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8.xml" ContentType="application/vnd.openxmlformats-officedocument.presentationml.tags+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0.xml" ContentType="application/vnd.openxmlformats-officedocument.presentationml.notesSlide+xml"/>
  <Override PartName="/ppt/theme/themeOverride1.xml" ContentType="application/vnd.openxmlformats-officedocument.themeOverr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6.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7.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4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45.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48.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49.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6" r:id="rId6"/>
    <p:sldMasterId id="2147483698" r:id="rId7"/>
    <p:sldMasterId id="2147483710" r:id="rId8"/>
    <p:sldMasterId id="2147483719" r:id="rId9"/>
    <p:sldMasterId id="2147483731" r:id="rId10"/>
    <p:sldMasterId id="2147483743" r:id="rId11"/>
    <p:sldMasterId id="2147483745" r:id="rId12"/>
  </p:sldMasterIdLst>
  <p:notesMasterIdLst>
    <p:notesMasterId r:id="rId140"/>
  </p:notesMasterIdLst>
  <p:sldIdLst>
    <p:sldId id="838841436" r:id="rId13"/>
    <p:sldId id="1320" r:id="rId14"/>
    <p:sldId id="838841434" r:id="rId15"/>
    <p:sldId id="838841358" r:id="rId16"/>
    <p:sldId id="1279" r:id="rId17"/>
    <p:sldId id="1272" r:id="rId18"/>
    <p:sldId id="1275" r:id="rId19"/>
    <p:sldId id="1311" r:id="rId20"/>
    <p:sldId id="838841425" r:id="rId21"/>
    <p:sldId id="1267" r:id="rId22"/>
    <p:sldId id="1743" r:id="rId23"/>
    <p:sldId id="838841372" r:id="rId24"/>
    <p:sldId id="838841433" r:id="rId25"/>
    <p:sldId id="838841438" r:id="rId26"/>
    <p:sldId id="654" r:id="rId27"/>
    <p:sldId id="838841416" r:id="rId28"/>
    <p:sldId id="838841349" r:id="rId29"/>
    <p:sldId id="838841374" r:id="rId30"/>
    <p:sldId id="838841379" r:id="rId31"/>
    <p:sldId id="838841380" r:id="rId32"/>
    <p:sldId id="838841381" r:id="rId33"/>
    <p:sldId id="838841403" r:id="rId34"/>
    <p:sldId id="838841404" r:id="rId35"/>
    <p:sldId id="838841405" r:id="rId36"/>
    <p:sldId id="1751" r:id="rId37"/>
    <p:sldId id="838841406" r:id="rId38"/>
    <p:sldId id="838841407" r:id="rId39"/>
    <p:sldId id="838841377" r:id="rId40"/>
    <p:sldId id="838841378" r:id="rId41"/>
    <p:sldId id="1761" r:id="rId42"/>
    <p:sldId id="838841437" r:id="rId43"/>
    <p:sldId id="838841417" r:id="rId44"/>
    <p:sldId id="838841413" r:id="rId45"/>
    <p:sldId id="838841445" r:id="rId46"/>
    <p:sldId id="838841447" r:id="rId47"/>
    <p:sldId id="838841386" r:id="rId48"/>
    <p:sldId id="838841388" r:id="rId49"/>
    <p:sldId id="838841389" r:id="rId50"/>
    <p:sldId id="838841412" r:id="rId51"/>
    <p:sldId id="838841448" r:id="rId52"/>
    <p:sldId id="838841408" r:id="rId53"/>
    <p:sldId id="838841392" r:id="rId54"/>
    <p:sldId id="838841449" r:id="rId55"/>
    <p:sldId id="838841422" r:id="rId56"/>
    <p:sldId id="838841419" r:id="rId57"/>
    <p:sldId id="838841423" r:id="rId58"/>
    <p:sldId id="838841427" r:id="rId59"/>
    <p:sldId id="1759" r:id="rId60"/>
    <p:sldId id="838841439" r:id="rId61"/>
    <p:sldId id="838841440" r:id="rId62"/>
    <p:sldId id="838841450" r:id="rId63"/>
    <p:sldId id="838841348" r:id="rId64"/>
    <p:sldId id="838841453" r:id="rId65"/>
    <p:sldId id="838841454" r:id="rId66"/>
    <p:sldId id="838841465" r:id="rId67"/>
    <p:sldId id="512" r:id="rId68"/>
    <p:sldId id="562" r:id="rId69"/>
    <p:sldId id="563" r:id="rId70"/>
    <p:sldId id="517" r:id="rId71"/>
    <p:sldId id="564" r:id="rId72"/>
    <p:sldId id="565" r:id="rId73"/>
    <p:sldId id="592" r:id="rId74"/>
    <p:sldId id="566" r:id="rId75"/>
    <p:sldId id="567" r:id="rId76"/>
    <p:sldId id="568" r:id="rId77"/>
    <p:sldId id="569" r:id="rId78"/>
    <p:sldId id="570" r:id="rId79"/>
    <p:sldId id="571" r:id="rId80"/>
    <p:sldId id="572" r:id="rId81"/>
    <p:sldId id="573" r:id="rId82"/>
    <p:sldId id="575" r:id="rId83"/>
    <p:sldId id="576" r:id="rId84"/>
    <p:sldId id="577" r:id="rId85"/>
    <p:sldId id="578" r:id="rId86"/>
    <p:sldId id="579" r:id="rId87"/>
    <p:sldId id="838841455" r:id="rId88"/>
    <p:sldId id="838841457" r:id="rId89"/>
    <p:sldId id="838841441" r:id="rId90"/>
    <p:sldId id="838841463" r:id="rId91"/>
    <p:sldId id="838841458" r:id="rId92"/>
    <p:sldId id="838841462" r:id="rId93"/>
    <p:sldId id="506" r:id="rId94"/>
    <p:sldId id="550" r:id="rId95"/>
    <p:sldId id="551" r:id="rId96"/>
    <p:sldId id="554" r:id="rId97"/>
    <p:sldId id="556" r:id="rId98"/>
    <p:sldId id="557" r:id="rId99"/>
    <p:sldId id="591" r:id="rId100"/>
    <p:sldId id="559" r:id="rId101"/>
    <p:sldId id="593" r:id="rId102"/>
    <p:sldId id="594" r:id="rId103"/>
    <p:sldId id="509" r:id="rId104"/>
    <p:sldId id="560" r:id="rId105"/>
    <p:sldId id="838841459" r:id="rId106"/>
    <p:sldId id="838841460" r:id="rId107"/>
    <p:sldId id="838841370" r:id="rId108"/>
    <p:sldId id="838841359" r:id="rId109"/>
    <p:sldId id="838841451" r:id="rId110"/>
    <p:sldId id="838841452" r:id="rId111"/>
    <p:sldId id="838841467" r:id="rId112"/>
    <p:sldId id="838841461" r:id="rId113"/>
    <p:sldId id="838841360" r:id="rId114"/>
    <p:sldId id="838841469" r:id="rId115"/>
    <p:sldId id="838841468" r:id="rId116"/>
    <p:sldId id="838841470" r:id="rId117"/>
    <p:sldId id="1762" r:id="rId118"/>
    <p:sldId id="1764" r:id="rId119"/>
    <p:sldId id="1766" r:id="rId120"/>
    <p:sldId id="838841371" r:id="rId121"/>
    <p:sldId id="838841471" r:id="rId122"/>
    <p:sldId id="838841473" r:id="rId123"/>
    <p:sldId id="838841474" r:id="rId124"/>
    <p:sldId id="838841475" r:id="rId125"/>
    <p:sldId id="838841478" r:id="rId126"/>
    <p:sldId id="838841476" r:id="rId127"/>
    <p:sldId id="838841477" r:id="rId128"/>
    <p:sldId id="285" r:id="rId129"/>
    <p:sldId id="290" r:id="rId130"/>
    <p:sldId id="291" r:id="rId131"/>
    <p:sldId id="292" r:id="rId132"/>
    <p:sldId id="293" r:id="rId133"/>
    <p:sldId id="294" r:id="rId134"/>
    <p:sldId id="295" r:id="rId135"/>
    <p:sldId id="286" r:id="rId136"/>
    <p:sldId id="287" r:id="rId137"/>
    <p:sldId id="288" r:id="rId138"/>
    <p:sldId id="289" r:id="rId139"/>
  </p:sldIdLst>
  <p:sldSz cx="12192000" cy="6858000"/>
  <p:notesSz cx="7102475" cy="9037638"/>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87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40" autoAdjust="0"/>
    <p:restoredTop sz="94660"/>
  </p:normalViewPr>
  <p:slideViewPr>
    <p:cSldViewPr snapToGrid="0">
      <p:cViewPr varScale="1">
        <p:scale>
          <a:sx n="80" d="100"/>
          <a:sy n="80" d="100"/>
        </p:scale>
        <p:origin x="32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38" Type="http://schemas.openxmlformats.org/officeDocument/2006/relationships/slide" Target="slides/slide126.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slide" Target="slides/slide104.xml"/><Relationship Id="rId124" Type="http://schemas.openxmlformats.org/officeDocument/2006/relationships/slide" Target="slides/slide112.xml"/><Relationship Id="rId129" Type="http://schemas.openxmlformats.org/officeDocument/2006/relationships/slide" Target="slides/slide117.xml"/><Relationship Id="rId137" Type="http://schemas.openxmlformats.org/officeDocument/2006/relationships/slide" Target="slides/slide12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32" Type="http://schemas.openxmlformats.org/officeDocument/2006/relationships/slide" Target="slides/slide120.xml"/><Relationship Id="rId140" Type="http://schemas.openxmlformats.org/officeDocument/2006/relationships/notesMaster" Target="notesMasters/notesMaster1.xml"/><Relationship Id="rId14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30" Type="http://schemas.openxmlformats.org/officeDocument/2006/relationships/slide" Target="slides/slide118.xml"/><Relationship Id="rId135" Type="http://schemas.openxmlformats.org/officeDocument/2006/relationships/slide" Target="slides/slide123.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k, Connie" userId="73351e60-ad32-4085-a232-1d9f9b189479" providerId="ADAL" clId="{EF021B49-6062-4BB5-8012-F9307817A2ED}"/>
    <pc:docChg chg="undo custSel addSld modSld">
      <pc:chgData name="Clark, Connie" userId="73351e60-ad32-4085-a232-1d9f9b189479" providerId="ADAL" clId="{EF021B49-6062-4BB5-8012-F9307817A2ED}" dt="2021-06-08T15:13:08.896" v="1961" actId="20578"/>
      <pc:docMkLst>
        <pc:docMk/>
      </pc:docMkLst>
      <pc:sldChg chg="modSp add mod">
        <pc:chgData name="Clark, Connie" userId="73351e60-ad32-4085-a232-1d9f9b189479" providerId="ADAL" clId="{EF021B49-6062-4BB5-8012-F9307817A2ED}" dt="2021-05-26T17:31:38.273" v="296" actId="27636"/>
        <pc:sldMkLst>
          <pc:docMk/>
          <pc:sldMk cId="391370119" sldId="1762"/>
        </pc:sldMkLst>
        <pc:spChg chg="mod">
          <ac:chgData name="Clark, Connie" userId="73351e60-ad32-4085-a232-1d9f9b189479" providerId="ADAL" clId="{EF021B49-6062-4BB5-8012-F9307817A2ED}" dt="2021-05-26T17:31:38.273" v="296" actId="27636"/>
          <ac:spMkLst>
            <pc:docMk/>
            <pc:sldMk cId="391370119" sldId="1762"/>
            <ac:spMk id="4" creationId="{F596DA50-8A84-4859-9AB1-0A57D30150CB}"/>
          </ac:spMkLst>
        </pc:spChg>
      </pc:sldChg>
      <pc:sldChg chg="modSp add">
        <pc:chgData name="Clark, Connie" userId="73351e60-ad32-4085-a232-1d9f9b189479" providerId="ADAL" clId="{EF021B49-6062-4BB5-8012-F9307817A2ED}" dt="2021-05-26T17:31:45.890" v="298"/>
        <pc:sldMkLst>
          <pc:docMk/>
          <pc:sldMk cId="3840335800" sldId="1764"/>
        </pc:sldMkLst>
        <pc:spChg chg="mod">
          <ac:chgData name="Clark, Connie" userId="73351e60-ad32-4085-a232-1d9f9b189479" providerId="ADAL" clId="{EF021B49-6062-4BB5-8012-F9307817A2ED}" dt="2021-05-26T17:31:45.890" v="298"/>
          <ac:spMkLst>
            <pc:docMk/>
            <pc:sldMk cId="3840335800" sldId="1764"/>
            <ac:spMk id="4" creationId="{59E66654-1D92-46CB-BDED-989CA4ACEC6E}"/>
          </ac:spMkLst>
        </pc:spChg>
      </pc:sldChg>
      <pc:sldChg chg="modSp add">
        <pc:chgData name="Clark, Connie" userId="73351e60-ad32-4085-a232-1d9f9b189479" providerId="ADAL" clId="{EF021B49-6062-4BB5-8012-F9307817A2ED}" dt="2021-05-26T17:31:53.084" v="300"/>
        <pc:sldMkLst>
          <pc:docMk/>
          <pc:sldMk cId="1650223860" sldId="1766"/>
        </pc:sldMkLst>
        <pc:spChg chg="mod">
          <ac:chgData name="Clark, Connie" userId="73351e60-ad32-4085-a232-1d9f9b189479" providerId="ADAL" clId="{EF021B49-6062-4BB5-8012-F9307817A2ED}" dt="2021-05-26T17:31:53.084" v="300"/>
          <ac:spMkLst>
            <pc:docMk/>
            <pc:sldMk cId="1650223860" sldId="1766"/>
            <ac:spMk id="4" creationId="{A59DC1D9-609F-4872-9827-1790C24C4D91}"/>
          </ac:spMkLst>
        </pc:spChg>
      </pc:sldChg>
      <pc:sldChg chg="addSp modSp mod">
        <pc:chgData name="Clark, Connie" userId="73351e60-ad32-4085-a232-1d9f9b189479" providerId="ADAL" clId="{EF021B49-6062-4BB5-8012-F9307817A2ED}" dt="2021-06-03T13:42:38.671" v="1880" actId="12"/>
        <pc:sldMkLst>
          <pc:docMk/>
          <pc:sldMk cId="150234779" sldId="838841348"/>
        </pc:sldMkLst>
        <pc:spChg chg="mod">
          <ac:chgData name="Clark, Connie" userId="73351e60-ad32-4085-a232-1d9f9b189479" providerId="ADAL" clId="{EF021B49-6062-4BB5-8012-F9307817A2ED}" dt="2021-06-03T13:41:04.260" v="1807" actId="1036"/>
          <ac:spMkLst>
            <pc:docMk/>
            <pc:sldMk cId="150234779" sldId="838841348"/>
            <ac:spMk id="2" creationId="{52B1F91B-2A52-451D-8FDB-48B360E1B105}"/>
          </ac:spMkLst>
        </pc:spChg>
        <pc:spChg chg="add mod">
          <ac:chgData name="Clark, Connie" userId="73351e60-ad32-4085-a232-1d9f9b189479" providerId="ADAL" clId="{EF021B49-6062-4BB5-8012-F9307817A2ED}" dt="2021-06-03T13:42:38.671" v="1880" actId="12"/>
          <ac:spMkLst>
            <pc:docMk/>
            <pc:sldMk cId="150234779" sldId="838841348"/>
            <ac:spMk id="3" creationId="{1BEBE57B-BFE6-4B44-A34D-B2D120CC7928}"/>
          </ac:spMkLst>
        </pc:spChg>
        <pc:spChg chg="mod">
          <ac:chgData name="Clark, Connie" userId="73351e60-ad32-4085-a232-1d9f9b189479" providerId="ADAL" clId="{EF021B49-6062-4BB5-8012-F9307817A2ED}" dt="2021-06-03T13:41:45.354" v="1809" actId="20577"/>
          <ac:spMkLst>
            <pc:docMk/>
            <pc:sldMk cId="150234779" sldId="838841348"/>
            <ac:spMk id="4" creationId="{B726015A-F7E6-4B70-96D7-6961EB700A23}"/>
          </ac:spMkLst>
        </pc:spChg>
        <pc:spChg chg="mod">
          <ac:chgData name="Clark, Connie" userId="73351e60-ad32-4085-a232-1d9f9b189479" providerId="ADAL" clId="{EF021B49-6062-4BB5-8012-F9307817A2ED}" dt="2021-06-03T13:41:04.260" v="1807" actId="1036"/>
          <ac:spMkLst>
            <pc:docMk/>
            <pc:sldMk cId="150234779" sldId="838841348"/>
            <ac:spMk id="5" creationId="{CF1954CB-B04F-40D3-824D-8283E9974A2E}"/>
          </ac:spMkLst>
        </pc:spChg>
        <pc:spChg chg="mod">
          <ac:chgData name="Clark, Connie" userId="73351e60-ad32-4085-a232-1d9f9b189479" providerId="ADAL" clId="{EF021B49-6062-4BB5-8012-F9307817A2ED}" dt="2021-06-03T13:41:04.260" v="1807" actId="1036"/>
          <ac:spMkLst>
            <pc:docMk/>
            <pc:sldMk cId="150234779" sldId="838841348"/>
            <ac:spMk id="6" creationId="{6C23C1BA-0CD3-45F2-9643-7F0956E3950B}"/>
          </ac:spMkLst>
        </pc:spChg>
        <pc:spChg chg="mod">
          <ac:chgData name="Clark, Connie" userId="73351e60-ad32-4085-a232-1d9f9b189479" providerId="ADAL" clId="{EF021B49-6062-4BB5-8012-F9307817A2ED}" dt="2021-06-03T13:41:04.260" v="1807" actId="1036"/>
          <ac:spMkLst>
            <pc:docMk/>
            <pc:sldMk cId="150234779" sldId="838841348"/>
            <ac:spMk id="7" creationId="{5D9AAA26-F349-4EB6-AD8E-4976D6F214B7}"/>
          </ac:spMkLst>
        </pc:spChg>
        <pc:spChg chg="mod">
          <ac:chgData name="Clark, Connie" userId="73351e60-ad32-4085-a232-1d9f9b189479" providerId="ADAL" clId="{EF021B49-6062-4BB5-8012-F9307817A2ED}" dt="2021-06-03T13:41:04.260" v="1807" actId="1036"/>
          <ac:spMkLst>
            <pc:docMk/>
            <pc:sldMk cId="150234779" sldId="838841348"/>
            <ac:spMk id="8" creationId="{7BBCDDD4-5E32-4798-9D33-AEB134CC8C4D}"/>
          </ac:spMkLst>
        </pc:spChg>
        <pc:spChg chg="mod">
          <ac:chgData name="Clark, Connie" userId="73351e60-ad32-4085-a232-1d9f9b189479" providerId="ADAL" clId="{EF021B49-6062-4BB5-8012-F9307817A2ED}" dt="2021-06-03T13:41:04.260" v="1807" actId="1036"/>
          <ac:spMkLst>
            <pc:docMk/>
            <pc:sldMk cId="150234779" sldId="838841348"/>
            <ac:spMk id="10" creationId="{FB903624-D359-4694-AC08-70E10BADA736}"/>
          </ac:spMkLst>
        </pc:spChg>
        <pc:spChg chg="mod">
          <ac:chgData name="Clark, Connie" userId="73351e60-ad32-4085-a232-1d9f9b189479" providerId="ADAL" clId="{EF021B49-6062-4BB5-8012-F9307817A2ED}" dt="2021-06-03T13:41:04.260" v="1807" actId="1036"/>
          <ac:spMkLst>
            <pc:docMk/>
            <pc:sldMk cId="150234779" sldId="838841348"/>
            <ac:spMk id="11" creationId="{B37803AB-5CCB-427F-A8CC-8BC45284C4AA}"/>
          </ac:spMkLst>
        </pc:spChg>
        <pc:spChg chg="mod">
          <ac:chgData name="Clark, Connie" userId="73351e60-ad32-4085-a232-1d9f9b189479" providerId="ADAL" clId="{EF021B49-6062-4BB5-8012-F9307817A2ED}" dt="2021-06-03T13:41:04.260" v="1807" actId="1036"/>
          <ac:spMkLst>
            <pc:docMk/>
            <pc:sldMk cId="150234779" sldId="838841348"/>
            <ac:spMk id="12" creationId="{80C16C16-4646-479D-9897-2AC703CFAD5C}"/>
          </ac:spMkLst>
        </pc:spChg>
        <pc:spChg chg="mod">
          <ac:chgData name="Clark, Connie" userId="73351e60-ad32-4085-a232-1d9f9b189479" providerId="ADAL" clId="{EF021B49-6062-4BB5-8012-F9307817A2ED}" dt="2021-06-03T13:41:04.260" v="1807" actId="1036"/>
          <ac:spMkLst>
            <pc:docMk/>
            <pc:sldMk cId="150234779" sldId="838841348"/>
            <ac:spMk id="16" creationId="{F45772B7-4C19-47CA-A69D-0EDD3D54E9A6}"/>
          </ac:spMkLst>
        </pc:spChg>
        <pc:spChg chg="mod">
          <ac:chgData name="Clark, Connie" userId="73351e60-ad32-4085-a232-1d9f9b189479" providerId="ADAL" clId="{EF021B49-6062-4BB5-8012-F9307817A2ED}" dt="2021-06-03T13:41:04.260" v="1807" actId="1036"/>
          <ac:spMkLst>
            <pc:docMk/>
            <pc:sldMk cId="150234779" sldId="838841348"/>
            <ac:spMk id="18" creationId="{8BE92B5E-7EDE-4332-A463-46DC9784190C}"/>
          </ac:spMkLst>
        </pc:spChg>
      </pc:sldChg>
      <pc:sldChg chg="modSp mod">
        <pc:chgData name="Clark, Connie" userId="73351e60-ad32-4085-a232-1d9f9b189479" providerId="ADAL" clId="{EF021B49-6062-4BB5-8012-F9307817A2ED}" dt="2021-05-24T14:39:35.485" v="60" actId="20577"/>
        <pc:sldMkLst>
          <pc:docMk/>
          <pc:sldMk cId="2150366585" sldId="838841440"/>
        </pc:sldMkLst>
        <pc:spChg chg="mod">
          <ac:chgData name="Clark, Connie" userId="73351e60-ad32-4085-a232-1d9f9b189479" providerId="ADAL" clId="{EF021B49-6062-4BB5-8012-F9307817A2ED}" dt="2021-05-24T14:39:35.485" v="60" actId="20577"/>
          <ac:spMkLst>
            <pc:docMk/>
            <pc:sldMk cId="2150366585" sldId="838841440"/>
            <ac:spMk id="14" creationId="{792A497C-D877-4A67-AFC1-246B63FCC6C9}"/>
          </ac:spMkLst>
        </pc:spChg>
      </pc:sldChg>
      <pc:sldChg chg="modSp">
        <pc:chgData name="Clark, Connie" userId="73351e60-ad32-4085-a232-1d9f9b189479" providerId="ADAL" clId="{EF021B49-6062-4BB5-8012-F9307817A2ED}" dt="2021-06-03T13:34:12.746" v="1161" actId="108"/>
        <pc:sldMkLst>
          <pc:docMk/>
          <pc:sldMk cId="326279471" sldId="838841447"/>
        </pc:sldMkLst>
        <pc:spChg chg="mod">
          <ac:chgData name="Clark, Connie" userId="73351e60-ad32-4085-a232-1d9f9b189479" providerId="ADAL" clId="{EF021B49-6062-4BB5-8012-F9307817A2ED}" dt="2021-06-03T13:34:06.796" v="1160" actId="20577"/>
          <ac:spMkLst>
            <pc:docMk/>
            <pc:sldMk cId="326279471" sldId="838841447"/>
            <ac:spMk id="98" creationId="{291D0E3B-A6AC-4719-91C7-984B101A3F6B}"/>
          </ac:spMkLst>
        </pc:spChg>
        <pc:spChg chg="mod">
          <ac:chgData name="Clark, Connie" userId="73351e60-ad32-4085-a232-1d9f9b189479" providerId="ADAL" clId="{EF021B49-6062-4BB5-8012-F9307817A2ED}" dt="2021-06-03T13:33:51.008" v="1158" actId="108"/>
          <ac:spMkLst>
            <pc:docMk/>
            <pc:sldMk cId="326279471" sldId="838841447"/>
            <ac:spMk id="104" creationId="{5AA3C8E3-3DF1-4238-B07A-F807BF78273A}"/>
          </ac:spMkLst>
        </pc:spChg>
        <pc:spChg chg="mod">
          <ac:chgData name="Clark, Connie" userId="73351e60-ad32-4085-a232-1d9f9b189479" providerId="ADAL" clId="{EF021B49-6062-4BB5-8012-F9307817A2ED}" dt="2021-06-03T13:33:43.011" v="1157" actId="108"/>
          <ac:spMkLst>
            <pc:docMk/>
            <pc:sldMk cId="326279471" sldId="838841447"/>
            <ac:spMk id="107" creationId="{D60C03D3-C2D1-4EC6-8B69-0025E12B145F}"/>
          </ac:spMkLst>
        </pc:spChg>
        <pc:spChg chg="mod">
          <ac:chgData name="Clark, Connie" userId="73351e60-ad32-4085-a232-1d9f9b189479" providerId="ADAL" clId="{EF021B49-6062-4BB5-8012-F9307817A2ED}" dt="2021-06-03T13:34:12.746" v="1161" actId="108"/>
          <ac:spMkLst>
            <pc:docMk/>
            <pc:sldMk cId="326279471" sldId="838841447"/>
            <ac:spMk id="111" creationId="{5C4B2420-540F-4A7C-933E-BBA10D2EB426}"/>
          </ac:spMkLst>
        </pc:spChg>
      </pc:sldChg>
      <pc:sldChg chg="delSp modSp mod">
        <pc:chgData name="Clark, Connie" userId="73351e60-ad32-4085-a232-1d9f9b189479" providerId="ADAL" clId="{EF021B49-6062-4BB5-8012-F9307817A2ED}" dt="2021-06-03T13:40:43.868" v="1753" actId="478"/>
        <pc:sldMkLst>
          <pc:docMk/>
          <pc:sldMk cId="968403527" sldId="838841450"/>
        </pc:sldMkLst>
        <pc:spChg chg="del">
          <ac:chgData name="Clark, Connie" userId="73351e60-ad32-4085-a232-1d9f9b189479" providerId="ADAL" clId="{EF021B49-6062-4BB5-8012-F9307817A2ED}" dt="2021-06-03T13:40:43.868" v="1753" actId="478"/>
          <ac:spMkLst>
            <pc:docMk/>
            <pc:sldMk cId="968403527" sldId="838841450"/>
            <ac:spMk id="5" creationId="{8EB085AD-0219-46B6-BFE9-6CDA88963C1A}"/>
          </ac:spMkLst>
        </pc:spChg>
        <pc:spChg chg="mod">
          <ac:chgData name="Clark, Connie" userId="73351e60-ad32-4085-a232-1d9f9b189479" providerId="ADAL" clId="{EF021B49-6062-4BB5-8012-F9307817A2ED}" dt="2021-06-03T13:35:58.060" v="1191" actId="20577"/>
          <ac:spMkLst>
            <pc:docMk/>
            <pc:sldMk cId="968403527" sldId="838841450"/>
            <ac:spMk id="11" creationId="{FD858383-F100-43D3-A1BC-86937999D836}"/>
          </ac:spMkLst>
        </pc:spChg>
        <pc:spChg chg="mod">
          <ac:chgData name="Clark, Connie" userId="73351e60-ad32-4085-a232-1d9f9b189479" providerId="ADAL" clId="{EF021B49-6062-4BB5-8012-F9307817A2ED}" dt="2021-06-03T13:38:35.679" v="1468" actId="5793"/>
          <ac:spMkLst>
            <pc:docMk/>
            <pc:sldMk cId="968403527" sldId="838841450"/>
            <ac:spMk id="12" creationId="{08F102F0-2549-455E-906B-2AE710A6E811}"/>
          </ac:spMkLst>
        </pc:spChg>
        <pc:spChg chg="mod">
          <ac:chgData name="Clark, Connie" userId="73351e60-ad32-4085-a232-1d9f9b189479" providerId="ADAL" clId="{EF021B49-6062-4BB5-8012-F9307817A2ED}" dt="2021-06-03T13:40:41.431" v="1752" actId="20577"/>
          <ac:spMkLst>
            <pc:docMk/>
            <pc:sldMk cId="968403527" sldId="838841450"/>
            <ac:spMk id="13" creationId="{F37A3FC4-2BC9-450B-8191-34DC83B334BC}"/>
          </ac:spMkLst>
        </pc:spChg>
      </pc:sldChg>
      <pc:sldChg chg="addSp modSp mod">
        <pc:chgData name="Clark, Connie" userId="73351e60-ad32-4085-a232-1d9f9b189479" providerId="ADAL" clId="{EF021B49-6062-4BB5-8012-F9307817A2ED}" dt="2021-06-03T13:44:06.463" v="1937" actId="20577"/>
        <pc:sldMkLst>
          <pc:docMk/>
          <pc:sldMk cId="1623806629" sldId="838841453"/>
        </pc:sldMkLst>
        <pc:spChg chg="add mod">
          <ac:chgData name="Clark, Connie" userId="73351e60-ad32-4085-a232-1d9f9b189479" providerId="ADAL" clId="{EF021B49-6062-4BB5-8012-F9307817A2ED}" dt="2021-06-03T13:44:06.463" v="1937" actId="20577"/>
          <ac:spMkLst>
            <pc:docMk/>
            <pc:sldMk cId="1623806629" sldId="838841453"/>
            <ac:spMk id="5" creationId="{620BED5B-DF74-42CB-AD28-85F9C20C2D3A}"/>
          </ac:spMkLst>
        </pc:spChg>
        <pc:picChg chg="mod">
          <ac:chgData name="Clark, Connie" userId="73351e60-ad32-4085-a232-1d9f9b189479" providerId="ADAL" clId="{EF021B49-6062-4BB5-8012-F9307817A2ED}" dt="2021-06-03T13:43:07.747" v="1881" actId="1076"/>
          <ac:picMkLst>
            <pc:docMk/>
            <pc:sldMk cId="1623806629" sldId="838841453"/>
            <ac:picMk id="41986" creationId="{9DB9BD49-FCA1-40B2-9D0B-8629C6DA3794}"/>
          </ac:picMkLst>
        </pc:picChg>
      </pc:sldChg>
      <pc:sldChg chg="modSp mod">
        <pc:chgData name="Clark, Connie" userId="73351e60-ad32-4085-a232-1d9f9b189479" providerId="ADAL" clId="{EF021B49-6062-4BB5-8012-F9307817A2ED}" dt="2021-06-08T15:08:48.890" v="1958" actId="14100"/>
        <pc:sldMkLst>
          <pc:docMk/>
          <pc:sldMk cId="1465283776" sldId="838841461"/>
        </pc:sldMkLst>
        <pc:picChg chg="mod">
          <ac:chgData name="Clark, Connie" userId="73351e60-ad32-4085-a232-1d9f9b189479" providerId="ADAL" clId="{EF021B49-6062-4BB5-8012-F9307817A2ED}" dt="2021-06-08T15:08:48.890" v="1958" actId="14100"/>
          <ac:picMkLst>
            <pc:docMk/>
            <pc:sldMk cId="1465283776" sldId="838841461"/>
            <ac:picMk id="2" creationId="{E938C4F4-5EB6-46AD-A0F4-F55CFA629741}"/>
          </ac:picMkLst>
        </pc:picChg>
      </pc:sldChg>
      <pc:sldChg chg="addSp modSp mod">
        <pc:chgData name="Clark, Connie" userId="73351e60-ad32-4085-a232-1d9f9b189479" providerId="ADAL" clId="{EF021B49-6062-4BB5-8012-F9307817A2ED}" dt="2021-05-26T17:27:45.793" v="228" actId="20577"/>
        <pc:sldMkLst>
          <pc:docMk/>
          <pc:sldMk cId="2712098685" sldId="838841468"/>
        </pc:sldMkLst>
        <pc:spChg chg="add mod">
          <ac:chgData name="Clark, Connie" userId="73351e60-ad32-4085-a232-1d9f9b189479" providerId="ADAL" clId="{EF021B49-6062-4BB5-8012-F9307817A2ED}" dt="2021-05-26T17:25:17.699" v="179" actId="20577"/>
          <ac:spMkLst>
            <pc:docMk/>
            <pc:sldMk cId="2712098685" sldId="838841468"/>
            <ac:spMk id="11" creationId="{B574B521-015F-458C-8313-56450EBB556D}"/>
          </ac:spMkLst>
        </pc:spChg>
        <pc:spChg chg="mod">
          <ac:chgData name="Clark, Connie" userId="73351e60-ad32-4085-a232-1d9f9b189479" providerId="ADAL" clId="{EF021B49-6062-4BB5-8012-F9307817A2ED}" dt="2021-05-26T17:26:19.583" v="194" actId="20577"/>
          <ac:spMkLst>
            <pc:docMk/>
            <pc:sldMk cId="2712098685" sldId="838841468"/>
            <ac:spMk id="14" creationId="{792A497C-D877-4A67-AFC1-246B63FCC6C9}"/>
          </ac:spMkLst>
        </pc:spChg>
        <pc:spChg chg="add mod">
          <ac:chgData name="Clark, Connie" userId="73351e60-ad32-4085-a232-1d9f9b189479" providerId="ADAL" clId="{EF021B49-6062-4BB5-8012-F9307817A2ED}" dt="2021-05-26T17:26:12.854" v="180" actId="1076"/>
          <ac:spMkLst>
            <pc:docMk/>
            <pc:sldMk cId="2712098685" sldId="838841468"/>
            <ac:spMk id="15" creationId="{E14FF2D3-0EAB-4324-81D8-B641084C0167}"/>
          </ac:spMkLst>
        </pc:spChg>
        <pc:spChg chg="add mod">
          <ac:chgData name="Clark, Connie" userId="73351e60-ad32-4085-a232-1d9f9b189479" providerId="ADAL" clId="{EF021B49-6062-4BB5-8012-F9307817A2ED}" dt="2021-05-26T17:26:43.581" v="209" actId="20577"/>
          <ac:spMkLst>
            <pc:docMk/>
            <pc:sldMk cId="2712098685" sldId="838841468"/>
            <ac:spMk id="17" creationId="{663C8D61-44CB-43D4-96B8-AADC85AEB301}"/>
          </ac:spMkLst>
        </pc:spChg>
        <pc:spChg chg="add mod">
          <ac:chgData name="Clark, Connie" userId="73351e60-ad32-4085-a232-1d9f9b189479" providerId="ADAL" clId="{EF021B49-6062-4BB5-8012-F9307817A2ED}" dt="2021-05-26T17:27:45.793" v="228" actId="20577"/>
          <ac:spMkLst>
            <pc:docMk/>
            <pc:sldMk cId="2712098685" sldId="838841468"/>
            <ac:spMk id="18" creationId="{B0AA9BC5-8A05-4352-99C1-843166D6EA55}"/>
          </ac:spMkLst>
        </pc:spChg>
      </pc:sldChg>
      <pc:sldChg chg="modSp">
        <pc:chgData name="Clark, Connie" userId="73351e60-ad32-4085-a232-1d9f9b189479" providerId="ADAL" clId="{EF021B49-6062-4BB5-8012-F9307817A2ED}" dt="2021-06-08T15:13:08.896" v="1961" actId="20578"/>
        <pc:sldMkLst>
          <pc:docMk/>
          <pc:sldMk cId="920801397" sldId="838841469"/>
        </pc:sldMkLst>
        <pc:spChg chg="mod">
          <ac:chgData name="Clark, Connie" userId="73351e60-ad32-4085-a232-1d9f9b189479" providerId="ADAL" clId="{EF021B49-6062-4BB5-8012-F9307817A2ED}" dt="2021-06-08T15:13:08.896" v="1961" actId="20578"/>
          <ac:spMkLst>
            <pc:docMk/>
            <pc:sldMk cId="920801397" sldId="838841469"/>
            <ac:spMk id="17" creationId="{97A50842-FDAF-4F4D-87F2-0DFE1A7C64AC}"/>
          </ac:spMkLst>
        </pc:spChg>
      </pc:sldChg>
      <pc:sldChg chg="addSp modSp mod">
        <pc:chgData name="Clark, Connie" userId="73351e60-ad32-4085-a232-1d9f9b189479" providerId="ADAL" clId="{EF021B49-6062-4BB5-8012-F9307817A2ED}" dt="2021-05-26T17:32:13.994" v="301" actId="1076"/>
        <pc:sldMkLst>
          <pc:docMk/>
          <pc:sldMk cId="366986403" sldId="838841470"/>
        </pc:sldMkLst>
        <pc:spChg chg="mod">
          <ac:chgData name="Clark, Connie" userId="73351e60-ad32-4085-a232-1d9f9b189479" providerId="ADAL" clId="{EF021B49-6062-4BB5-8012-F9307817A2ED}" dt="2021-05-26T17:32:13.994" v="301" actId="1076"/>
          <ac:spMkLst>
            <pc:docMk/>
            <pc:sldMk cId="366986403" sldId="838841470"/>
            <ac:spMk id="11" creationId="{E0AFBE41-0D1D-434C-8FE1-3A0DFAB95552}"/>
          </ac:spMkLst>
        </pc:spChg>
        <pc:spChg chg="add mod">
          <ac:chgData name="Clark, Connie" userId="73351e60-ad32-4085-a232-1d9f9b189479" providerId="ADAL" clId="{EF021B49-6062-4BB5-8012-F9307817A2ED}" dt="2021-05-26T17:29:02.481" v="282" actId="20577"/>
          <ac:spMkLst>
            <pc:docMk/>
            <pc:sldMk cId="366986403" sldId="838841470"/>
            <ac:spMk id="15" creationId="{E8ABAD0C-E5DB-4B2A-89DF-43D62AF7219F}"/>
          </ac:spMkLst>
        </pc:spChg>
        <pc:spChg chg="add mod">
          <ac:chgData name="Clark, Connie" userId="73351e60-ad32-4085-a232-1d9f9b189479" providerId="ADAL" clId="{EF021B49-6062-4BB5-8012-F9307817A2ED}" dt="2021-05-26T17:29:26.394" v="289" actId="20577"/>
          <ac:spMkLst>
            <pc:docMk/>
            <pc:sldMk cId="366986403" sldId="838841470"/>
            <ac:spMk id="17" creationId="{889E6745-9DC9-4B66-B758-6A8497CFB747}"/>
          </ac:spMkLst>
        </pc:spChg>
      </pc:sldChg>
      <pc:sldChg chg="addSp delSp modSp add mod">
        <pc:chgData name="Clark, Connie" userId="73351e60-ad32-4085-a232-1d9f9b189479" providerId="ADAL" clId="{EF021B49-6062-4BB5-8012-F9307817A2ED}" dt="2021-06-01T14:16:07.678" v="689"/>
        <pc:sldMkLst>
          <pc:docMk/>
          <pc:sldMk cId="3878560282" sldId="838841471"/>
        </pc:sldMkLst>
        <pc:spChg chg="mod">
          <ac:chgData name="Clark, Connie" userId="73351e60-ad32-4085-a232-1d9f9b189479" providerId="ADAL" clId="{EF021B49-6062-4BB5-8012-F9307817A2ED}" dt="2021-05-26T17:12:22.239" v="101" actId="20577"/>
          <ac:spMkLst>
            <pc:docMk/>
            <pc:sldMk cId="3878560282" sldId="838841471"/>
            <ac:spMk id="4" creationId="{B726015A-F7E6-4B70-96D7-6961EB700A23}"/>
          </ac:spMkLst>
        </pc:spChg>
        <pc:spChg chg="add mod">
          <ac:chgData name="Clark, Connie" userId="73351e60-ad32-4085-a232-1d9f9b189479" providerId="ADAL" clId="{EF021B49-6062-4BB5-8012-F9307817A2ED}" dt="2021-06-01T14:16:07.678" v="689"/>
          <ac:spMkLst>
            <pc:docMk/>
            <pc:sldMk cId="3878560282" sldId="838841471"/>
            <ac:spMk id="5" creationId="{E6B0562B-2AD3-4B8A-AB58-BE72DE29A20D}"/>
          </ac:spMkLst>
        </pc:spChg>
        <pc:picChg chg="del">
          <ac:chgData name="Clark, Connie" userId="73351e60-ad32-4085-a232-1d9f9b189479" providerId="ADAL" clId="{EF021B49-6062-4BB5-8012-F9307817A2ED}" dt="2021-05-26T17:11:04.198" v="78" actId="478"/>
          <ac:picMkLst>
            <pc:docMk/>
            <pc:sldMk cId="3878560282" sldId="838841471"/>
            <ac:picMk id="2" creationId="{E938C4F4-5EB6-46AD-A0F4-F55CFA629741}"/>
          </ac:picMkLst>
        </pc:picChg>
      </pc:sldChg>
      <pc:sldChg chg="delSp add mod">
        <pc:chgData name="Clark, Connie" userId="73351e60-ad32-4085-a232-1d9f9b189479" providerId="ADAL" clId="{EF021B49-6062-4BB5-8012-F9307817A2ED}" dt="2021-06-01T13:57:01.987" v="305" actId="478"/>
        <pc:sldMkLst>
          <pc:docMk/>
          <pc:sldMk cId="1832323337" sldId="838841472"/>
        </pc:sldMkLst>
        <pc:spChg chg="del">
          <ac:chgData name="Clark, Connie" userId="73351e60-ad32-4085-a232-1d9f9b189479" providerId="ADAL" clId="{EF021B49-6062-4BB5-8012-F9307817A2ED}" dt="2021-06-01T13:57:01.987" v="305" actId="478"/>
          <ac:spMkLst>
            <pc:docMk/>
            <pc:sldMk cId="1832323337" sldId="838841472"/>
            <ac:spMk id="5" creationId="{E6B0562B-2AD3-4B8A-AB58-BE72DE29A20D}"/>
          </ac:spMkLst>
        </pc:spChg>
      </pc:sldChg>
      <pc:sldChg chg="addSp delSp modSp add mod">
        <pc:chgData name="Clark, Connie" userId="73351e60-ad32-4085-a232-1d9f9b189479" providerId="ADAL" clId="{EF021B49-6062-4BB5-8012-F9307817A2ED}" dt="2021-06-01T14:29:10.937" v="1156" actId="20577"/>
        <pc:sldMkLst>
          <pc:docMk/>
          <pc:sldMk cId="1633488280" sldId="838841473"/>
        </pc:sldMkLst>
        <pc:spChg chg="del">
          <ac:chgData name="Clark, Connie" userId="73351e60-ad32-4085-a232-1d9f9b189479" providerId="ADAL" clId="{EF021B49-6062-4BB5-8012-F9307817A2ED}" dt="2021-06-01T13:56:57.599" v="304" actId="478"/>
          <ac:spMkLst>
            <pc:docMk/>
            <pc:sldMk cId="1633488280" sldId="838841473"/>
            <ac:spMk id="5" creationId="{E6B0562B-2AD3-4B8A-AB58-BE72DE29A20D}"/>
          </ac:spMkLst>
        </pc:spChg>
        <pc:spChg chg="add mod">
          <ac:chgData name="Clark, Connie" userId="73351e60-ad32-4085-a232-1d9f9b189479" providerId="ADAL" clId="{EF021B49-6062-4BB5-8012-F9307817A2ED}" dt="2021-06-01T14:29:10.937" v="1156" actId="20577"/>
          <ac:spMkLst>
            <pc:docMk/>
            <pc:sldMk cId="1633488280" sldId="838841473"/>
            <ac:spMk id="6" creationId="{2991D897-67C4-4ABD-8273-C4D57680DCB6}"/>
          </ac:spMkLst>
        </pc:spChg>
      </pc:sldChg>
      <pc:sldChg chg="addSp delSp modSp add mod">
        <pc:chgData name="Clark, Connie" userId="73351e60-ad32-4085-a232-1d9f9b189479" providerId="ADAL" clId="{EF021B49-6062-4BB5-8012-F9307817A2ED}" dt="2021-06-03T13:47:24.155" v="1955" actId="1076"/>
        <pc:sldMkLst>
          <pc:docMk/>
          <pc:sldMk cId="3934748356" sldId="838841474"/>
        </pc:sldMkLst>
        <pc:spChg chg="mod">
          <ac:chgData name="Clark, Connie" userId="73351e60-ad32-4085-a232-1d9f9b189479" providerId="ADAL" clId="{EF021B49-6062-4BB5-8012-F9307817A2ED}" dt="2021-06-03T13:47:04.961" v="1952"/>
          <ac:spMkLst>
            <pc:docMk/>
            <pc:sldMk cId="3934748356" sldId="838841474"/>
            <ac:spMk id="4" creationId="{B726015A-F7E6-4B70-96D7-6961EB700A23}"/>
          </ac:spMkLst>
        </pc:spChg>
        <pc:spChg chg="del">
          <ac:chgData name="Clark, Connie" userId="73351e60-ad32-4085-a232-1d9f9b189479" providerId="ADAL" clId="{EF021B49-6062-4BB5-8012-F9307817A2ED}" dt="2021-06-03T13:46:41.426" v="1941" actId="478"/>
          <ac:spMkLst>
            <pc:docMk/>
            <pc:sldMk cId="3934748356" sldId="838841474"/>
            <ac:spMk id="5" creationId="{E6B0562B-2AD3-4B8A-AB58-BE72DE29A20D}"/>
          </ac:spMkLst>
        </pc:spChg>
        <pc:picChg chg="add mod">
          <ac:chgData name="Clark, Connie" userId="73351e60-ad32-4085-a232-1d9f9b189479" providerId="ADAL" clId="{EF021B49-6062-4BB5-8012-F9307817A2ED}" dt="2021-06-03T13:47:24.155" v="1955" actId="1076"/>
          <ac:picMkLst>
            <pc:docMk/>
            <pc:sldMk cId="3934748356" sldId="838841474"/>
            <ac:picMk id="6" creationId="{57B7E867-AFD9-49AC-AC88-105CB0B46B70}"/>
          </ac:picMkLst>
        </pc:picChg>
      </pc:sldChg>
      <pc:sldChg chg="delSp add mod">
        <pc:chgData name="Clark, Connie" userId="73351e60-ad32-4085-a232-1d9f9b189479" providerId="ADAL" clId="{EF021B49-6062-4BB5-8012-F9307817A2ED}" dt="2021-06-03T13:47:36.053" v="1957" actId="478"/>
        <pc:sldMkLst>
          <pc:docMk/>
          <pc:sldMk cId="1011646188" sldId="838841475"/>
        </pc:sldMkLst>
        <pc:picChg chg="del">
          <ac:chgData name="Clark, Connie" userId="73351e60-ad32-4085-a232-1d9f9b189479" providerId="ADAL" clId="{EF021B49-6062-4BB5-8012-F9307817A2ED}" dt="2021-06-03T13:47:36.053" v="1957" actId="478"/>
          <ac:picMkLst>
            <pc:docMk/>
            <pc:sldMk cId="1011646188" sldId="838841475"/>
            <ac:picMk id="6" creationId="{57B7E867-AFD9-49AC-AC88-105CB0B46B70}"/>
          </ac:picMkLst>
        </pc:picChg>
      </pc:sldChg>
    </pc:docChg>
  </pc:docChgLst>
  <pc:docChgLst>
    <pc:chgData name="Clark, Connie" userId="73351e60-ad32-4085-a232-1d9f9b189479" providerId="ADAL" clId="{D757CEEA-981F-46F4-B000-9E5A64B9CDF3}"/>
    <pc:docChg chg="delSld modSld">
      <pc:chgData name="Clark, Connie" userId="73351e60-ad32-4085-a232-1d9f9b189479" providerId="ADAL" clId="{D757CEEA-981F-46F4-B000-9E5A64B9CDF3}" dt="2024-05-24T14:46:32.741" v="9" actId="47"/>
      <pc:docMkLst>
        <pc:docMk/>
      </pc:docMkLst>
      <pc:sldChg chg="modSp">
        <pc:chgData name="Clark, Connie" userId="73351e60-ad32-4085-a232-1d9f9b189479" providerId="ADAL" clId="{D757CEEA-981F-46F4-B000-9E5A64B9CDF3}" dt="2024-04-08T16:03:19.741" v="2" actId="1076"/>
        <pc:sldMkLst>
          <pc:docMk/>
          <pc:sldMk cId="3860089371" sldId="593"/>
        </pc:sldMkLst>
        <pc:spChg chg="mod">
          <ac:chgData name="Clark, Connie" userId="73351e60-ad32-4085-a232-1d9f9b189479" providerId="ADAL" clId="{D757CEEA-981F-46F4-B000-9E5A64B9CDF3}" dt="2024-04-08T16:03:19.741" v="2" actId="1076"/>
          <ac:spMkLst>
            <pc:docMk/>
            <pc:sldMk cId="3860089371" sldId="593"/>
            <ac:spMk id="9" creationId="{00000000-0000-0000-0000-000000000000}"/>
          </ac:spMkLst>
        </pc:spChg>
      </pc:sldChg>
      <pc:sldChg chg="modSp">
        <pc:chgData name="Clark, Connie" userId="73351e60-ad32-4085-a232-1d9f9b189479" providerId="ADAL" clId="{D757CEEA-981F-46F4-B000-9E5A64B9CDF3}" dt="2024-04-08T16:03:44.607" v="3" actId="1076"/>
        <pc:sldMkLst>
          <pc:docMk/>
          <pc:sldMk cId="2608369617" sldId="594"/>
        </pc:sldMkLst>
        <pc:spChg chg="mod">
          <ac:chgData name="Clark, Connie" userId="73351e60-ad32-4085-a232-1d9f9b189479" providerId="ADAL" clId="{D757CEEA-981F-46F4-B000-9E5A64B9CDF3}" dt="2024-04-08T16:03:44.607" v="3" actId="1076"/>
          <ac:spMkLst>
            <pc:docMk/>
            <pc:sldMk cId="2608369617" sldId="594"/>
            <ac:spMk id="18" creationId="{00000000-0000-0000-0000-000000000000}"/>
          </ac:spMkLst>
        </pc:spChg>
      </pc:sldChg>
      <pc:sldChg chg="del">
        <pc:chgData name="Clark, Connie" userId="73351e60-ad32-4085-a232-1d9f9b189479" providerId="ADAL" clId="{D757CEEA-981F-46F4-B000-9E5A64B9CDF3}" dt="2024-05-24T14:46:32.741" v="9" actId="47"/>
        <pc:sldMkLst>
          <pc:docMk/>
          <pc:sldMk cId="3804013974" sldId="1753"/>
        </pc:sldMkLst>
      </pc:sldChg>
      <pc:sldChg chg="del">
        <pc:chgData name="Clark, Connie" userId="73351e60-ad32-4085-a232-1d9f9b189479" providerId="ADAL" clId="{D757CEEA-981F-46F4-B000-9E5A64B9CDF3}" dt="2024-05-24T14:46:27.313" v="6" actId="47"/>
        <pc:sldMkLst>
          <pc:docMk/>
          <pc:sldMk cId="2335788353" sldId="1754"/>
        </pc:sldMkLst>
      </pc:sldChg>
      <pc:sldChg chg="del">
        <pc:chgData name="Clark, Connie" userId="73351e60-ad32-4085-a232-1d9f9b189479" providerId="ADAL" clId="{D757CEEA-981F-46F4-B000-9E5A64B9CDF3}" dt="2024-05-24T14:46:25.063" v="5" actId="47"/>
        <pc:sldMkLst>
          <pc:docMk/>
          <pc:sldMk cId="729657237" sldId="1755"/>
        </pc:sldMkLst>
      </pc:sldChg>
      <pc:sldChg chg="del">
        <pc:chgData name="Clark, Connie" userId="73351e60-ad32-4085-a232-1d9f9b189479" providerId="ADAL" clId="{D757CEEA-981F-46F4-B000-9E5A64B9CDF3}" dt="2024-05-24T14:46:31.131" v="8" actId="47"/>
        <pc:sldMkLst>
          <pc:docMk/>
          <pc:sldMk cId="2486910372" sldId="1756"/>
        </pc:sldMkLst>
      </pc:sldChg>
      <pc:sldChg chg="del">
        <pc:chgData name="Clark, Connie" userId="73351e60-ad32-4085-a232-1d9f9b189479" providerId="ADAL" clId="{D757CEEA-981F-46F4-B000-9E5A64B9CDF3}" dt="2024-05-24T14:46:29.401" v="7" actId="47"/>
        <pc:sldMkLst>
          <pc:docMk/>
          <pc:sldMk cId="3318608497" sldId="1758"/>
        </pc:sldMkLst>
      </pc:sldChg>
      <pc:sldChg chg="modSp mod">
        <pc:chgData name="Clark, Connie" userId="73351e60-ad32-4085-a232-1d9f9b189479" providerId="ADAL" clId="{D757CEEA-981F-46F4-B000-9E5A64B9CDF3}" dt="2024-05-24T13:51:17.733" v="4" actId="207"/>
        <pc:sldMkLst>
          <pc:docMk/>
          <pc:sldMk cId="3339853960" sldId="838841438"/>
        </pc:sldMkLst>
        <pc:spChg chg="mod">
          <ac:chgData name="Clark, Connie" userId="73351e60-ad32-4085-a232-1d9f9b189479" providerId="ADAL" clId="{D757CEEA-981F-46F4-B000-9E5A64B9CDF3}" dt="2024-05-24T13:51:17.733" v="4" actId="207"/>
          <ac:spMkLst>
            <pc:docMk/>
            <pc:sldMk cId="3339853960" sldId="838841438"/>
            <ac:spMk id="14" creationId="{2A788E93-2E0B-49E5-A11B-B57AE8C63C17}"/>
          </ac:spMkLst>
        </pc:spChg>
      </pc:sldChg>
      <pc:sldChg chg="modSp mod">
        <pc:chgData name="Clark, Connie" userId="73351e60-ad32-4085-a232-1d9f9b189479" providerId="ADAL" clId="{D757CEEA-981F-46F4-B000-9E5A64B9CDF3}" dt="2024-04-08T15:58:09.930" v="1" actId="20577"/>
        <pc:sldMkLst>
          <pc:docMk/>
          <pc:sldMk cId="3102495448" sldId="838841457"/>
        </pc:sldMkLst>
        <pc:spChg chg="mod">
          <ac:chgData name="Clark, Connie" userId="73351e60-ad32-4085-a232-1d9f9b189479" providerId="ADAL" clId="{D757CEEA-981F-46F4-B000-9E5A64B9CDF3}" dt="2024-04-08T15:58:09.930" v="1" actId="20577"/>
          <ac:spMkLst>
            <pc:docMk/>
            <pc:sldMk cId="3102495448" sldId="838841457"/>
            <ac:spMk id="3" creationId="{1F09C1FE-C901-43A2-AC84-CB4F297249C9}"/>
          </ac:spMkLst>
        </pc:spChg>
      </pc:sldChg>
    </pc:docChg>
  </pc:docChgLst>
  <pc:docChgLst>
    <pc:chgData name="Clark, Connie" userId="73351e60-ad32-4085-a232-1d9f9b189479" providerId="ADAL" clId="{E4A6552D-05A5-4CCC-B3F7-15A082AE6E51}"/>
    <pc:docChg chg="modSld">
      <pc:chgData name="Clark, Connie" userId="73351e60-ad32-4085-a232-1d9f9b189479" providerId="ADAL" clId="{E4A6552D-05A5-4CCC-B3F7-15A082AE6E51}" dt="2021-09-01T12:08:54.255" v="5" actId="1076"/>
      <pc:docMkLst>
        <pc:docMk/>
      </pc:docMkLst>
      <pc:sldChg chg="addSp modSp mod">
        <pc:chgData name="Clark, Connie" userId="73351e60-ad32-4085-a232-1d9f9b189479" providerId="ADAL" clId="{E4A6552D-05A5-4CCC-B3F7-15A082AE6E51}" dt="2021-08-20T13:09:02.222" v="1" actId="1076"/>
        <pc:sldMkLst>
          <pc:docMk/>
          <pc:sldMk cId="2235473867" sldId="838841404"/>
        </pc:sldMkLst>
        <pc:spChg chg="add mod">
          <ac:chgData name="Clark, Connie" userId="73351e60-ad32-4085-a232-1d9f9b189479" providerId="ADAL" clId="{E4A6552D-05A5-4CCC-B3F7-15A082AE6E51}" dt="2021-08-20T13:09:02.222" v="1" actId="1076"/>
          <ac:spMkLst>
            <pc:docMk/>
            <pc:sldMk cId="2235473867" sldId="838841404"/>
            <ac:spMk id="18" creationId="{1926A411-C588-4369-8C7A-34B6BBD0A6B3}"/>
          </ac:spMkLst>
        </pc:spChg>
      </pc:sldChg>
      <pc:sldChg chg="addSp modSp mod">
        <pc:chgData name="Clark, Connie" userId="73351e60-ad32-4085-a232-1d9f9b189479" providerId="ADAL" clId="{E4A6552D-05A5-4CCC-B3F7-15A082AE6E51}" dt="2021-09-01T12:08:54.255" v="5" actId="1076"/>
        <pc:sldMkLst>
          <pc:docMk/>
          <pc:sldMk cId="2752328194" sldId="838841477"/>
        </pc:sldMkLst>
        <pc:picChg chg="mod">
          <ac:chgData name="Clark, Connie" userId="73351e60-ad32-4085-a232-1d9f9b189479" providerId="ADAL" clId="{E4A6552D-05A5-4CCC-B3F7-15A082AE6E51}" dt="2021-09-01T12:08:50.980" v="4" actId="1076"/>
          <ac:picMkLst>
            <pc:docMk/>
            <pc:sldMk cId="2752328194" sldId="838841477"/>
            <ac:picMk id="3" creationId="{81843FFC-E344-4889-86DC-07DCCB3EF887}"/>
          </ac:picMkLst>
        </pc:picChg>
        <pc:picChg chg="add mod">
          <ac:chgData name="Clark, Connie" userId="73351e60-ad32-4085-a232-1d9f9b189479" providerId="ADAL" clId="{E4A6552D-05A5-4CCC-B3F7-15A082AE6E51}" dt="2021-09-01T12:08:54.255" v="5" actId="1076"/>
          <ac:picMkLst>
            <pc:docMk/>
            <pc:sldMk cId="2752328194" sldId="838841477"/>
            <ac:picMk id="5" creationId="{FAFE00D7-4170-4824-ACCD-8CA7DC493A8B}"/>
          </ac:picMkLst>
        </pc:picChg>
      </pc:sldChg>
    </pc:docChg>
  </pc:docChgLst>
  <pc:docChgLst>
    <pc:chgData name="Clark, Connie" userId="73351e60-ad32-4085-a232-1d9f9b189479" providerId="ADAL" clId="{249CA0AC-F683-41FA-B065-E1083F261D41}"/>
    <pc:docChg chg="undo custSel addSld delSld">
      <pc:chgData name="Clark, Connie" userId="73351e60-ad32-4085-a232-1d9f9b189479" providerId="ADAL" clId="{249CA0AC-F683-41FA-B065-E1083F261D41}" dt="2024-09-29T15:35:07.855" v="14" actId="47"/>
      <pc:docMkLst>
        <pc:docMk/>
      </pc:docMkLst>
      <pc:sldChg chg="del">
        <pc:chgData name="Clark, Connie" userId="73351e60-ad32-4085-a232-1d9f9b189479" providerId="ADAL" clId="{249CA0AC-F683-41FA-B065-E1083F261D41}" dt="2024-09-29T15:34:37.027" v="13" actId="47"/>
        <pc:sldMkLst>
          <pc:docMk/>
          <pc:sldMk cId="4014673945" sldId="284"/>
        </pc:sldMkLst>
      </pc:sldChg>
      <pc:sldChg chg="del">
        <pc:chgData name="Clark, Connie" userId="73351e60-ad32-4085-a232-1d9f9b189479" providerId="ADAL" clId="{249CA0AC-F683-41FA-B065-E1083F261D41}" dt="2024-09-29T15:35:07.855" v="14" actId="47"/>
        <pc:sldMkLst>
          <pc:docMk/>
          <pc:sldMk cId="2338559714" sldId="296"/>
        </pc:sldMkLst>
      </pc:sldChg>
      <pc:sldChg chg="del">
        <pc:chgData name="Clark, Connie" userId="73351e60-ad32-4085-a232-1d9f9b189479" providerId="ADAL" clId="{249CA0AC-F683-41FA-B065-E1083F261D41}" dt="2024-09-29T15:20:01.441" v="0" actId="47"/>
        <pc:sldMkLst>
          <pc:docMk/>
          <pc:sldMk cId="1949150310" sldId="297"/>
        </pc:sldMkLst>
      </pc:sldChg>
      <pc:sldChg chg="del">
        <pc:chgData name="Clark, Connie" userId="73351e60-ad32-4085-a232-1d9f9b189479" providerId="ADAL" clId="{249CA0AC-F683-41FA-B065-E1083F261D41}" dt="2024-09-29T15:20:03.077" v="1" actId="47"/>
        <pc:sldMkLst>
          <pc:docMk/>
          <pc:sldMk cId="1544793094" sldId="298"/>
        </pc:sldMkLst>
      </pc:sldChg>
      <pc:sldChg chg="del">
        <pc:chgData name="Clark, Connie" userId="73351e60-ad32-4085-a232-1d9f9b189479" providerId="ADAL" clId="{249CA0AC-F683-41FA-B065-E1083F261D41}" dt="2024-09-29T15:20:06.267" v="2" actId="47"/>
        <pc:sldMkLst>
          <pc:docMk/>
          <pc:sldMk cId="4230063730" sldId="1752"/>
        </pc:sldMkLst>
      </pc:sldChg>
      <pc:sldChg chg="del">
        <pc:chgData name="Clark, Connie" userId="73351e60-ad32-4085-a232-1d9f9b189479" providerId="ADAL" clId="{249CA0AC-F683-41FA-B065-E1083F261D41}" dt="2024-09-29T15:20:07.983" v="3" actId="47"/>
        <pc:sldMkLst>
          <pc:docMk/>
          <pc:sldMk cId="1186924736" sldId="1757"/>
        </pc:sldMkLst>
      </pc:sldChg>
      <pc:sldChg chg="del">
        <pc:chgData name="Clark, Connie" userId="73351e60-ad32-4085-a232-1d9f9b189479" providerId="ADAL" clId="{249CA0AC-F683-41FA-B065-E1083F261D41}" dt="2024-09-29T15:26:32.281" v="8" actId="47"/>
        <pc:sldMkLst>
          <pc:docMk/>
          <pc:sldMk cId="2851799821" sldId="838841364"/>
        </pc:sldMkLst>
      </pc:sldChg>
      <pc:sldChg chg="del">
        <pc:chgData name="Clark, Connie" userId="73351e60-ad32-4085-a232-1d9f9b189479" providerId="ADAL" clId="{249CA0AC-F683-41FA-B065-E1083F261D41}" dt="2024-09-29T15:26:26.957" v="6" actId="47"/>
        <pc:sldMkLst>
          <pc:docMk/>
          <pc:sldMk cId="3894379462" sldId="838841365"/>
        </pc:sldMkLst>
      </pc:sldChg>
      <pc:sldChg chg="del">
        <pc:chgData name="Clark, Connie" userId="73351e60-ad32-4085-a232-1d9f9b189479" providerId="ADAL" clId="{249CA0AC-F683-41FA-B065-E1083F261D41}" dt="2024-09-29T15:26:28.791" v="7" actId="47"/>
        <pc:sldMkLst>
          <pc:docMk/>
          <pc:sldMk cId="2986602254" sldId="838841366"/>
        </pc:sldMkLst>
      </pc:sldChg>
      <pc:sldChg chg="del">
        <pc:chgData name="Clark, Connie" userId="73351e60-ad32-4085-a232-1d9f9b189479" providerId="ADAL" clId="{249CA0AC-F683-41FA-B065-E1083F261D41}" dt="2024-09-29T15:26:34.087" v="9" actId="47"/>
        <pc:sldMkLst>
          <pc:docMk/>
          <pc:sldMk cId="442009975" sldId="838841367"/>
        </pc:sldMkLst>
      </pc:sldChg>
      <pc:sldChg chg="del">
        <pc:chgData name="Clark, Connie" userId="73351e60-ad32-4085-a232-1d9f9b189479" providerId="ADAL" clId="{249CA0AC-F683-41FA-B065-E1083F261D41}" dt="2024-09-29T15:26:35.700" v="10" actId="47"/>
        <pc:sldMkLst>
          <pc:docMk/>
          <pc:sldMk cId="811983823" sldId="838841368"/>
        </pc:sldMkLst>
      </pc:sldChg>
      <pc:sldChg chg="del">
        <pc:chgData name="Clark, Connie" userId="73351e60-ad32-4085-a232-1d9f9b189479" providerId="ADAL" clId="{249CA0AC-F683-41FA-B065-E1083F261D41}" dt="2024-09-29T15:26:37.247" v="11" actId="47"/>
        <pc:sldMkLst>
          <pc:docMk/>
          <pc:sldMk cId="1355291109" sldId="838841369"/>
        </pc:sldMkLst>
      </pc:sldChg>
      <pc:sldChg chg="add del">
        <pc:chgData name="Clark, Connie" userId="73351e60-ad32-4085-a232-1d9f9b189479" providerId="ADAL" clId="{249CA0AC-F683-41FA-B065-E1083F261D41}" dt="2024-09-29T15:26:15.557" v="5" actId="47"/>
        <pc:sldMkLst>
          <pc:docMk/>
          <pc:sldMk cId="3063739080" sldId="838841462"/>
        </pc:sldMkLst>
      </pc:sldChg>
      <pc:sldChg chg="del">
        <pc:chgData name="Clark, Connie" userId="73351e60-ad32-4085-a232-1d9f9b189479" providerId="ADAL" clId="{249CA0AC-F683-41FA-B065-E1083F261D41}" dt="2024-09-29T15:34:24.540" v="12" actId="47"/>
        <pc:sldMkLst>
          <pc:docMk/>
          <pc:sldMk cId="1832323337" sldId="838841472"/>
        </pc:sldMkLst>
      </pc:sldChg>
    </pc:docChg>
  </pc:docChgLst>
  <pc:docChgLst>
    <pc:chgData name="Clark, Connie" userId="73351e60-ad32-4085-a232-1d9f9b189479" providerId="ADAL" clId="{E448A59E-EB42-4E79-A7BF-E6A99A34F6E4}"/>
    <pc:docChg chg="custSel addSld modSld">
      <pc:chgData name="Clark, Connie" userId="73351e60-ad32-4085-a232-1d9f9b189479" providerId="ADAL" clId="{E448A59E-EB42-4E79-A7BF-E6A99A34F6E4}" dt="2021-07-14T15:00:11.577" v="40" actId="1076"/>
      <pc:docMkLst>
        <pc:docMk/>
      </pc:docMkLst>
      <pc:sldChg chg="addSp modSp mod">
        <pc:chgData name="Clark, Connie" userId="73351e60-ad32-4085-a232-1d9f9b189479" providerId="ADAL" clId="{E448A59E-EB42-4E79-A7BF-E6A99A34F6E4}" dt="2021-06-23T17:04:11.224" v="2" actId="1076"/>
        <pc:sldMkLst>
          <pc:docMk/>
          <pc:sldMk cId="1011646188" sldId="838841475"/>
        </pc:sldMkLst>
        <pc:picChg chg="add mod">
          <ac:chgData name="Clark, Connie" userId="73351e60-ad32-4085-a232-1d9f9b189479" providerId="ADAL" clId="{E448A59E-EB42-4E79-A7BF-E6A99A34F6E4}" dt="2021-06-23T17:04:11.224" v="2" actId="1076"/>
          <ac:picMkLst>
            <pc:docMk/>
            <pc:sldMk cId="1011646188" sldId="838841475"/>
            <ac:picMk id="3" creationId="{7BBEDDAE-6CF1-464F-BEC7-CCA305BEEB99}"/>
          </ac:picMkLst>
        </pc:picChg>
      </pc:sldChg>
      <pc:sldChg chg="addSp delSp modSp add mod">
        <pc:chgData name="Clark, Connie" userId="73351e60-ad32-4085-a232-1d9f9b189479" providerId="ADAL" clId="{E448A59E-EB42-4E79-A7BF-E6A99A34F6E4}" dt="2021-07-14T14:54:34.828" v="25" actId="20577"/>
        <pc:sldMkLst>
          <pc:docMk/>
          <pc:sldMk cId="1651158929" sldId="838841476"/>
        </pc:sldMkLst>
        <pc:spChg chg="mod">
          <ac:chgData name="Clark, Connie" userId="73351e60-ad32-4085-a232-1d9f9b189479" providerId="ADAL" clId="{E448A59E-EB42-4E79-A7BF-E6A99A34F6E4}" dt="2021-07-14T14:54:34.828" v="25" actId="20577"/>
          <ac:spMkLst>
            <pc:docMk/>
            <pc:sldMk cId="1651158929" sldId="838841476"/>
            <ac:spMk id="4" creationId="{B726015A-F7E6-4B70-96D7-6961EB700A23}"/>
          </ac:spMkLst>
        </pc:spChg>
        <pc:picChg chg="add">
          <ac:chgData name="Clark, Connie" userId="73351e60-ad32-4085-a232-1d9f9b189479" providerId="ADAL" clId="{E448A59E-EB42-4E79-A7BF-E6A99A34F6E4}" dt="2021-07-14T14:54:24.893" v="8"/>
          <ac:picMkLst>
            <pc:docMk/>
            <pc:sldMk cId="1651158929" sldId="838841476"/>
            <ac:picMk id="2" creationId="{562FDEB1-919F-4716-832C-F6ACE6F52C12}"/>
          </ac:picMkLst>
        </pc:picChg>
        <pc:picChg chg="del">
          <ac:chgData name="Clark, Connie" userId="73351e60-ad32-4085-a232-1d9f9b189479" providerId="ADAL" clId="{E448A59E-EB42-4E79-A7BF-E6A99A34F6E4}" dt="2021-07-14T14:54:11.437" v="7" actId="478"/>
          <ac:picMkLst>
            <pc:docMk/>
            <pc:sldMk cId="1651158929" sldId="838841476"/>
            <ac:picMk id="3" creationId="{7BBEDDAE-6CF1-464F-BEC7-CCA305BEEB99}"/>
          </ac:picMkLst>
        </pc:picChg>
      </pc:sldChg>
      <pc:sldChg chg="addSp delSp add mod">
        <pc:chgData name="Clark, Connie" userId="73351e60-ad32-4085-a232-1d9f9b189479" providerId="ADAL" clId="{E448A59E-EB42-4E79-A7BF-E6A99A34F6E4}" dt="2021-07-14T14:55:25.824" v="28"/>
        <pc:sldMkLst>
          <pc:docMk/>
          <pc:sldMk cId="2752328194" sldId="838841477"/>
        </pc:sldMkLst>
        <pc:picChg chg="del">
          <ac:chgData name="Clark, Connie" userId="73351e60-ad32-4085-a232-1d9f9b189479" providerId="ADAL" clId="{E448A59E-EB42-4E79-A7BF-E6A99A34F6E4}" dt="2021-07-14T14:54:48.550" v="27" actId="478"/>
          <ac:picMkLst>
            <pc:docMk/>
            <pc:sldMk cId="2752328194" sldId="838841477"/>
            <ac:picMk id="2" creationId="{562FDEB1-919F-4716-832C-F6ACE6F52C12}"/>
          </ac:picMkLst>
        </pc:picChg>
        <pc:picChg chg="add">
          <ac:chgData name="Clark, Connie" userId="73351e60-ad32-4085-a232-1d9f9b189479" providerId="ADAL" clId="{E448A59E-EB42-4E79-A7BF-E6A99A34F6E4}" dt="2021-07-14T14:55:25.824" v="28"/>
          <ac:picMkLst>
            <pc:docMk/>
            <pc:sldMk cId="2752328194" sldId="838841477"/>
            <ac:picMk id="3" creationId="{81843FFC-E344-4889-86DC-07DCCB3EF887}"/>
          </ac:picMkLst>
        </pc:picChg>
      </pc:sldChg>
      <pc:sldChg chg="addSp delSp modSp add mod">
        <pc:chgData name="Clark, Connie" userId="73351e60-ad32-4085-a232-1d9f9b189479" providerId="ADAL" clId="{E448A59E-EB42-4E79-A7BF-E6A99A34F6E4}" dt="2021-07-14T15:00:11.577" v="40" actId="1076"/>
        <pc:sldMkLst>
          <pc:docMk/>
          <pc:sldMk cId="639214224" sldId="838841478"/>
        </pc:sldMkLst>
        <pc:spChg chg="add mod">
          <ac:chgData name="Clark, Connie" userId="73351e60-ad32-4085-a232-1d9f9b189479" providerId="ADAL" clId="{E448A59E-EB42-4E79-A7BF-E6A99A34F6E4}" dt="2021-07-14T15:00:11.577" v="40" actId="1076"/>
          <ac:spMkLst>
            <pc:docMk/>
            <pc:sldMk cId="639214224" sldId="838841478"/>
            <ac:spMk id="6" creationId="{49F09368-F263-4CE5-8942-88793DBA7E02}"/>
          </ac:spMkLst>
        </pc:spChg>
        <pc:picChg chg="del">
          <ac:chgData name="Clark, Connie" userId="73351e60-ad32-4085-a232-1d9f9b189479" providerId="ADAL" clId="{E448A59E-EB42-4E79-A7BF-E6A99A34F6E4}" dt="2021-07-14T14:56:10.628" v="30" actId="478"/>
          <ac:picMkLst>
            <pc:docMk/>
            <pc:sldMk cId="639214224" sldId="838841478"/>
            <ac:picMk id="2" creationId="{562FDEB1-919F-4716-832C-F6ACE6F52C12}"/>
          </ac:picMkLst>
        </pc:picChg>
        <pc:picChg chg="add mod">
          <ac:chgData name="Clark, Connie" userId="73351e60-ad32-4085-a232-1d9f9b189479" providerId="ADAL" clId="{E448A59E-EB42-4E79-A7BF-E6A99A34F6E4}" dt="2021-07-14T14:57:49.555" v="38" actId="14100"/>
          <ac:picMkLst>
            <pc:docMk/>
            <pc:sldMk cId="639214224" sldId="838841478"/>
            <ac:picMk id="3" creationId="{3BA2CD79-A68C-4831-AA08-65E54A754973}"/>
          </ac:picMkLst>
        </pc:picChg>
        <pc:picChg chg="add mod">
          <ac:chgData name="Clark, Connie" userId="73351e60-ad32-4085-a232-1d9f9b189479" providerId="ADAL" clId="{E448A59E-EB42-4E79-A7BF-E6A99A34F6E4}" dt="2021-07-14T14:57:33.991" v="35" actId="1076"/>
          <ac:picMkLst>
            <pc:docMk/>
            <pc:sldMk cId="639214224" sldId="838841478"/>
            <ac:picMk id="5" creationId="{71D8A075-F735-4896-9346-054DA5ED2E47}"/>
          </ac:picMkLst>
        </pc:picChg>
      </pc:sldChg>
    </pc:docChg>
  </pc:docChgLst>
  <pc:docChgLst>
    <pc:chgData name="Clark, Connie" userId="73351e60-ad32-4085-a232-1d9f9b189479" providerId="ADAL" clId="{31D97276-73C7-4E1C-9118-104C33413081}"/>
    <pc:docChg chg="delSld">
      <pc:chgData name="Clark, Connie" userId="73351e60-ad32-4085-a232-1d9f9b189479" providerId="ADAL" clId="{31D97276-73C7-4E1C-9118-104C33413081}" dt="2024-09-29T15:19:20.959" v="2" actId="47"/>
      <pc:docMkLst>
        <pc:docMk/>
      </pc:docMkLst>
      <pc:sldChg chg="del">
        <pc:chgData name="Clark, Connie" userId="73351e60-ad32-4085-a232-1d9f9b189479" providerId="ADAL" clId="{31D97276-73C7-4E1C-9118-104C33413081}" dt="2024-09-29T15:19:04.095" v="0" actId="47"/>
        <pc:sldMkLst>
          <pc:docMk/>
          <pc:sldMk cId="4195041397" sldId="838841421"/>
        </pc:sldMkLst>
      </pc:sldChg>
      <pc:sldChg chg="del">
        <pc:chgData name="Clark, Connie" userId="73351e60-ad32-4085-a232-1d9f9b189479" providerId="ADAL" clId="{31D97276-73C7-4E1C-9118-104C33413081}" dt="2024-09-29T15:19:16.150" v="1" actId="47"/>
        <pc:sldMkLst>
          <pc:docMk/>
          <pc:sldMk cId="1700133607" sldId="838841426"/>
        </pc:sldMkLst>
      </pc:sldChg>
      <pc:sldChg chg="del">
        <pc:chgData name="Clark, Connie" userId="73351e60-ad32-4085-a232-1d9f9b189479" providerId="ADAL" clId="{31D97276-73C7-4E1C-9118-104C33413081}" dt="2024-09-29T15:19:20.959" v="2" actId="47"/>
        <pc:sldMkLst>
          <pc:docMk/>
          <pc:sldMk cId="2923793771" sldId="838841429"/>
        </pc:sldMkLst>
      </pc:sldChg>
    </pc:docChg>
  </pc:docChgLst>
  <pc:docChgLst>
    <pc:chgData name="Clark, Connie" userId="73351e60-ad32-4085-a232-1d9f9b189479" providerId="ADAL" clId="{91679AAC-E840-472D-AB8E-BA05472FA4BB}"/>
    <pc:docChg chg="undo redo custSel modSld">
      <pc:chgData name="Clark, Connie" userId="73351e60-ad32-4085-a232-1d9f9b189479" providerId="ADAL" clId="{91679AAC-E840-472D-AB8E-BA05472FA4BB}" dt="2022-06-09T18:54:49.957" v="27" actId="1076"/>
      <pc:docMkLst>
        <pc:docMk/>
      </pc:docMkLst>
      <pc:sldChg chg="addSp modSp mod">
        <pc:chgData name="Clark, Connie" userId="73351e60-ad32-4085-a232-1d9f9b189479" providerId="ADAL" clId="{91679AAC-E840-472D-AB8E-BA05472FA4BB}" dt="2022-06-09T17:42:41.395" v="26" actId="20577"/>
        <pc:sldMkLst>
          <pc:docMk/>
          <pc:sldMk cId="50822703" sldId="838841371"/>
        </pc:sldMkLst>
        <pc:spChg chg="add mod">
          <ac:chgData name="Clark, Connie" userId="73351e60-ad32-4085-a232-1d9f9b189479" providerId="ADAL" clId="{91679AAC-E840-472D-AB8E-BA05472FA4BB}" dt="2022-06-09T17:42:36.817" v="25" actId="122"/>
          <ac:spMkLst>
            <pc:docMk/>
            <pc:sldMk cId="50822703" sldId="838841371"/>
            <ac:spMk id="2" creationId="{4FDA3465-9580-49C3-A45A-0C58145FBC18}"/>
          </ac:spMkLst>
        </pc:spChg>
        <pc:spChg chg="mod">
          <ac:chgData name="Clark, Connie" userId="73351e60-ad32-4085-a232-1d9f9b189479" providerId="ADAL" clId="{91679AAC-E840-472D-AB8E-BA05472FA4BB}" dt="2022-06-09T17:42:41.395" v="26" actId="20577"/>
          <ac:spMkLst>
            <pc:docMk/>
            <pc:sldMk cId="50822703" sldId="838841371"/>
            <ac:spMk id="4" creationId="{B726015A-F7E6-4B70-96D7-6961EB700A23}"/>
          </ac:spMkLst>
        </pc:spChg>
      </pc:sldChg>
      <pc:sldChg chg="modSp mod">
        <pc:chgData name="Clark, Connie" userId="73351e60-ad32-4085-a232-1d9f9b189479" providerId="ADAL" clId="{91679AAC-E840-472D-AB8E-BA05472FA4BB}" dt="2022-06-09T18:54:49.957" v="27" actId="1076"/>
        <pc:sldMkLst>
          <pc:docMk/>
          <pc:sldMk cId="2081054457" sldId="838841467"/>
        </pc:sldMkLst>
        <pc:picChg chg="mod">
          <ac:chgData name="Clark, Connie" userId="73351e60-ad32-4085-a232-1d9f9b189479" providerId="ADAL" clId="{91679AAC-E840-472D-AB8E-BA05472FA4BB}" dt="2022-06-09T18:54:49.957" v="27" actId="1076"/>
          <ac:picMkLst>
            <pc:docMk/>
            <pc:sldMk cId="2081054457" sldId="838841467"/>
            <ac:picMk id="13" creationId="{0B91EE84-A08C-4B4E-8131-7DECA2D07D89}"/>
          </ac:picMkLst>
        </pc:picChg>
      </pc:sldChg>
    </pc:docChg>
  </pc:docChgLst>
  <pc:docChgLst>
    <pc:chgData name="Clark, Connie" userId="73351e60-ad32-4085-a232-1d9f9b189479" providerId="ADAL" clId="{B05A910B-A54E-40D1-BDBA-A693783EA224}"/>
    <pc:docChg chg="custSel modSld modMainMaster">
      <pc:chgData name="Clark, Connie" userId="73351e60-ad32-4085-a232-1d9f9b189479" providerId="ADAL" clId="{B05A910B-A54E-40D1-BDBA-A693783EA224}" dt="2022-11-15T19:43:33.778" v="279"/>
      <pc:docMkLst>
        <pc:docMk/>
      </pc:docMkLst>
      <pc:sldChg chg="modNotes">
        <pc:chgData name="Clark, Connie" userId="73351e60-ad32-4085-a232-1d9f9b189479" providerId="ADAL" clId="{B05A910B-A54E-40D1-BDBA-A693783EA224}" dt="2022-11-15T19:43:33.718" v="249"/>
        <pc:sldMkLst>
          <pc:docMk/>
          <pc:sldMk cId="1821884227" sldId="506"/>
        </pc:sldMkLst>
      </pc:sldChg>
      <pc:sldChg chg="modNotes">
        <pc:chgData name="Clark, Connie" userId="73351e60-ad32-4085-a232-1d9f9b189479" providerId="ADAL" clId="{B05A910B-A54E-40D1-BDBA-A693783EA224}" dt="2022-11-15T19:43:33.718" v="249"/>
        <pc:sldMkLst>
          <pc:docMk/>
          <pc:sldMk cId="2489126469" sldId="551"/>
        </pc:sldMkLst>
      </pc:sldChg>
      <pc:sldChg chg="modNotes">
        <pc:chgData name="Clark, Connie" userId="73351e60-ad32-4085-a232-1d9f9b189479" providerId="ADAL" clId="{B05A910B-A54E-40D1-BDBA-A693783EA224}" dt="2022-11-15T19:43:33.718" v="249"/>
        <pc:sldMkLst>
          <pc:docMk/>
          <pc:sldMk cId="136439050" sldId="559"/>
        </pc:sldMkLst>
      </pc:sldChg>
      <pc:sldChg chg="modNotes">
        <pc:chgData name="Clark, Connie" userId="73351e60-ad32-4085-a232-1d9f9b189479" providerId="ADAL" clId="{B05A910B-A54E-40D1-BDBA-A693783EA224}" dt="2022-11-15T19:43:33.718" v="249"/>
        <pc:sldMkLst>
          <pc:docMk/>
          <pc:sldMk cId="930188263" sldId="560"/>
        </pc:sldMkLst>
      </pc:sldChg>
      <pc:sldChg chg="delSp mod">
        <pc:chgData name="Clark, Connie" userId="73351e60-ad32-4085-a232-1d9f9b189479" providerId="ADAL" clId="{B05A910B-A54E-40D1-BDBA-A693783EA224}" dt="2022-11-15T19:39:12.567" v="0" actId="478"/>
        <pc:sldMkLst>
          <pc:docMk/>
          <pc:sldMk cId="2081054457" sldId="838841467"/>
        </pc:sldMkLst>
        <pc:picChg chg="del">
          <ac:chgData name="Clark, Connie" userId="73351e60-ad32-4085-a232-1d9f9b189479" providerId="ADAL" clId="{B05A910B-A54E-40D1-BDBA-A693783EA224}" dt="2022-11-15T19:39:12.567" v="0" actId="478"/>
          <ac:picMkLst>
            <pc:docMk/>
            <pc:sldMk cId="2081054457" sldId="838841467"/>
            <ac:picMk id="13" creationId="{0B91EE84-A08C-4B4E-8131-7DECA2D07D89}"/>
          </ac:picMkLst>
        </pc:picChg>
      </pc:sldChg>
      <pc:sldMasterChg chg="addSp modSp mod">
        <pc:chgData name="Clark, Connie" userId="73351e60-ad32-4085-a232-1d9f9b189479" providerId="ADAL" clId="{B05A910B-A54E-40D1-BDBA-A693783EA224}" dt="2022-11-15T19:43:33.411" v="31"/>
        <pc:sldMasterMkLst>
          <pc:docMk/>
          <pc:sldMasterMk cId="3937901435" sldId="2147483660"/>
        </pc:sldMasterMkLst>
        <pc:spChg chg="add mod ord modVis">
          <ac:chgData name="Clark, Connie" userId="73351e60-ad32-4085-a232-1d9f9b189479" providerId="ADAL" clId="{B05A910B-A54E-40D1-BDBA-A693783EA224}" dt="2022-11-15T19:43:33.411" v="31"/>
          <ac:spMkLst>
            <pc:docMk/>
            <pc:sldMasterMk cId="3937901435" sldId="2147483660"/>
            <ac:spMk id="17" creationId="{9C4DD63A-3417-483D-AEAC-CD116DB8797E}"/>
          </ac:spMkLst>
        </pc:spChg>
      </pc:sldMasterChg>
      <pc:sldMasterChg chg="addSp modSp mod">
        <pc:chgData name="Clark, Connie" userId="73351e60-ad32-4085-a232-1d9f9b189479" providerId="ADAL" clId="{B05A910B-A54E-40D1-BDBA-A693783EA224}" dt="2022-11-15T19:43:33.506" v="62"/>
        <pc:sldMasterMkLst>
          <pc:docMk/>
          <pc:sldMasterMk cId="17141924" sldId="2147483672"/>
        </pc:sldMasterMkLst>
        <pc:spChg chg="add mod ord modVis">
          <ac:chgData name="Clark, Connie" userId="73351e60-ad32-4085-a232-1d9f9b189479" providerId="ADAL" clId="{B05A910B-A54E-40D1-BDBA-A693783EA224}" dt="2022-11-15T19:43:33.506" v="62"/>
          <ac:spMkLst>
            <pc:docMk/>
            <pc:sldMasterMk cId="17141924" sldId="2147483672"/>
            <ac:spMk id="11" creationId="{2A2051EA-6520-4910-8150-F9857E0C0A87}"/>
          </ac:spMkLst>
        </pc:spChg>
      </pc:sldMasterChg>
      <pc:sldMasterChg chg="addSp modSp mod">
        <pc:chgData name="Clark, Connie" userId="73351e60-ad32-4085-a232-1d9f9b189479" providerId="ADAL" clId="{B05A910B-A54E-40D1-BDBA-A693783EA224}" dt="2022-11-15T19:43:33.541" v="93"/>
        <pc:sldMasterMkLst>
          <pc:docMk/>
          <pc:sldMasterMk cId="175081228" sldId="2147483686"/>
        </pc:sldMasterMkLst>
        <pc:spChg chg="add mod ord modVis">
          <ac:chgData name="Clark, Connie" userId="73351e60-ad32-4085-a232-1d9f9b189479" providerId="ADAL" clId="{B05A910B-A54E-40D1-BDBA-A693783EA224}" dt="2022-11-15T19:43:33.541" v="93"/>
          <ac:spMkLst>
            <pc:docMk/>
            <pc:sldMasterMk cId="175081228" sldId="2147483686"/>
            <ac:spMk id="19" creationId="{D4CBDBC9-854A-4DA9-B804-CAF7820F5A73}"/>
          </ac:spMkLst>
        </pc:spChg>
      </pc:sldMasterChg>
      <pc:sldMasterChg chg="addSp modSp mod">
        <pc:chgData name="Clark, Connie" userId="73351e60-ad32-4085-a232-1d9f9b189479" providerId="ADAL" clId="{B05A910B-A54E-40D1-BDBA-A693783EA224}" dt="2022-11-15T19:43:33.585" v="124"/>
        <pc:sldMasterMkLst>
          <pc:docMk/>
          <pc:sldMasterMk cId="3879679979" sldId="2147483698"/>
        </pc:sldMasterMkLst>
        <pc:spChg chg="add mod ord modVis">
          <ac:chgData name="Clark, Connie" userId="73351e60-ad32-4085-a232-1d9f9b189479" providerId="ADAL" clId="{B05A910B-A54E-40D1-BDBA-A693783EA224}" dt="2022-11-15T19:43:33.585" v="124"/>
          <ac:spMkLst>
            <pc:docMk/>
            <pc:sldMasterMk cId="3879679979" sldId="2147483698"/>
            <ac:spMk id="7" creationId="{4F4E73DF-5012-4E25-BEA6-59265DEEF897}"/>
          </ac:spMkLst>
        </pc:spChg>
      </pc:sldMasterChg>
      <pc:sldMasterChg chg="addSp modSp mod">
        <pc:chgData name="Clark, Connie" userId="73351e60-ad32-4085-a232-1d9f9b189479" providerId="ADAL" clId="{B05A910B-A54E-40D1-BDBA-A693783EA224}" dt="2022-11-15T19:43:33.623" v="155"/>
        <pc:sldMasterMkLst>
          <pc:docMk/>
          <pc:sldMasterMk cId="621335373" sldId="2147483710"/>
        </pc:sldMasterMkLst>
        <pc:spChg chg="add mod ord modVis">
          <ac:chgData name="Clark, Connie" userId="73351e60-ad32-4085-a232-1d9f9b189479" providerId="ADAL" clId="{B05A910B-A54E-40D1-BDBA-A693783EA224}" dt="2022-11-15T19:43:33.623" v="155"/>
          <ac:spMkLst>
            <pc:docMk/>
            <pc:sldMasterMk cId="621335373" sldId="2147483710"/>
            <ac:spMk id="9" creationId="{8FFF396E-6BEF-43FA-95CE-15A55B095BE5}"/>
          </ac:spMkLst>
        </pc:spChg>
      </pc:sldMasterChg>
      <pc:sldMasterChg chg="addSp modSp mod">
        <pc:chgData name="Clark, Connie" userId="73351e60-ad32-4085-a232-1d9f9b189479" providerId="ADAL" clId="{B05A910B-A54E-40D1-BDBA-A693783EA224}" dt="2022-11-15T19:43:33.652" v="186"/>
        <pc:sldMasterMkLst>
          <pc:docMk/>
          <pc:sldMasterMk cId="1176631730" sldId="2147483719"/>
        </pc:sldMasterMkLst>
        <pc:spChg chg="add mod ord modVis">
          <ac:chgData name="Clark, Connie" userId="73351e60-ad32-4085-a232-1d9f9b189479" providerId="ADAL" clId="{B05A910B-A54E-40D1-BDBA-A693783EA224}" dt="2022-11-15T19:43:33.652" v="186"/>
          <ac:spMkLst>
            <pc:docMk/>
            <pc:sldMasterMk cId="1176631730" sldId="2147483719"/>
            <ac:spMk id="2" creationId="{827F7424-62BC-451F-AA5C-685595C4EFFE}"/>
          </ac:spMkLst>
        </pc:spChg>
      </pc:sldMasterChg>
      <pc:sldMasterChg chg="addSp modSp mod">
        <pc:chgData name="Clark, Connie" userId="73351e60-ad32-4085-a232-1d9f9b189479" providerId="ADAL" clId="{B05A910B-A54E-40D1-BDBA-A693783EA224}" dt="2022-11-15T19:43:33.681" v="217"/>
        <pc:sldMasterMkLst>
          <pc:docMk/>
          <pc:sldMasterMk cId="921413469" sldId="2147483731"/>
        </pc:sldMasterMkLst>
        <pc:spChg chg="add mod ord modVis">
          <ac:chgData name="Clark, Connie" userId="73351e60-ad32-4085-a232-1d9f9b189479" providerId="ADAL" clId="{B05A910B-A54E-40D1-BDBA-A693783EA224}" dt="2022-11-15T19:43:33.681" v="217"/>
          <ac:spMkLst>
            <pc:docMk/>
            <pc:sldMasterMk cId="921413469" sldId="2147483731"/>
            <ac:spMk id="17" creationId="{4C627792-567D-42F0-AEC9-1C482702661C}"/>
          </ac:spMkLst>
        </pc:spChg>
      </pc:sldMasterChg>
      <pc:sldMasterChg chg="addSp modSp mod">
        <pc:chgData name="Clark, Connie" userId="73351e60-ad32-4085-a232-1d9f9b189479" providerId="ADAL" clId="{B05A910B-A54E-40D1-BDBA-A693783EA224}" dt="2022-11-15T19:43:33.710" v="248"/>
        <pc:sldMasterMkLst>
          <pc:docMk/>
          <pc:sldMasterMk cId="1136151888" sldId="2147483743"/>
        </pc:sldMasterMkLst>
        <pc:spChg chg="add mod ord modVis">
          <ac:chgData name="Clark, Connie" userId="73351e60-ad32-4085-a232-1d9f9b189479" providerId="ADAL" clId="{B05A910B-A54E-40D1-BDBA-A693783EA224}" dt="2022-11-15T19:43:33.710" v="248"/>
          <ac:spMkLst>
            <pc:docMk/>
            <pc:sldMasterMk cId="1136151888" sldId="2147483743"/>
            <ac:spMk id="3" creationId="{E8689801-E6F8-48AB-836A-9656BC43F8F4}"/>
          </ac:spMkLst>
        </pc:spChg>
      </pc:sldMasterChg>
      <pc:sldMasterChg chg="addSp modSp mod">
        <pc:chgData name="Clark, Connie" userId="73351e60-ad32-4085-a232-1d9f9b189479" providerId="ADAL" clId="{B05A910B-A54E-40D1-BDBA-A693783EA224}" dt="2022-11-15T19:43:33.778" v="279"/>
        <pc:sldMasterMkLst>
          <pc:docMk/>
          <pc:sldMasterMk cId="667433428" sldId="2147483745"/>
        </pc:sldMasterMkLst>
        <pc:spChg chg="add mod ord modVis">
          <ac:chgData name="Clark, Connie" userId="73351e60-ad32-4085-a232-1d9f9b189479" providerId="ADAL" clId="{B05A910B-A54E-40D1-BDBA-A693783EA224}" dt="2022-11-15T19:43:33.778" v="279"/>
          <ac:spMkLst>
            <pc:docMk/>
            <pc:sldMasterMk cId="667433428" sldId="2147483745"/>
            <ac:spMk id="3" creationId="{3BE89B91-4A8A-4544-ACB4-41B0409138AD}"/>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DE45A-9A35-4F83-B59C-17B42F1F750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7A0B307-C117-43A8-A82F-4ACF21A759D1}">
      <dgm:prSet phldrT="[Text]" custT="1"/>
      <dgm:spPr>
        <a:solidFill>
          <a:schemeClr val="accent1"/>
        </a:solidFill>
      </dgm:spPr>
      <dgm:t>
        <a:bodyPr/>
        <a:lstStyle/>
        <a:p>
          <a:r>
            <a:rPr lang="es-ES" sz="1400" b="1" dirty="0">
              <a:latin typeface="Arial" panose="020B0604020202020204" pitchFamily="34" charset="0"/>
              <a:ea typeface="Arial" panose="020B0604020202020204" pitchFamily="34" charset="0"/>
              <a:cs typeface="Arial" panose="020B0604020202020204" pitchFamily="34" charset="0"/>
            </a:rPr>
            <a:t>Brindar estándares </a:t>
          </a:r>
          <a:r>
            <a:rPr lang="es-ES" sz="1400" dirty="0">
              <a:latin typeface="Arial" panose="020B0604020202020204" pitchFamily="34" charset="0"/>
              <a:ea typeface="Arial" panose="020B0604020202020204" pitchFamily="34" charset="0"/>
              <a:cs typeface="Arial" panose="020B0604020202020204" pitchFamily="34" charset="0"/>
            </a:rPr>
            <a:t>que permitan operar eficientemente dentro de los,Warehouses de LAO, asegurando la Trazabilidad dentro de toda la cadena de Suministro (E2E).</a:t>
          </a:r>
          <a:endParaRPr lang="en-US" sz="1400" b="1" dirty="0">
            <a:latin typeface="Arial" panose="020B0604020202020204" pitchFamily="34" charset="0"/>
            <a:cs typeface="Arial" panose="020B0604020202020204" pitchFamily="34" charset="0"/>
          </a:endParaRPr>
        </a:p>
      </dgm:t>
    </dgm:pt>
    <dgm:pt modelId="{4B551427-8737-4D62-8FF8-108875062414}" type="parTrans" cxnId="{6BC9D7C2-5E17-46B6-B25D-C5E4C9B7CE7E}">
      <dgm:prSet/>
      <dgm:spPr/>
      <dgm:t>
        <a:bodyPr/>
        <a:lstStyle/>
        <a:p>
          <a:endParaRPr lang="en-US" sz="1600" b="1">
            <a:latin typeface="Arial" panose="020B0604020202020204" pitchFamily="34" charset="0"/>
            <a:cs typeface="Arial" panose="020B0604020202020204" pitchFamily="34" charset="0"/>
          </a:endParaRPr>
        </a:p>
      </dgm:t>
    </dgm:pt>
    <dgm:pt modelId="{4AB34915-8D20-4528-857A-F1E1EC62CFFC}" type="sibTrans" cxnId="{6BC9D7C2-5E17-46B6-B25D-C5E4C9B7CE7E}">
      <dgm:prSet/>
      <dgm:spPr/>
      <dgm:t>
        <a:bodyPr/>
        <a:lstStyle/>
        <a:p>
          <a:endParaRPr lang="en-US" sz="1600" b="1">
            <a:latin typeface="Arial" panose="020B0604020202020204" pitchFamily="34" charset="0"/>
            <a:cs typeface="Arial" panose="020B0604020202020204" pitchFamily="34" charset="0"/>
          </a:endParaRPr>
        </a:p>
      </dgm:t>
    </dgm:pt>
    <dgm:pt modelId="{F5AC8656-0E58-45F0-9424-3B9D4E8A4BCB}">
      <dgm:prSet phldrT="[Text]" custT="1"/>
      <dgm:spPr>
        <a:solidFill>
          <a:schemeClr val="accent1"/>
        </a:solidFill>
      </dgm:spPr>
      <dgm:t>
        <a:bodyPr/>
        <a:lstStyle/>
        <a:p>
          <a:r>
            <a:rPr lang="es-ES" sz="1400" dirty="0">
              <a:latin typeface="Arial" panose="020B0604020202020204" pitchFamily="34" charset="0"/>
              <a:ea typeface="Arial" panose="020B0604020202020204" pitchFamily="34" charset="0"/>
              <a:cs typeface="Arial" panose="020B0604020202020204" pitchFamily="34" charset="0"/>
            </a:rPr>
            <a:t>Contemplar cierta </a:t>
          </a:r>
          <a:r>
            <a:rPr lang="es-ES" sz="1400" b="1" dirty="0">
              <a:latin typeface="Arial" panose="020B0604020202020204" pitchFamily="34" charset="0"/>
              <a:ea typeface="Arial" panose="020B0604020202020204" pitchFamily="34" charset="0"/>
              <a:cs typeface="Arial" panose="020B0604020202020204" pitchFamily="34" charset="0"/>
            </a:rPr>
            <a:t>flexibilidad en los procesos </a:t>
          </a:r>
          <a:r>
            <a:rPr lang="es-ES" sz="1400" dirty="0">
              <a:latin typeface="Arial" panose="020B0604020202020204" pitchFamily="34" charset="0"/>
              <a:ea typeface="Arial" panose="020B0604020202020204" pitchFamily="34" charset="0"/>
              <a:cs typeface="Arial" panose="020B0604020202020204" pitchFamily="34" charset="0"/>
            </a:rPr>
            <a:t>para  soportar futuros cambios, transformaciones y crecimientos del negocio</a:t>
          </a:r>
          <a:endParaRPr lang="en-US" sz="1400" b="1" dirty="0">
            <a:latin typeface="Arial" panose="020B0604020202020204" pitchFamily="34" charset="0"/>
            <a:cs typeface="Arial" panose="020B0604020202020204" pitchFamily="34" charset="0"/>
          </a:endParaRPr>
        </a:p>
      </dgm:t>
    </dgm:pt>
    <dgm:pt modelId="{234E3E93-2D06-4566-A68E-E74545BEFF37}" type="parTrans" cxnId="{D50BD83D-351C-49C2-82CE-F26BC52B3109}">
      <dgm:prSet/>
      <dgm:spPr/>
      <dgm:t>
        <a:bodyPr/>
        <a:lstStyle/>
        <a:p>
          <a:endParaRPr lang="en-US" sz="1600" b="1">
            <a:latin typeface="Arial" panose="020B0604020202020204" pitchFamily="34" charset="0"/>
            <a:cs typeface="Arial" panose="020B0604020202020204" pitchFamily="34" charset="0"/>
          </a:endParaRPr>
        </a:p>
      </dgm:t>
    </dgm:pt>
    <dgm:pt modelId="{073273A6-F27D-455A-8E60-521BD4AEC9AB}" type="sibTrans" cxnId="{D50BD83D-351C-49C2-82CE-F26BC52B3109}">
      <dgm:prSet/>
      <dgm:spPr/>
      <dgm:t>
        <a:bodyPr/>
        <a:lstStyle/>
        <a:p>
          <a:endParaRPr lang="en-US" sz="1600" b="1">
            <a:latin typeface="Arial" panose="020B0604020202020204" pitchFamily="34" charset="0"/>
            <a:cs typeface="Arial" panose="020B0604020202020204" pitchFamily="34" charset="0"/>
          </a:endParaRPr>
        </a:p>
      </dgm:t>
    </dgm:pt>
    <dgm:pt modelId="{CE1BA7F8-7578-409C-899D-62745F815880}">
      <dgm:prSet phldrT="[Text]" custT="1"/>
      <dgm:spPr/>
      <dgm:t>
        <a:bodyPr/>
        <a:lstStyle/>
        <a:p>
          <a:r>
            <a:rPr lang="es-ES" sz="1400" dirty="0">
              <a:latin typeface="Arial" panose="020B0604020202020204" pitchFamily="34" charset="0"/>
              <a:ea typeface="Arial" panose="020B0604020202020204" pitchFamily="34" charset="0"/>
              <a:cs typeface="Arial" panose="020B0604020202020204" pitchFamily="34" charset="0"/>
            </a:rPr>
            <a:t>Brindar estándares que permitan </a:t>
          </a:r>
          <a:r>
            <a:rPr lang="es-ES" sz="1400" b="1" dirty="0">
              <a:latin typeface="Arial" panose="020B0604020202020204" pitchFamily="34" charset="0"/>
              <a:ea typeface="Arial" panose="020B0604020202020204" pitchFamily="34" charset="0"/>
              <a:cs typeface="Arial" panose="020B0604020202020204" pitchFamily="34" charset="0"/>
            </a:rPr>
            <a:t>medir la productividad/ eficiencia </a:t>
          </a:r>
          <a:r>
            <a:rPr lang="es-ES" sz="1400" dirty="0">
              <a:latin typeface="Arial" panose="020B0604020202020204" pitchFamily="34" charset="0"/>
              <a:ea typeface="Arial" panose="020B0604020202020204" pitchFamily="34" charset="0"/>
              <a:cs typeface="Arial" panose="020B0604020202020204" pitchFamily="34" charset="0"/>
            </a:rPr>
            <a:t>en cada </a:t>
          </a:r>
          <a:r>
            <a:rPr lang="es-ES" sz="1400" dirty="0" err="1">
              <a:latin typeface="Arial" panose="020B0604020202020204" pitchFamily="34" charset="0"/>
              <a:ea typeface="Arial" panose="020B0604020202020204" pitchFamily="34" charset="0"/>
              <a:cs typeface="Arial" panose="020B0604020202020204" pitchFamily="34" charset="0"/>
            </a:rPr>
            <a:t>Almacen</a:t>
          </a:r>
          <a:r>
            <a:rPr lang="es-ES" sz="1400" dirty="0">
              <a:latin typeface="Arial" panose="020B0604020202020204" pitchFamily="34" charset="0"/>
              <a:ea typeface="Arial" panose="020B0604020202020204" pitchFamily="34" charset="0"/>
              <a:cs typeface="Arial" panose="020B0604020202020204" pitchFamily="34" charset="0"/>
            </a:rPr>
            <a:t>.</a:t>
          </a:r>
          <a:endParaRPr lang="en-US" sz="1400" b="1" dirty="0">
            <a:latin typeface="Arial" panose="020B0604020202020204" pitchFamily="34" charset="0"/>
            <a:cs typeface="Arial" panose="020B0604020202020204" pitchFamily="34" charset="0"/>
          </a:endParaRPr>
        </a:p>
      </dgm:t>
    </dgm:pt>
    <dgm:pt modelId="{2AA8FB03-E89A-48E7-9219-F8D06EC04F3D}" type="parTrans" cxnId="{7D13DF95-756D-48E2-A6D6-E9D91FB9FD41}">
      <dgm:prSet/>
      <dgm:spPr/>
      <dgm:t>
        <a:bodyPr/>
        <a:lstStyle/>
        <a:p>
          <a:endParaRPr lang="en-US" sz="1600" b="1">
            <a:latin typeface="Arial" panose="020B0604020202020204" pitchFamily="34" charset="0"/>
            <a:cs typeface="Arial" panose="020B0604020202020204" pitchFamily="34" charset="0"/>
          </a:endParaRPr>
        </a:p>
      </dgm:t>
    </dgm:pt>
    <dgm:pt modelId="{4D1AFF38-085D-4E8D-A31F-CA1D937FEDDC}" type="sibTrans" cxnId="{7D13DF95-756D-48E2-A6D6-E9D91FB9FD41}">
      <dgm:prSet/>
      <dgm:spPr/>
      <dgm:t>
        <a:bodyPr/>
        <a:lstStyle/>
        <a:p>
          <a:endParaRPr lang="en-US" sz="1600" b="1">
            <a:latin typeface="Arial" panose="020B0604020202020204" pitchFamily="34" charset="0"/>
            <a:cs typeface="Arial" panose="020B0604020202020204" pitchFamily="34" charset="0"/>
          </a:endParaRPr>
        </a:p>
      </dgm:t>
    </dgm:pt>
    <dgm:pt modelId="{A9EC9AF1-0577-46F6-A108-6DB536331303}">
      <dgm:prSet phldrT="[Text]" custT="1"/>
      <dgm:spPr/>
      <dgm:t>
        <a:bodyPr/>
        <a:lstStyle/>
        <a:p>
          <a:r>
            <a:rPr lang="es-ES" sz="1400" dirty="0">
              <a:latin typeface="Arial" panose="020B0604020202020204" pitchFamily="34" charset="0"/>
              <a:ea typeface="Arial" panose="020B0604020202020204" pitchFamily="34" charset="0"/>
              <a:cs typeface="Arial" panose="020B0604020202020204" pitchFamily="34" charset="0"/>
            </a:rPr>
            <a:t>Desarrollar soluciones bajo las </a:t>
          </a:r>
          <a:r>
            <a:rPr lang="es-ES" sz="1400" b="1" dirty="0">
              <a:latin typeface="Arial" panose="020B0604020202020204" pitchFamily="34" charset="0"/>
              <a:ea typeface="Arial" panose="020B0604020202020204" pitchFamily="34" charset="0"/>
              <a:cs typeface="Arial" panose="020B0604020202020204" pitchFamily="34" charset="0"/>
            </a:rPr>
            <a:t>mejores prácticas de operaciones de almacenes y equipamientos</a:t>
          </a:r>
          <a:r>
            <a:rPr lang="es-ES" sz="1400" dirty="0">
              <a:latin typeface="Arial" panose="020B0604020202020204" pitchFamily="34" charset="0"/>
              <a:ea typeface="Arial" panose="020B0604020202020204" pitchFamily="34" charset="0"/>
              <a:cs typeface="Arial" panose="020B0604020202020204" pitchFamily="34" charset="0"/>
            </a:rPr>
            <a:t>. Esto implica minimizar movimientos, interrupciones de flujos y cuellos de botella/ complejidad operativa. </a:t>
          </a:r>
          <a:endParaRPr lang="en-US" sz="1400" b="1" dirty="0">
            <a:latin typeface="Arial" panose="020B0604020202020204" pitchFamily="34" charset="0"/>
            <a:cs typeface="Arial" panose="020B0604020202020204" pitchFamily="34" charset="0"/>
          </a:endParaRPr>
        </a:p>
      </dgm:t>
    </dgm:pt>
    <dgm:pt modelId="{86397E2A-8116-4136-A723-AA15AFE0128A}" type="parTrans" cxnId="{24F5E0B7-6D8A-40B6-A71C-8C11D1460AC2}">
      <dgm:prSet/>
      <dgm:spPr/>
      <dgm:t>
        <a:bodyPr/>
        <a:lstStyle/>
        <a:p>
          <a:endParaRPr lang="en-US" sz="1600" b="1">
            <a:latin typeface="Arial" panose="020B0604020202020204" pitchFamily="34" charset="0"/>
            <a:cs typeface="Arial" panose="020B0604020202020204" pitchFamily="34" charset="0"/>
          </a:endParaRPr>
        </a:p>
      </dgm:t>
    </dgm:pt>
    <dgm:pt modelId="{F28CDB61-FC18-4967-A2E6-1016841EC919}" type="sibTrans" cxnId="{24F5E0B7-6D8A-40B6-A71C-8C11D1460AC2}">
      <dgm:prSet/>
      <dgm:spPr/>
      <dgm:t>
        <a:bodyPr/>
        <a:lstStyle/>
        <a:p>
          <a:endParaRPr lang="en-US" sz="1600" b="1">
            <a:latin typeface="Arial" panose="020B0604020202020204" pitchFamily="34" charset="0"/>
            <a:cs typeface="Arial" panose="020B0604020202020204" pitchFamily="34" charset="0"/>
          </a:endParaRPr>
        </a:p>
      </dgm:t>
    </dgm:pt>
    <dgm:pt modelId="{7AC982CD-3D25-49C0-A168-45F8A569020F}">
      <dgm:prSet phldrT="[Text]" custT="1"/>
      <dgm:spPr/>
      <dgm:t>
        <a:bodyPr/>
        <a:lstStyle/>
        <a:p>
          <a:r>
            <a:rPr lang="es-ES" sz="1400" dirty="0">
              <a:latin typeface="Arial" panose="020B0604020202020204" pitchFamily="34" charset="0"/>
              <a:ea typeface="Arial" panose="020B0604020202020204" pitchFamily="34" charset="0"/>
              <a:cs typeface="Arial" panose="020B0604020202020204" pitchFamily="34" charset="0"/>
            </a:rPr>
            <a:t>Incluir </a:t>
          </a:r>
          <a:r>
            <a:rPr lang="es-ES" sz="1400" b="1" dirty="0">
              <a:latin typeface="Arial" panose="020B0604020202020204" pitchFamily="34" charset="0"/>
              <a:ea typeface="Arial" panose="020B0604020202020204" pitchFamily="34" charset="0"/>
              <a:cs typeface="Arial" panose="020B0604020202020204" pitchFamily="34" charset="0"/>
            </a:rPr>
            <a:t>Normas y estándares de SEGURIDAD  y CALIDAD </a:t>
          </a:r>
          <a:r>
            <a:rPr lang="es-ES" sz="1400" dirty="0">
              <a:latin typeface="Arial" panose="020B0604020202020204" pitchFamily="34" charset="0"/>
              <a:ea typeface="Arial" panose="020B0604020202020204" pitchFamily="34" charset="0"/>
              <a:cs typeface="Arial" panose="020B0604020202020204" pitchFamily="34" charset="0"/>
            </a:rPr>
            <a:t>para garantizar que los Warehouses trabajen  en forma Segura y con las normas de Calidad establecidas por KC LAO</a:t>
          </a:r>
          <a:endParaRPr lang="en-US" sz="1400" b="1" dirty="0">
            <a:latin typeface="Arial" panose="020B0604020202020204" pitchFamily="34" charset="0"/>
            <a:cs typeface="Arial" panose="020B0604020202020204" pitchFamily="34" charset="0"/>
          </a:endParaRPr>
        </a:p>
      </dgm:t>
    </dgm:pt>
    <dgm:pt modelId="{E6F9C343-05EE-4977-9FF9-96D7EDC73C6A}" type="parTrans" cxnId="{4B077024-D51D-445A-9E5E-8599FD64457E}">
      <dgm:prSet/>
      <dgm:spPr/>
      <dgm:t>
        <a:bodyPr/>
        <a:lstStyle/>
        <a:p>
          <a:endParaRPr lang="en-US" sz="1600" b="1">
            <a:latin typeface="Arial" panose="020B0604020202020204" pitchFamily="34" charset="0"/>
            <a:cs typeface="Arial" panose="020B0604020202020204" pitchFamily="34" charset="0"/>
          </a:endParaRPr>
        </a:p>
      </dgm:t>
    </dgm:pt>
    <dgm:pt modelId="{A904653D-8B05-4BED-804A-1FBF1B854CF1}" type="sibTrans" cxnId="{4B077024-D51D-445A-9E5E-8599FD64457E}">
      <dgm:prSet/>
      <dgm:spPr/>
      <dgm:t>
        <a:bodyPr/>
        <a:lstStyle/>
        <a:p>
          <a:endParaRPr lang="en-US" sz="1600" b="1">
            <a:latin typeface="Arial" panose="020B0604020202020204" pitchFamily="34" charset="0"/>
            <a:cs typeface="Arial" panose="020B0604020202020204" pitchFamily="34" charset="0"/>
          </a:endParaRPr>
        </a:p>
      </dgm:t>
    </dgm:pt>
    <dgm:pt modelId="{FD6142E4-D2DE-4FF4-90ED-1258A89785DE}">
      <dgm:prSet phldrT="[Text]" custT="1"/>
      <dgm:spPr/>
      <dgm:t>
        <a:bodyPr/>
        <a:lstStyle/>
        <a:p>
          <a:r>
            <a:rPr lang="es-ES" sz="1400" dirty="0">
              <a:latin typeface="Arial" panose="020B0604020202020204" pitchFamily="34" charset="0"/>
              <a:ea typeface="Arial" panose="020B0604020202020204" pitchFamily="34" charset="0"/>
              <a:cs typeface="Arial" panose="020B0604020202020204" pitchFamily="34" charset="0"/>
            </a:rPr>
            <a:t>Un </a:t>
          </a:r>
          <a:r>
            <a:rPr lang="es-ES" sz="1400" b="1" dirty="0">
              <a:latin typeface="Arial" panose="020B0604020202020204" pitchFamily="34" charset="0"/>
              <a:ea typeface="Arial" panose="020B0604020202020204" pitchFamily="34" charset="0"/>
              <a:cs typeface="Arial" panose="020B0604020202020204" pitchFamily="34" charset="0"/>
            </a:rPr>
            <a:t>enfoque consistente y repetible </a:t>
          </a:r>
          <a:r>
            <a:rPr lang="es-ES" sz="1400" dirty="0">
              <a:latin typeface="Arial" panose="020B0604020202020204" pitchFamily="34" charset="0"/>
              <a:ea typeface="Arial" panose="020B0604020202020204" pitchFamily="34" charset="0"/>
              <a:cs typeface="Arial" panose="020B0604020202020204" pitchFamily="34" charset="0"/>
            </a:rPr>
            <a:t>con especificaciones de operaciones  de almacenes</a:t>
          </a:r>
          <a:endParaRPr lang="en-US" sz="1400" b="1" dirty="0">
            <a:latin typeface="Arial" panose="020B0604020202020204" pitchFamily="34" charset="0"/>
            <a:cs typeface="Arial" panose="020B0604020202020204" pitchFamily="34" charset="0"/>
          </a:endParaRPr>
        </a:p>
      </dgm:t>
    </dgm:pt>
    <dgm:pt modelId="{DB71525D-01FF-41C6-8554-FF42664E7986}" type="parTrans" cxnId="{AB1B91A3-5688-48CC-9775-DBA2D7CBAC04}">
      <dgm:prSet/>
      <dgm:spPr/>
      <dgm:t>
        <a:bodyPr/>
        <a:lstStyle/>
        <a:p>
          <a:endParaRPr lang="es-AR"/>
        </a:p>
      </dgm:t>
    </dgm:pt>
    <dgm:pt modelId="{6E66E8F2-B5BF-4EC0-9FBD-EACC9263B49D}" type="sibTrans" cxnId="{AB1B91A3-5688-48CC-9775-DBA2D7CBAC04}">
      <dgm:prSet/>
      <dgm:spPr/>
      <dgm:t>
        <a:bodyPr/>
        <a:lstStyle/>
        <a:p>
          <a:endParaRPr lang="es-AR"/>
        </a:p>
      </dgm:t>
    </dgm:pt>
    <dgm:pt modelId="{BE1D83AB-E59D-4301-8702-83456EBCAC36}" type="pres">
      <dgm:prSet presAssocID="{E86DE45A-9A35-4F83-B59C-17B42F1F750C}" presName="Name0" presStyleCnt="0">
        <dgm:presLayoutVars>
          <dgm:chMax val="7"/>
          <dgm:chPref val="7"/>
          <dgm:dir/>
        </dgm:presLayoutVars>
      </dgm:prSet>
      <dgm:spPr/>
    </dgm:pt>
    <dgm:pt modelId="{82280448-D9B6-4A73-B667-3E2D7D949265}" type="pres">
      <dgm:prSet presAssocID="{E86DE45A-9A35-4F83-B59C-17B42F1F750C}" presName="Name1" presStyleCnt="0"/>
      <dgm:spPr/>
    </dgm:pt>
    <dgm:pt modelId="{2198F85C-1BE5-43CB-86E4-5076A68D4320}" type="pres">
      <dgm:prSet presAssocID="{E86DE45A-9A35-4F83-B59C-17B42F1F750C}" presName="cycle" presStyleCnt="0"/>
      <dgm:spPr/>
    </dgm:pt>
    <dgm:pt modelId="{6329B08B-A731-4FA1-8AAC-DE996D09C12B}" type="pres">
      <dgm:prSet presAssocID="{E86DE45A-9A35-4F83-B59C-17B42F1F750C}" presName="srcNode" presStyleLbl="node1" presStyleIdx="0" presStyleCnt="6"/>
      <dgm:spPr/>
    </dgm:pt>
    <dgm:pt modelId="{E7247F0A-9AE9-4958-88CF-19349929C5BC}" type="pres">
      <dgm:prSet presAssocID="{E86DE45A-9A35-4F83-B59C-17B42F1F750C}" presName="conn" presStyleLbl="parChTrans1D2" presStyleIdx="0" presStyleCnt="1"/>
      <dgm:spPr/>
    </dgm:pt>
    <dgm:pt modelId="{C5290EF4-2DA8-4EC1-BD75-D632E57C0D6B}" type="pres">
      <dgm:prSet presAssocID="{E86DE45A-9A35-4F83-B59C-17B42F1F750C}" presName="extraNode" presStyleLbl="node1" presStyleIdx="0" presStyleCnt="6"/>
      <dgm:spPr/>
    </dgm:pt>
    <dgm:pt modelId="{958C9B21-3136-4D0B-8537-436675E2F8B9}" type="pres">
      <dgm:prSet presAssocID="{E86DE45A-9A35-4F83-B59C-17B42F1F750C}" presName="dstNode" presStyleLbl="node1" presStyleIdx="0" presStyleCnt="6"/>
      <dgm:spPr/>
    </dgm:pt>
    <dgm:pt modelId="{A45CAAE5-D7B1-4173-A17C-33CC79E0B455}" type="pres">
      <dgm:prSet presAssocID="{E7A0B307-C117-43A8-A82F-4ACF21A759D1}" presName="text_1" presStyleLbl="node1" presStyleIdx="0" presStyleCnt="6" custScaleY="101923">
        <dgm:presLayoutVars>
          <dgm:bulletEnabled val="1"/>
        </dgm:presLayoutVars>
      </dgm:prSet>
      <dgm:spPr/>
    </dgm:pt>
    <dgm:pt modelId="{2DD9B34C-3849-4645-959D-275D4001F7F4}" type="pres">
      <dgm:prSet presAssocID="{E7A0B307-C117-43A8-A82F-4ACF21A759D1}" presName="accent_1" presStyleCnt="0"/>
      <dgm:spPr/>
    </dgm:pt>
    <dgm:pt modelId="{2736CA83-D2D5-43E9-BD08-A13DD1B413C0}" type="pres">
      <dgm:prSet presAssocID="{E7A0B307-C117-43A8-A82F-4ACF21A759D1}" presName="accentRepeatNode" presStyleLbl="solidFgAcc1" presStyleIdx="0" presStyleCnt="6"/>
      <dgm:spPr/>
    </dgm:pt>
    <dgm:pt modelId="{E0D96FDB-D540-440D-B647-D935BF7AA737}" type="pres">
      <dgm:prSet presAssocID="{F5AC8656-0E58-45F0-9424-3B9D4E8A4BCB}" presName="text_2" presStyleLbl="node1" presStyleIdx="1" presStyleCnt="6" custScaleY="102729" custLinFactNeighborY="-8119">
        <dgm:presLayoutVars>
          <dgm:bulletEnabled val="1"/>
        </dgm:presLayoutVars>
      </dgm:prSet>
      <dgm:spPr/>
    </dgm:pt>
    <dgm:pt modelId="{6072A5FA-53C5-42B3-8CC0-DFB07A3EA937}" type="pres">
      <dgm:prSet presAssocID="{F5AC8656-0E58-45F0-9424-3B9D4E8A4BCB}" presName="accent_2" presStyleCnt="0"/>
      <dgm:spPr/>
    </dgm:pt>
    <dgm:pt modelId="{D418B5BE-B21E-4046-A0AD-023429D3C79F}" type="pres">
      <dgm:prSet presAssocID="{F5AC8656-0E58-45F0-9424-3B9D4E8A4BCB}" presName="accentRepeatNode" presStyleLbl="solidFgAcc1" presStyleIdx="1" presStyleCnt="6"/>
      <dgm:spPr/>
    </dgm:pt>
    <dgm:pt modelId="{7E8F61EA-ACDF-4023-9D8E-C56B5C1562CC}" type="pres">
      <dgm:prSet presAssocID="{CE1BA7F8-7578-409C-899D-62745F815880}" presName="text_3" presStyleLbl="node1" presStyleIdx="2" presStyleCnt="6" custScaleY="119228">
        <dgm:presLayoutVars>
          <dgm:bulletEnabled val="1"/>
        </dgm:presLayoutVars>
      </dgm:prSet>
      <dgm:spPr/>
    </dgm:pt>
    <dgm:pt modelId="{512042CF-7831-48E4-B86F-75B4B2DD27E3}" type="pres">
      <dgm:prSet presAssocID="{CE1BA7F8-7578-409C-899D-62745F815880}" presName="accent_3" presStyleCnt="0"/>
      <dgm:spPr/>
    </dgm:pt>
    <dgm:pt modelId="{95CA476E-0C3E-422B-8318-5865267F3ACD}" type="pres">
      <dgm:prSet presAssocID="{CE1BA7F8-7578-409C-899D-62745F815880}" presName="accentRepeatNode" presStyleLbl="solidFgAcc1" presStyleIdx="2" presStyleCnt="6"/>
      <dgm:spPr/>
    </dgm:pt>
    <dgm:pt modelId="{1178BF77-D28D-4929-9BD0-F60B7052B9A1}" type="pres">
      <dgm:prSet presAssocID="{A9EC9AF1-0577-46F6-A108-6DB536331303}" presName="text_4" presStyleLbl="node1" presStyleIdx="3" presStyleCnt="6" custScaleY="127196">
        <dgm:presLayoutVars>
          <dgm:bulletEnabled val="1"/>
        </dgm:presLayoutVars>
      </dgm:prSet>
      <dgm:spPr/>
    </dgm:pt>
    <dgm:pt modelId="{74D24EB7-9968-434D-A8A0-4B47B4AC3523}" type="pres">
      <dgm:prSet presAssocID="{A9EC9AF1-0577-46F6-A108-6DB536331303}" presName="accent_4" presStyleCnt="0"/>
      <dgm:spPr/>
    </dgm:pt>
    <dgm:pt modelId="{9F6D53BC-B7FD-4581-845B-9DE1F23B2376}" type="pres">
      <dgm:prSet presAssocID="{A9EC9AF1-0577-46F6-A108-6DB536331303}" presName="accentRepeatNode" presStyleLbl="solidFgAcc1" presStyleIdx="3" presStyleCnt="6"/>
      <dgm:spPr/>
    </dgm:pt>
    <dgm:pt modelId="{2D22007D-1927-42D5-85C9-A2ADF9857C09}" type="pres">
      <dgm:prSet presAssocID="{7AC982CD-3D25-49C0-A168-45F8A569020F}" presName="text_5" presStyleLbl="node1" presStyleIdx="4" presStyleCnt="6" custScaleY="120691" custLinFactNeighborY="-4419">
        <dgm:presLayoutVars>
          <dgm:bulletEnabled val="1"/>
        </dgm:presLayoutVars>
      </dgm:prSet>
      <dgm:spPr/>
    </dgm:pt>
    <dgm:pt modelId="{6225B9F2-720B-4FDD-93A5-89BD07E82D98}" type="pres">
      <dgm:prSet presAssocID="{7AC982CD-3D25-49C0-A168-45F8A569020F}" presName="accent_5" presStyleCnt="0"/>
      <dgm:spPr/>
    </dgm:pt>
    <dgm:pt modelId="{372AFAE5-5FBB-4ACF-B28E-A0D1EA93AC3F}" type="pres">
      <dgm:prSet presAssocID="{7AC982CD-3D25-49C0-A168-45F8A569020F}" presName="accentRepeatNode" presStyleLbl="solidFgAcc1" presStyleIdx="4" presStyleCnt="6"/>
      <dgm:spPr/>
    </dgm:pt>
    <dgm:pt modelId="{6A012DA5-64AD-463C-8B94-3FB94FAAC7DA}" type="pres">
      <dgm:prSet presAssocID="{FD6142E4-D2DE-4FF4-90ED-1258A89785DE}" presName="text_6" presStyleLbl="node1" presStyleIdx="5" presStyleCnt="6">
        <dgm:presLayoutVars>
          <dgm:bulletEnabled val="1"/>
        </dgm:presLayoutVars>
      </dgm:prSet>
      <dgm:spPr/>
    </dgm:pt>
    <dgm:pt modelId="{65122D8F-B4D0-4AC6-8431-9F7F38EC29D6}" type="pres">
      <dgm:prSet presAssocID="{FD6142E4-D2DE-4FF4-90ED-1258A89785DE}" presName="accent_6" presStyleCnt="0"/>
      <dgm:spPr/>
    </dgm:pt>
    <dgm:pt modelId="{6683D336-F27C-4BB7-8F6E-D7980532EFA5}" type="pres">
      <dgm:prSet presAssocID="{FD6142E4-D2DE-4FF4-90ED-1258A89785DE}" presName="accentRepeatNode" presStyleLbl="solidFgAcc1" presStyleIdx="5" presStyleCnt="6"/>
      <dgm:spPr/>
    </dgm:pt>
  </dgm:ptLst>
  <dgm:cxnLst>
    <dgm:cxn modelId="{4B077024-D51D-445A-9E5E-8599FD64457E}" srcId="{E86DE45A-9A35-4F83-B59C-17B42F1F750C}" destId="{7AC982CD-3D25-49C0-A168-45F8A569020F}" srcOrd="4" destOrd="0" parTransId="{E6F9C343-05EE-4977-9FF9-96D7EDC73C6A}" sibTransId="{A904653D-8B05-4BED-804A-1FBF1B854CF1}"/>
    <dgm:cxn modelId="{BCEEF92B-5CD2-4A40-8D33-51E8E45A7626}" type="presOf" srcId="{E7A0B307-C117-43A8-A82F-4ACF21A759D1}" destId="{A45CAAE5-D7B1-4173-A17C-33CC79E0B455}" srcOrd="0" destOrd="0" presId="urn:microsoft.com/office/officeart/2008/layout/VerticalCurvedList"/>
    <dgm:cxn modelId="{50C6153B-68FE-4A49-A23C-E9EE5D7BE907}" type="presOf" srcId="{7AC982CD-3D25-49C0-A168-45F8A569020F}" destId="{2D22007D-1927-42D5-85C9-A2ADF9857C09}" srcOrd="0" destOrd="0" presId="urn:microsoft.com/office/officeart/2008/layout/VerticalCurvedList"/>
    <dgm:cxn modelId="{D50BD83D-351C-49C2-82CE-F26BC52B3109}" srcId="{E86DE45A-9A35-4F83-B59C-17B42F1F750C}" destId="{F5AC8656-0E58-45F0-9424-3B9D4E8A4BCB}" srcOrd="1" destOrd="0" parTransId="{234E3E93-2D06-4566-A68E-E74545BEFF37}" sibTransId="{073273A6-F27D-455A-8E60-521BD4AEC9AB}"/>
    <dgm:cxn modelId="{53217563-B051-4AB7-BCAF-0E008CE8872C}" type="presOf" srcId="{4AB34915-8D20-4528-857A-F1E1EC62CFFC}" destId="{E7247F0A-9AE9-4958-88CF-19349929C5BC}" srcOrd="0" destOrd="0" presId="urn:microsoft.com/office/officeart/2008/layout/VerticalCurvedList"/>
    <dgm:cxn modelId="{CB925955-C432-49F0-B946-6F1879C67B7F}" type="presOf" srcId="{A9EC9AF1-0577-46F6-A108-6DB536331303}" destId="{1178BF77-D28D-4929-9BD0-F60B7052B9A1}" srcOrd="0" destOrd="0" presId="urn:microsoft.com/office/officeart/2008/layout/VerticalCurvedList"/>
    <dgm:cxn modelId="{AC582056-ABC9-4087-952C-63BCC0131C9B}" type="presOf" srcId="{F5AC8656-0E58-45F0-9424-3B9D4E8A4BCB}" destId="{E0D96FDB-D540-440D-B647-D935BF7AA737}" srcOrd="0" destOrd="0" presId="urn:microsoft.com/office/officeart/2008/layout/VerticalCurvedList"/>
    <dgm:cxn modelId="{7D13DF95-756D-48E2-A6D6-E9D91FB9FD41}" srcId="{E86DE45A-9A35-4F83-B59C-17B42F1F750C}" destId="{CE1BA7F8-7578-409C-899D-62745F815880}" srcOrd="2" destOrd="0" parTransId="{2AA8FB03-E89A-48E7-9219-F8D06EC04F3D}" sibTransId="{4D1AFF38-085D-4E8D-A31F-CA1D937FEDDC}"/>
    <dgm:cxn modelId="{AFAF4D9F-3FA1-4E7E-90ED-FC98B6D8F065}" type="presOf" srcId="{E86DE45A-9A35-4F83-B59C-17B42F1F750C}" destId="{BE1D83AB-E59D-4301-8702-83456EBCAC36}" srcOrd="0" destOrd="0" presId="urn:microsoft.com/office/officeart/2008/layout/VerticalCurvedList"/>
    <dgm:cxn modelId="{AB1B91A3-5688-48CC-9775-DBA2D7CBAC04}" srcId="{E86DE45A-9A35-4F83-B59C-17B42F1F750C}" destId="{FD6142E4-D2DE-4FF4-90ED-1258A89785DE}" srcOrd="5" destOrd="0" parTransId="{DB71525D-01FF-41C6-8554-FF42664E7986}" sibTransId="{6E66E8F2-B5BF-4EC0-9FBD-EACC9263B49D}"/>
    <dgm:cxn modelId="{24F5E0B7-6D8A-40B6-A71C-8C11D1460AC2}" srcId="{E86DE45A-9A35-4F83-B59C-17B42F1F750C}" destId="{A9EC9AF1-0577-46F6-A108-6DB536331303}" srcOrd="3" destOrd="0" parTransId="{86397E2A-8116-4136-A723-AA15AFE0128A}" sibTransId="{F28CDB61-FC18-4967-A2E6-1016841EC919}"/>
    <dgm:cxn modelId="{15408FBC-E47A-416D-8F60-086990AFC23B}" type="presOf" srcId="{CE1BA7F8-7578-409C-899D-62745F815880}" destId="{7E8F61EA-ACDF-4023-9D8E-C56B5C1562CC}" srcOrd="0" destOrd="0" presId="urn:microsoft.com/office/officeart/2008/layout/VerticalCurvedList"/>
    <dgm:cxn modelId="{6BC9D7C2-5E17-46B6-B25D-C5E4C9B7CE7E}" srcId="{E86DE45A-9A35-4F83-B59C-17B42F1F750C}" destId="{E7A0B307-C117-43A8-A82F-4ACF21A759D1}" srcOrd="0" destOrd="0" parTransId="{4B551427-8737-4D62-8FF8-108875062414}" sibTransId="{4AB34915-8D20-4528-857A-F1E1EC62CFFC}"/>
    <dgm:cxn modelId="{D9BF85C7-5BA2-4CC6-9D8C-D8F9D53B14C5}" type="presOf" srcId="{FD6142E4-D2DE-4FF4-90ED-1258A89785DE}" destId="{6A012DA5-64AD-463C-8B94-3FB94FAAC7DA}" srcOrd="0" destOrd="0" presId="urn:microsoft.com/office/officeart/2008/layout/VerticalCurvedList"/>
    <dgm:cxn modelId="{351E6DE5-61BA-417E-8C1A-25DC683B8B21}" type="presParOf" srcId="{BE1D83AB-E59D-4301-8702-83456EBCAC36}" destId="{82280448-D9B6-4A73-B667-3E2D7D949265}" srcOrd="0" destOrd="0" presId="urn:microsoft.com/office/officeart/2008/layout/VerticalCurvedList"/>
    <dgm:cxn modelId="{90DCC042-51C0-47E1-A6D0-EC243014FFA4}" type="presParOf" srcId="{82280448-D9B6-4A73-B667-3E2D7D949265}" destId="{2198F85C-1BE5-43CB-86E4-5076A68D4320}" srcOrd="0" destOrd="0" presId="urn:microsoft.com/office/officeart/2008/layout/VerticalCurvedList"/>
    <dgm:cxn modelId="{90977152-455D-437F-A9F0-B8B2C3B0C9FC}" type="presParOf" srcId="{2198F85C-1BE5-43CB-86E4-5076A68D4320}" destId="{6329B08B-A731-4FA1-8AAC-DE996D09C12B}" srcOrd="0" destOrd="0" presId="urn:microsoft.com/office/officeart/2008/layout/VerticalCurvedList"/>
    <dgm:cxn modelId="{EB10314F-6ECE-4CAA-9523-034CF0597DC2}" type="presParOf" srcId="{2198F85C-1BE5-43CB-86E4-5076A68D4320}" destId="{E7247F0A-9AE9-4958-88CF-19349929C5BC}" srcOrd="1" destOrd="0" presId="urn:microsoft.com/office/officeart/2008/layout/VerticalCurvedList"/>
    <dgm:cxn modelId="{24956C8D-C323-417A-B4EF-AE62285CC751}" type="presParOf" srcId="{2198F85C-1BE5-43CB-86E4-5076A68D4320}" destId="{C5290EF4-2DA8-4EC1-BD75-D632E57C0D6B}" srcOrd="2" destOrd="0" presId="urn:microsoft.com/office/officeart/2008/layout/VerticalCurvedList"/>
    <dgm:cxn modelId="{5B5A411C-F8FA-465C-8C81-D9BB07B54AA7}" type="presParOf" srcId="{2198F85C-1BE5-43CB-86E4-5076A68D4320}" destId="{958C9B21-3136-4D0B-8537-436675E2F8B9}" srcOrd="3" destOrd="0" presId="urn:microsoft.com/office/officeart/2008/layout/VerticalCurvedList"/>
    <dgm:cxn modelId="{61F1F75B-9EC2-4805-ACC5-BBCE329F7715}" type="presParOf" srcId="{82280448-D9B6-4A73-B667-3E2D7D949265}" destId="{A45CAAE5-D7B1-4173-A17C-33CC79E0B455}" srcOrd="1" destOrd="0" presId="urn:microsoft.com/office/officeart/2008/layout/VerticalCurvedList"/>
    <dgm:cxn modelId="{B8C5B76F-CB09-4182-9587-6B721F2CF9A5}" type="presParOf" srcId="{82280448-D9B6-4A73-B667-3E2D7D949265}" destId="{2DD9B34C-3849-4645-959D-275D4001F7F4}" srcOrd="2" destOrd="0" presId="urn:microsoft.com/office/officeart/2008/layout/VerticalCurvedList"/>
    <dgm:cxn modelId="{B069D02B-E5B0-41EF-9502-D1E383512A63}" type="presParOf" srcId="{2DD9B34C-3849-4645-959D-275D4001F7F4}" destId="{2736CA83-D2D5-43E9-BD08-A13DD1B413C0}" srcOrd="0" destOrd="0" presId="urn:microsoft.com/office/officeart/2008/layout/VerticalCurvedList"/>
    <dgm:cxn modelId="{46C2309A-415B-4ECF-8846-EA3A0F6EE903}" type="presParOf" srcId="{82280448-D9B6-4A73-B667-3E2D7D949265}" destId="{E0D96FDB-D540-440D-B647-D935BF7AA737}" srcOrd="3" destOrd="0" presId="urn:microsoft.com/office/officeart/2008/layout/VerticalCurvedList"/>
    <dgm:cxn modelId="{DF246A3A-AA6F-41BF-BC6E-E8905AEB5481}" type="presParOf" srcId="{82280448-D9B6-4A73-B667-3E2D7D949265}" destId="{6072A5FA-53C5-42B3-8CC0-DFB07A3EA937}" srcOrd="4" destOrd="0" presId="urn:microsoft.com/office/officeart/2008/layout/VerticalCurvedList"/>
    <dgm:cxn modelId="{92358240-7CC4-4E05-9F21-A2EF4A878F08}" type="presParOf" srcId="{6072A5FA-53C5-42B3-8CC0-DFB07A3EA937}" destId="{D418B5BE-B21E-4046-A0AD-023429D3C79F}" srcOrd="0" destOrd="0" presId="urn:microsoft.com/office/officeart/2008/layout/VerticalCurvedList"/>
    <dgm:cxn modelId="{910E9D5A-FF46-4232-A657-D272091C83B2}" type="presParOf" srcId="{82280448-D9B6-4A73-B667-3E2D7D949265}" destId="{7E8F61EA-ACDF-4023-9D8E-C56B5C1562CC}" srcOrd="5" destOrd="0" presId="urn:microsoft.com/office/officeart/2008/layout/VerticalCurvedList"/>
    <dgm:cxn modelId="{81E3102D-0638-4A9C-8626-2C59EF1681EB}" type="presParOf" srcId="{82280448-D9B6-4A73-B667-3E2D7D949265}" destId="{512042CF-7831-48E4-B86F-75B4B2DD27E3}" srcOrd="6" destOrd="0" presId="urn:microsoft.com/office/officeart/2008/layout/VerticalCurvedList"/>
    <dgm:cxn modelId="{A8FDD2D2-AE06-4792-B7F0-B62E53E1A804}" type="presParOf" srcId="{512042CF-7831-48E4-B86F-75B4B2DD27E3}" destId="{95CA476E-0C3E-422B-8318-5865267F3ACD}" srcOrd="0" destOrd="0" presId="urn:microsoft.com/office/officeart/2008/layout/VerticalCurvedList"/>
    <dgm:cxn modelId="{BFB860E0-D238-40C5-92BD-BC25C6E341E5}" type="presParOf" srcId="{82280448-D9B6-4A73-B667-3E2D7D949265}" destId="{1178BF77-D28D-4929-9BD0-F60B7052B9A1}" srcOrd="7" destOrd="0" presId="urn:microsoft.com/office/officeart/2008/layout/VerticalCurvedList"/>
    <dgm:cxn modelId="{226B4E28-13C3-46BC-B960-A70A4D32BE5D}" type="presParOf" srcId="{82280448-D9B6-4A73-B667-3E2D7D949265}" destId="{74D24EB7-9968-434D-A8A0-4B47B4AC3523}" srcOrd="8" destOrd="0" presId="urn:microsoft.com/office/officeart/2008/layout/VerticalCurvedList"/>
    <dgm:cxn modelId="{76D79E36-5C9B-485C-B0C1-C99D2816EEAD}" type="presParOf" srcId="{74D24EB7-9968-434D-A8A0-4B47B4AC3523}" destId="{9F6D53BC-B7FD-4581-845B-9DE1F23B2376}" srcOrd="0" destOrd="0" presId="urn:microsoft.com/office/officeart/2008/layout/VerticalCurvedList"/>
    <dgm:cxn modelId="{507B4783-B199-42BB-89FE-8B40B78053C0}" type="presParOf" srcId="{82280448-D9B6-4A73-B667-3E2D7D949265}" destId="{2D22007D-1927-42D5-85C9-A2ADF9857C09}" srcOrd="9" destOrd="0" presId="urn:microsoft.com/office/officeart/2008/layout/VerticalCurvedList"/>
    <dgm:cxn modelId="{56EEC3E0-1181-47CA-81BA-A0AAADAC7E1B}" type="presParOf" srcId="{82280448-D9B6-4A73-B667-3E2D7D949265}" destId="{6225B9F2-720B-4FDD-93A5-89BD07E82D98}" srcOrd="10" destOrd="0" presId="urn:microsoft.com/office/officeart/2008/layout/VerticalCurvedList"/>
    <dgm:cxn modelId="{305F32F1-873B-4856-B7C1-3809147D71D9}" type="presParOf" srcId="{6225B9F2-720B-4FDD-93A5-89BD07E82D98}" destId="{372AFAE5-5FBB-4ACF-B28E-A0D1EA93AC3F}" srcOrd="0" destOrd="0" presId="urn:microsoft.com/office/officeart/2008/layout/VerticalCurvedList"/>
    <dgm:cxn modelId="{BAC51AF0-368A-4362-8C12-2E4452A7FC44}" type="presParOf" srcId="{82280448-D9B6-4A73-B667-3E2D7D949265}" destId="{6A012DA5-64AD-463C-8B94-3FB94FAAC7DA}" srcOrd="11" destOrd="0" presId="urn:microsoft.com/office/officeart/2008/layout/VerticalCurvedList"/>
    <dgm:cxn modelId="{4B8D7304-95AD-4DA3-8560-1FBABFE2CDAC}" type="presParOf" srcId="{82280448-D9B6-4A73-B667-3E2D7D949265}" destId="{65122D8F-B4D0-4AC6-8431-9F7F38EC29D6}" srcOrd="12" destOrd="0" presId="urn:microsoft.com/office/officeart/2008/layout/VerticalCurvedList"/>
    <dgm:cxn modelId="{9F495A1D-F910-4A14-A4D4-145A2A36DFB0}" type="presParOf" srcId="{65122D8F-B4D0-4AC6-8431-9F7F38EC29D6}" destId="{6683D336-F27C-4BB7-8F6E-D7980532EFA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8B385D-226B-4CA7-857F-4A9931969A46}"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US"/>
        </a:p>
      </dgm:t>
    </dgm:pt>
    <dgm:pt modelId="{480636E0-4DFC-483E-98A7-8AC2D77C9171}">
      <dgm:prSet phldrT="[Texto]" custT="1"/>
      <dgm:spPr>
        <a:solidFill>
          <a:schemeClr val="accent6">
            <a:lumMod val="50000"/>
          </a:schemeClr>
        </a:solidFill>
        <a:ln w="12700" cap="flat" cmpd="sng" algn="ctr">
          <a:solidFill>
            <a:schemeClr val="accent6">
              <a:lumMod val="75000"/>
            </a:schemeClr>
          </a:solidFill>
          <a:prstDash val="solid"/>
          <a:miter lim="800000"/>
        </a:ln>
        <a:effectLst/>
        <a:scene3d>
          <a:camera prst="orthographicFront"/>
          <a:lightRig rig="threePt" dir="t"/>
        </a:scene3d>
        <a:sp3d>
          <a:bevelT w="152400" h="50800" prst="softRound"/>
        </a:sp3d>
      </dgm:spPr>
      <dgm:t>
        <a:bodyPr spcFirstLastPara="0" vert="horz" wrap="square" lIns="8890" tIns="8890" rIns="8890" bIns="8890" numCol="1" spcCol="1270" anchor="ctr" anchorCtr="0"/>
        <a:lstStyle/>
        <a:p>
          <a:pPr marL="0" lvl="0" algn="ctr" defTabSz="622300">
            <a:lnSpc>
              <a:spcPct val="90000"/>
            </a:lnSpc>
            <a:spcBef>
              <a:spcPct val="0"/>
            </a:spcBef>
            <a:spcAft>
              <a:spcPct val="35000"/>
            </a:spcAft>
            <a:buNone/>
          </a:pPr>
          <a:endParaRPr lang="en-US" sz="1200" b="1" kern="1200" dirty="0">
            <a:solidFill>
              <a:schemeClr val="bg1"/>
            </a:solidFill>
            <a:latin typeface="Arial" panose="020B0604020202020204"/>
            <a:ea typeface="+mn-ea"/>
            <a:cs typeface="+mn-cs"/>
          </a:endParaRPr>
        </a:p>
        <a:p>
          <a:pPr marL="0" lvl="0" algn="ctr" defTabSz="622300">
            <a:lnSpc>
              <a:spcPct val="90000"/>
            </a:lnSpc>
            <a:spcBef>
              <a:spcPct val="0"/>
            </a:spcBef>
            <a:spcAft>
              <a:spcPct val="35000"/>
            </a:spcAft>
            <a:buNone/>
          </a:pPr>
          <a:r>
            <a:rPr lang="en-US" sz="1200" b="1" kern="1200" dirty="0">
              <a:solidFill>
                <a:schemeClr val="bg1"/>
              </a:solidFill>
              <a:latin typeface="Arial" panose="020B0604020202020204"/>
              <a:ea typeface="+mn-ea"/>
              <a:cs typeface="+mn-cs"/>
            </a:rPr>
            <a:t>Management Processes</a:t>
          </a:r>
        </a:p>
        <a:p>
          <a:pPr marL="0" lvl="0" algn="ctr" defTabSz="622300">
            <a:lnSpc>
              <a:spcPct val="90000"/>
            </a:lnSpc>
            <a:spcBef>
              <a:spcPct val="0"/>
            </a:spcBef>
            <a:spcAft>
              <a:spcPct val="35000"/>
            </a:spcAft>
            <a:buNone/>
          </a:pPr>
          <a:endParaRPr lang="en-US" sz="1200" b="1" kern="1200" dirty="0">
            <a:solidFill>
              <a:schemeClr val="bg1"/>
            </a:solidFill>
            <a:latin typeface="Arial" panose="020B0604020202020204"/>
            <a:ea typeface="+mn-ea"/>
            <a:cs typeface="+mn-cs"/>
          </a:endParaRPr>
        </a:p>
      </dgm:t>
    </dgm:pt>
    <dgm:pt modelId="{1FA6BA24-AB44-4FED-A321-EABD51B2C63D}" type="parTrans" cxnId="{F978C9A3-6004-4511-9241-BEDD09758CA5}">
      <dgm:prSet/>
      <dgm:spPr/>
      <dgm:t>
        <a:bodyPr/>
        <a:lstStyle/>
        <a:p>
          <a:endParaRPr lang="en-US" sz="1400">
            <a:solidFill>
              <a:schemeClr val="tx1"/>
            </a:solidFill>
          </a:endParaRPr>
        </a:p>
      </dgm:t>
    </dgm:pt>
    <dgm:pt modelId="{B31F5E23-729D-4CA7-AA35-4CAB4B17C284}" type="sibTrans" cxnId="{F978C9A3-6004-4511-9241-BEDD09758CA5}">
      <dgm:prSet/>
      <dgm:spPr/>
      <dgm:t>
        <a:bodyPr/>
        <a:lstStyle/>
        <a:p>
          <a:endParaRPr lang="en-US" sz="1400">
            <a:solidFill>
              <a:schemeClr val="tx1"/>
            </a:solidFill>
          </a:endParaRPr>
        </a:p>
      </dgm:t>
    </dgm:pt>
    <dgm:pt modelId="{E60CF393-2C05-43A7-A3C6-92A378C3FDB9}">
      <dgm:prSet phldrT="[Texto]" custT="1"/>
      <dgm:spPr>
        <a:solidFill>
          <a:srgbClr val="33D196"/>
        </a:solidFill>
        <a:ln w="12700" cap="flat" cmpd="sng" algn="ctr">
          <a:solidFill>
            <a:prstClr val="white">
              <a:hueOff val="0"/>
              <a:satOff val="0"/>
              <a:lumOff val="0"/>
              <a:alphaOff val="0"/>
            </a:prstClr>
          </a:solidFill>
          <a:prstDash val="solid"/>
          <a:miter lim="800000"/>
        </a:ln>
        <a:effectLst/>
        <a:scene3d>
          <a:camera prst="orthographicFront"/>
          <a:lightRig rig="threePt" dir="t"/>
        </a:scene3d>
        <a:sp3d>
          <a:bevelT w="152400" h="50800" prst="softRound"/>
        </a:sp3d>
      </dgm:spPr>
      <dgm:t>
        <a:bodyPr spcFirstLastPara="0" vert="horz" wrap="square" lIns="8890" tIns="8890" rIns="8890" bIns="8890" numCol="1" spcCol="1270" anchor="ctr" anchorCtr="0"/>
        <a:lstStyle/>
        <a:p>
          <a:pPr marL="0" lvl="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Inbound</a:t>
          </a:r>
        </a:p>
        <a:p>
          <a:pPr marL="0" lvl="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Processes</a:t>
          </a:r>
        </a:p>
      </dgm:t>
    </dgm:pt>
    <dgm:pt modelId="{90CD1A99-13CB-4967-BCA5-BEF1FEEC74CE}" type="parTrans" cxnId="{4025CD40-D776-42F6-8AF2-55D5A23327DD}">
      <dgm:prSet/>
      <dgm:spPr/>
      <dgm:t>
        <a:bodyPr/>
        <a:lstStyle/>
        <a:p>
          <a:endParaRPr lang="en-US" sz="1400">
            <a:solidFill>
              <a:schemeClr val="tx1"/>
            </a:solidFill>
          </a:endParaRPr>
        </a:p>
      </dgm:t>
    </dgm:pt>
    <dgm:pt modelId="{F5F7C137-D583-494A-9E6A-30D8E5AEFC01}" type="sibTrans" cxnId="{4025CD40-D776-42F6-8AF2-55D5A23327DD}">
      <dgm:prSet/>
      <dgm:spPr/>
      <dgm:t>
        <a:bodyPr/>
        <a:lstStyle/>
        <a:p>
          <a:endParaRPr lang="en-US" sz="1400">
            <a:solidFill>
              <a:schemeClr val="tx1"/>
            </a:solidFill>
          </a:endParaRPr>
        </a:p>
      </dgm:t>
    </dgm:pt>
    <dgm:pt modelId="{EFDF1281-0375-4BD9-9428-E00DDF603C47}">
      <dgm:prSet phldrT="[Texto]" custT="1"/>
      <dgm:spPr>
        <a:solidFill>
          <a:schemeClr val="accent4">
            <a:lumMod val="60000"/>
            <a:lumOff val="40000"/>
          </a:schemeClr>
        </a:solidFill>
        <a:ln w="12700" cap="flat" cmpd="sng" algn="ctr">
          <a:solidFill>
            <a:schemeClr val="accent4">
              <a:lumMod val="60000"/>
              <a:lumOff val="40000"/>
            </a:schemeClr>
          </a:solidFill>
          <a:prstDash val="solid"/>
          <a:miter lim="800000"/>
        </a:ln>
        <a:effectLst/>
        <a:scene3d>
          <a:camera prst="orthographicFront"/>
          <a:lightRig rig="threePt" dir="t"/>
        </a:scene3d>
        <a:sp3d>
          <a:bevelT w="152400" h="50800" prst="softRound"/>
        </a:sp3d>
      </dgm:spPr>
      <dgm:t>
        <a:bodyPr spcFirstLastPara="0" vert="horz" wrap="square" lIns="8890" tIns="8890" rIns="8890" bIns="8890" numCol="1" spcCol="1270" anchor="ctr" anchorCtr="0"/>
        <a:lstStyle/>
        <a:p>
          <a:pPr marL="0" lvl="0" algn="ctr" defTabSz="622300">
            <a:lnSpc>
              <a:spcPct val="90000"/>
            </a:lnSpc>
            <a:spcBef>
              <a:spcPct val="0"/>
            </a:spcBef>
            <a:spcAft>
              <a:spcPct val="35000"/>
            </a:spcAft>
            <a:buNone/>
          </a:pPr>
          <a:endParaRPr lang="en-US" sz="1400" b="1" kern="1200" dirty="0">
            <a:solidFill>
              <a:schemeClr val="tx1"/>
            </a:solidFill>
            <a:latin typeface="Arial" panose="020B0604020202020204"/>
            <a:ea typeface="+mn-ea"/>
            <a:cs typeface="+mn-cs"/>
          </a:endParaRPr>
        </a:p>
        <a:p>
          <a:pPr marL="0" lvl="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Storage Processes &amp; other states</a:t>
          </a:r>
        </a:p>
      </dgm:t>
    </dgm:pt>
    <dgm:pt modelId="{1B736DD6-BA58-4D2C-9286-AE9ADAA0DA90}" type="parTrans" cxnId="{3220613E-B203-4F0A-8564-7A4FA5187E9B}">
      <dgm:prSet/>
      <dgm:spPr/>
      <dgm:t>
        <a:bodyPr/>
        <a:lstStyle/>
        <a:p>
          <a:endParaRPr lang="en-US" sz="1400">
            <a:solidFill>
              <a:schemeClr val="tx1"/>
            </a:solidFill>
          </a:endParaRPr>
        </a:p>
      </dgm:t>
    </dgm:pt>
    <dgm:pt modelId="{5A89E790-3C43-408B-B0F4-6551F03D7F60}" type="sibTrans" cxnId="{3220613E-B203-4F0A-8564-7A4FA5187E9B}">
      <dgm:prSet/>
      <dgm:spPr/>
      <dgm:t>
        <a:bodyPr/>
        <a:lstStyle/>
        <a:p>
          <a:endParaRPr lang="en-US" sz="1400">
            <a:solidFill>
              <a:schemeClr val="tx1"/>
            </a:solidFill>
          </a:endParaRPr>
        </a:p>
      </dgm:t>
    </dgm:pt>
    <dgm:pt modelId="{444F08C1-027E-42E4-BDF7-B851502F3A98}">
      <dgm:prSet phldrT="[Texto]" custT="1"/>
      <dgm:spPr>
        <a:solidFill>
          <a:srgbClr val="00B0F0"/>
        </a:solidFill>
        <a:ln w="12700" cap="flat" cmpd="sng" algn="ctr">
          <a:solidFill>
            <a:prstClr val="white">
              <a:hueOff val="0"/>
              <a:satOff val="0"/>
              <a:lumOff val="0"/>
              <a:alphaOff val="0"/>
            </a:prstClr>
          </a:solidFill>
          <a:prstDash val="solid"/>
          <a:miter lim="800000"/>
        </a:ln>
        <a:effectLst/>
        <a:scene3d>
          <a:camera prst="orthographicFront"/>
          <a:lightRig rig="threePt" dir="t"/>
        </a:scene3d>
        <a:sp3d>
          <a:bevelT w="152400" h="50800" prst="softRound"/>
        </a:sp3d>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Outbound</a:t>
          </a:r>
        </a:p>
        <a:p>
          <a:pPr marL="0" lvl="0" indent="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Processes</a:t>
          </a:r>
        </a:p>
      </dgm:t>
    </dgm:pt>
    <dgm:pt modelId="{49096717-96B7-4685-904B-A8653D6C97CD}" type="parTrans" cxnId="{DA5A85E8-F161-4902-90E3-0E48AA5838EC}">
      <dgm:prSet/>
      <dgm:spPr/>
      <dgm:t>
        <a:bodyPr/>
        <a:lstStyle/>
        <a:p>
          <a:endParaRPr lang="en-US" sz="1400">
            <a:solidFill>
              <a:schemeClr val="tx1"/>
            </a:solidFill>
          </a:endParaRPr>
        </a:p>
      </dgm:t>
    </dgm:pt>
    <dgm:pt modelId="{25E84F77-8B57-43EB-AC35-588751F9FBCA}" type="sibTrans" cxnId="{DA5A85E8-F161-4902-90E3-0E48AA5838EC}">
      <dgm:prSet/>
      <dgm:spPr/>
      <dgm:t>
        <a:bodyPr/>
        <a:lstStyle/>
        <a:p>
          <a:endParaRPr lang="en-US" sz="1400">
            <a:solidFill>
              <a:schemeClr val="tx1"/>
            </a:solidFill>
          </a:endParaRPr>
        </a:p>
      </dgm:t>
    </dgm:pt>
    <dgm:pt modelId="{50EBD1A3-70A2-4DB8-8D62-414492D966F6}" type="pres">
      <dgm:prSet presAssocID="{678B385D-226B-4CA7-857F-4A9931969A46}" presName="compositeShape" presStyleCnt="0">
        <dgm:presLayoutVars>
          <dgm:chMax val="9"/>
          <dgm:dir/>
          <dgm:resizeHandles val="exact"/>
        </dgm:presLayoutVars>
      </dgm:prSet>
      <dgm:spPr/>
    </dgm:pt>
    <dgm:pt modelId="{E930FFF3-CF03-40C7-A503-5889ECAA1568}" type="pres">
      <dgm:prSet presAssocID="{678B385D-226B-4CA7-857F-4A9931969A46}" presName="triangle1" presStyleLbl="node1" presStyleIdx="0" presStyleCnt="4">
        <dgm:presLayoutVars>
          <dgm:bulletEnabled val="1"/>
        </dgm:presLayoutVars>
      </dgm:prSet>
      <dgm:spPr>
        <a:xfrm>
          <a:off x="5449205" y="0"/>
          <a:ext cx="2656303" cy="2656303"/>
        </a:xfrm>
        <a:prstGeom prst="triangle">
          <a:avLst/>
        </a:prstGeom>
      </dgm:spPr>
    </dgm:pt>
    <dgm:pt modelId="{AF7830E6-7326-4ECB-9913-E23CC573A1B3}" type="pres">
      <dgm:prSet presAssocID="{678B385D-226B-4CA7-857F-4A9931969A46}" presName="triangle2" presStyleLbl="node1" presStyleIdx="1" presStyleCnt="4">
        <dgm:presLayoutVars>
          <dgm:bulletEnabled val="1"/>
        </dgm:presLayoutVars>
      </dgm:prSet>
      <dgm:spPr>
        <a:xfrm>
          <a:off x="4121053" y="2656303"/>
          <a:ext cx="2656303" cy="2656303"/>
        </a:xfrm>
        <a:prstGeom prst="triangle">
          <a:avLst/>
        </a:prstGeom>
      </dgm:spPr>
    </dgm:pt>
    <dgm:pt modelId="{E49DFCEF-BEC5-4C49-8798-D034FD12E709}" type="pres">
      <dgm:prSet presAssocID="{678B385D-226B-4CA7-857F-4A9931969A46}" presName="triangle3" presStyleLbl="node1" presStyleIdx="2" presStyleCnt="4">
        <dgm:presLayoutVars>
          <dgm:bulletEnabled val="1"/>
        </dgm:presLayoutVars>
      </dgm:prSet>
      <dgm:spPr>
        <a:xfrm rot="10800000">
          <a:off x="5449205" y="2656303"/>
          <a:ext cx="2656303" cy="2656303"/>
        </a:xfrm>
        <a:prstGeom prst="triangle">
          <a:avLst/>
        </a:prstGeom>
      </dgm:spPr>
    </dgm:pt>
    <dgm:pt modelId="{BAB71A2E-3E41-499D-9E6A-CDE125F77BF9}" type="pres">
      <dgm:prSet presAssocID="{678B385D-226B-4CA7-857F-4A9931969A46}" presName="triangle4" presStyleLbl="node1" presStyleIdx="3" presStyleCnt="4">
        <dgm:presLayoutVars>
          <dgm:bulletEnabled val="1"/>
        </dgm:presLayoutVars>
      </dgm:prSet>
      <dgm:spPr>
        <a:xfrm>
          <a:off x="6777357" y="2656303"/>
          <a:ext cx="2656303" cy="2656303"/>
        </a:xfrm>
        <a:prstGeom prst="triangle">
          <a:avLst/>
        </a:prstGeom>
      </dgm:spPr>
    </dgm:pt>
  </dgm:ptLst>
  <dgm:cxnLst>
    <dgm:cxn modelId="{3220613E-B203-4F0A-8564-7A4FA5187E9B}" srcId="{678B385D-226B-4CA7-857F-4A9931969A46}" destId="{EFDF1281-0375-4BD9-9428-E00DDF603C47}" srcOrd="2" destOrd="0" parTransId="{1B736DD6-BA58-4D2C-9286-AE9ADAA0DA90}" sibTransId="{5A89E790-3C43-408B-B0F4-6551F03D7F60}"/>
    <dgm:cxn modelId="{4025CD40-D776-42F6-8AF2-55D5A23327DD}" srcId="{678B385D-226B-4CA7-857F-4A9931969A46}" destId="{E60CF393-2C05-43A7-A3C6-92A378C3FDB9}" srcOrd="1" destOrd="0" parTransId="{90CD1A99-13CB-4967-BCA5-BEF1FEEC74CE}" sibTransId="{F5F7C137-D583-494A-9E6A-30D8E5AEFC01}"/>
    <dgm:cxn modelId="{5EC1A986-4893-44C9-9AE8-572134702FD7}" type="presOf" srcId="{EFDF1281-0375-4BD9-9428-E00DDF603C47}" destId="{E49DFCEF-BEC5-4C49-8798-D034FD12E709}" srcOrd="0" destOrd="0" presId="urn:microsoft.com/office/officeart/2005/8/layout/pyramid4"/>
    <dgm:cxn modelId="{06526C93-089D-4F1B-869A-1B3A12B1DC5B}" type="presOf" srcId="{480636E0-4DFC-483E-98A7-8AC2D77C9171}" destId="{E930FFF3-CF03-40C7-A503-5889ECAA1568}" srcOrd="0" destOrd="0" presId="urn:microsoft.com/office/officeart/2005/8/layout/pyramid4"/>
    <dgm:cxn modelId="{31E2CC9A-5AB3-41C5-9CF0-C39A7EA60929}" type="presOf" srcId="{444F08C1-027E-42E4-BDF7-B851502F3A98}" destId="{BAB71A2E-3E41-499D-9E6A-CDE125F77BF9}" srcOrd="0" destOrd="0" presId="urn:microsoft.com/office/officeart/2005/8/layout/pyramid4"/>
    <dgm:cxn modelId="{F978C9A3-6004-4511-9241-BEDD09758CA5}" srcId="{678B385D-226B-4CA7-857F-4A9931969A46}" destId="{480636E0-4DFC-483E-98A7-8AC2D77C9171}" srcOrd="0" destOrd="0" parTransId="{1FA6BA24-AB44-4FED-A321-EABD51B2C63D}" sibTransId="{B31F5E23-729D-4CA7-AA35-4CAB4B17C284}"/>
    <dgm:cxn modelId="{DBC6E2A6-17C8-4402-BF25-E206B57C4EB2}" type="presOf" srcId="{E60CF393-2C05-43A7-A3C6-92A378C3FDB9}" destId="{AF7830E6-7326-4ECB-9913-E23CC573A1B3}" srcOrd="0" destOrd="0" presId="urn:microsoft.com/office/officeart/2005/8/layout/pyramid4"/>
    <dgm:cxn modelId="{DA5A85E8-F161-4902-90E3-0E48AA5838EC}" srcId="{678B385D-226B-4CA7-857F-4A9931969A46}" destId="{444F08C1-027E-42E4-BDF7-B851502F3A98}" srcOrd="3" destOrd="0" parTransId="{49096717-96B7-4685-904B-A8653D6C97CD}" sibTransId="{25E84F77-8B57-43EB-AC35-588751F9FBCA}"/>
    <dgm:cxn modelId="{7664F4FD-52D6-4019-B884-3C0D5A3CF3E1}" type="presOf" srcId="{678B385D-226B-4CA7-857F-4A9931969A46}" destId="{50EBD1A3-70A2-4DB8-8D62-414492D966F6}" srcOrd="0" destOrd="0" presId="urn:microsoft.com/office/officeart/2005/8/layout/pyramid4"/>
    <dgm:cxn modelId="{81C4AF67-9E55-4D69-A2E6-0F79CB771F3D}" type="presParOf" srcId="{50EBD1A3-70A2-4DB8-8D62-414492D966F6}" destId="{E930FFF3-CF03-40C7-A503-5889ECAA1568}" srcOrd="0" destOrd="0" presId="urn:microsoft.com/office/officeart/2005/8/layout/pyramid4"/>
    <dgm:cxn modelId="{60616C0B-1D33-4B8D-B1C3-681157C77E7D}" type="presParOf" srcId="{50EBD1A3-70A2-4DB8-8D62-414492D966F6}" destId="{AF7830E6-7326-4ECB-9913-E23CC573A1B3}" srcOrd="1" destOrd="0" presId="urn:microsoft.com/office/officeart/2005/8/layout/pyramid4"/>
    <dgm:cxn modelId="{A2854B7C-5AE4-4CDF-A488-69B23A85C450}" type="presParOf" srcId="{50EBD1A3-70A2-4DB8-8D62-414492D966F6}" destId="{E49DFCEF-BEC5-4C49-8798-D034FD12E709}" srcOrd="2" destOrd="0" presId="urn:microsoft.com/office/officeart/2005/8/layout/pyramid4"/>
    <dgm:cxn modelId="{B8E634CA-C616-4C7F-805F-317C93CE2C9A}" type="presParOf" srcId="{50EBD1A3-70A2-4DB8-8D62-414492D966F6}" destId="{BAB71A2E-3E41-499D-9E6A-CDE125F77BF9}" srcOrd="3" destOrd="0" presId="urn:microsoft.com/office/officeart/2005/8/layout/pyramid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47F0A-9AE9-4958-88CF-19349929C5BC}">
      <dsp:nvSpPr>
        <dsp:cNvPr id="0" name=""/>
        <dsp:cNvSpPr/>
      </dsp:nvSpPr>
      <dsp:spPr>
        <a:xfrm>
          <a:off x="-6246905" y="-955642"/>
          <a:ext cx="7435949" cy="7435949"/>
        </a:xfrm>
        <a:prstGeom prst="blockArc">
          <a:avLst>
            <a:gd name="adj1" fmla="val 18900000"/>
            <a:gd name="adj2" fmla="val 2700000"/>
            <a:gd name="adj3" fmla="val 29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5CAAE5-D7B1-4173-A17C-33CC79E0B455}">
      <dsp:nvSpPr>
        <dsp:cNvPr id="0" name=""/>
        <dsp:cNvSpPr/>
      </dsp:nvSpPr>
      <dsp:spPr>
        <a:xfrm>
          <a:off x="442719" y="285336"/>
          <a:ext cx="7654921" cy="59282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1674" tIns="35560" rIns="35560" bIns="35560" numCol="1" spcCol="1270" anchor="ctr" anchorCtr="0">
          <a:noAutofit/>
        </a:bodyPr>
        <a:lstStyle/>
        <a:p>
          <a:pPr marL="0" lvl="0" indent="0" algn="l" defTabSz="622300">
            <a:lnSpc>
              <a:spcPct val="90000"/>
            </a:lnSpc>
            <a:spcBef>
              <a:spcPct val="0"/>
            </a:spcBef>
            <a:spcAft>
              <a:spcPct val="35000"/>
            </a:spcAft>
            <a:buNone/>
          </a:pPr>
          <a:r>
            <a:rPr lang="es-ES" sz="1400" b="1" kern="1200" dirty="0">
              <a:latin typeface="Arial" panose="020B0604020202020204" pitchFamily="34" charset="0"/>
              <a:ea typeface="Arial" panose="020B0604020202020204" pitchFamily="34" charset="0"/>
              <a:cs typeface="Arial" panose="020B0604020202020204" pitchFamily="34" charset="0"/>
            </a:rPr>
            <a:t>Brindar estándares </a:t>
          </a:r>
          <a:r>
            <a:rPr lang="es-ES" sz="1400" kern="1200" dirty="0">
              <a:latin typeface="Arial" panose="020B0604020202020204" pitchFamily="34" charset="0"/>
              <a:ea typeface="Arial" panose="020B0604020202020204" pitchFamily="34" charset="0"/>
              <a:cs typeface="Arial" panose="020B0604020202020204" pitchFamily="34" charset="0"/>
            </a:rPr>
            <a:t>que permitan operar eficientemente dentro de los,Warehouses de LAO, asegurando la Trazabilidad dentro de toda la cadena de Suministro (E2E).</a:t>
          </a:r>
          <a:endParaRPr lang="en-US" sz="1400" b="1" kern="1200" dirty="0">
            <a:latin typeface="Arial" panose="020B0604020202020204" pitchFamily="34" charset="0"/>
            <a:cs typeface="Arial" panose="020B0604020202020204" pitchFamily="34" charset="0"/>
          </a:endParaRPr>
        </a:p>
      </dsp:txBody>
      <dsp:txXfrm>
        <a:off x="442719" y="285336"/>
        <a:ext cx="7654921" cy="592821"/>
      </dsp:txXfrm>
    </dsp:sp>
    <dsp:sp modelId="{2736CA83-D2D5-43E9-BD08-A13DD1B413C0}">
      <dsp:nvSpPr>
        <dsp:cNvPr id="0" name=""/>
        <dsp:cNvSpPr/>
      </dsp:nvSpPr>
      <dsp:spPr>
        <a:xfrm>
          <a:off x="79196" y="218224"/>
          <a:ext cx="727045" cy="7270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96FDB-D540-440D-B647-D935BF7AA737}">
      <dsp:nvSpPr>
        <dsp:cNvPr id="0" name=""/>
        <dsp:cNvSpPr/>
      </dsp:nvSpPr>
      <dsp:spPr>
        <a:xfrm>
          <a:off x="921155" y="1108113"/>
          <a:ext cx="7176485" cy="597509"/>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1674"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ea typeface="Arial" panose="020B0604020202020204" pitchFamily="34" charset="0"/>
              <a:cs typeface="Arial" panose="020B0604020202020204" pitchFamily="34" charset="0"/>
            </a:rPr>
            <a:t>Contemplar cierta </a:t>
          </a:r>
          <a:r>
            <a:rPr lang="es-ES" sz="1400" b="1" kern="1200" dirty="0">
              <a:latin typeface="Arial" panose="020B0604020202020204" pitchFamily="34" charset="0"/>
              <a:ea typeface="Arial" panose="020B0604020202020204" pitchFamily="34" charset="0"/>
              <a:cs typeface="Arial" panose="020B0604020202020204" pitchFamily="34" charset="0"/>
            </a:rPr>
            <a:t>flexibilidad en los procesos </a:t>
          </a:r>
          <a:r>
            <a:rPr lang="es-ES" sz="1400" kern="1200" dirty="0">
              <a:latin typeface="Arial" panose="020B0604020202020204" pitchFamily="34" charset="0"/>
              <a:ea typeface="Arial" panose="020B0604020202020204" pitchFamily="34" charset="0"/>
              <a:cs typeface="Arial" panose="020B0604020202020204" pitchFamily="34" charset="0"/>
            </a:rPr>
            <a:t>para  soportar futuros cambios, transformaciones y crecimientos del negocio</a:t>
          </a:r>
          <a:endParaRPr lang="en-US" sz="1400" b="1" kern="1200" dirty="0">
            <a:latin typeface="Arial" panose="020B0604020202020204" pitchFamily="34" charset="0"/>
            <a:cs typeface="Arial" panose="020B0604020202020204" pitchFamily="34" charset="0"/>
          </a:endParaRPr>
        </a:p>
      </dsp:txBody>
      <dsp:txXfrm>
        <a:off x="921155" y="1108113"/>
        <a:ext cx="7176485" cy="597509"/>
      </dsp:txXfrm>
    </dsp:sp>
    <dsp:sp modelId="{D418B5BE-B21E-4046-A0AD-023429D3C79F}">
      <dsp:nvSpPr>
        <dsp:cNvPr id="0" name=""/>
        <dsp:cNvSpPr/>
      </dsp:nvSpPr>
      <dsp:spPr>
        <a:xfrm>
          <a:off x="557632" y="1090568"/>
          <a:ext cx="727045" cy="7270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8F61EA-ACDF-4023-9D8E-C56B5C1562CC}">
      <dsp:nvSpPr>
        <dsp:cNvPr id="0" name=""/>
        <dsp:cNvSpPr/>
      </dsp:nvSpPr>
      <dsp:spPr>
        <a:xfrm>
          <a:off x="1139932" y="1979699"/>
          <a:ext cx="6957708" cy="6934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1674"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ea typeface="Arial" panose="020B0604020202020204" pitchFamily="34" charset="0"/>
              <a:cs typeface="Arial" panose="020B0604020202020204" pitchFamily="34" charset="0"/>
            </a:rPr>
            <a:t>Brindar estándares que permitan </a:t>
          </a:r>
          <a:r>
            <a:rPr lang="es-ES" sz="1400" b="1" kern="1200" dirty="0">
              <a:latin typeface="Arial" panose="020B0604020202020204" pitchFamily="34" charset="0"/>
              <a:ea typeface="Arial" panose="020B0604020202020204" pitchFamily="34" charset="0"/>
              <a:cs typeface="Arial" panose="020B0604020202020204" pitchFamily="34" charset="0"/>
            </a:rPr>
            <a:t>medir la productividad/ eficiencia </a:t>
          </a:r>
          <a:r>
            <a:rPr lang="es-ES" sz="1400" kern="1200" dirty="0">
              <a:latin typeface="Arial" panose="020B0604020202020204" pitchFamily="34" charset="0"/>
              <a:ea typeface="Arial" panose="020B0604020202020204" pitchFamily="34" charset="0"/>
              <a:cs typeface="Arial" panose="020B0604020202020204" pitchFamily="34" charset="0"/>
            </a:rPr>
            <a:t>en cada </a:t>
          </a:r>
          <a:r>
            <a:rPr lang="es-ES" sz="1400" kern="1200" dirty="0" err="1">
              <a:latin typeface="Arial" panose="020B0604020202020204" pitchFamily="34" charset="0"/>
              <a:ea typeface="Arial" panose="020B0604020202020204" pitchFamily="34" charset="0"/>
              <a:cs typeface="Arial" panose="020B0604020202020204" pitchFamily="34" charset="0"/>
            </a:rPr>
            <a:t>Almacen</a:t>
          </a:r>
          <a:r>
            <a:rPr lang="es-ES" sz="1400" kern="1200" dirty="0">
              <a:latin typeface="Arial" panose="020B0604020202020204" pitchFamily="34" charset="0"/>
              <a:ea typeface="Arial" panose="020B0604020202020204" pitchFamily="34" charset="0"/>
              <a:cs typeface="Arial" panose="020B0604020202020204" pitchFamily="34" charset="0"/>
            </a:rPr>
            <a:t>.</a:t>
          </a:r>
          <a:endParaRPr lang="en-US" sz="1400" b="1" kern="1200" dirty="0">
            <a:latin typeface="Arial" panose="020B0604020202020204" pitchFamily="34" charset="0"/>
            <a:cs typeface="Arial" panose="020B0604020202020204" pitchFamily="34" charset="0"/>
          </a:endParaRPr>
        </a:p>
      </dsp:txBody>
      <dsp:txXfrm>
        <a:off x="1139932" y="1979699"/>
        <a:ext cx="6957708" cy="693473"/>
      </dsp:txXfrm>
    </dsp:sp>
    <dsp:sp modelId="{95CA476E-0C3E-422B-8318-5865267F3ACD}">
      <dsp:nvSpPr>
        <dsp:cNvPr id="0" name=""/>
        <dsp:cNvSpPr/>
      </dsp:nvSpPr>
      <dsp:spPr>
        <a:xfrm>
          <a:off x="776409" y="1962913"/>
          <a:ext cx="727045" cy="7270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78BF77-D28D-4929-9BD0-F60B7052B9A1}">
      <dsp:nvSpPr>
        <dsp:cNvPr id="0" name=""/>
        <dsp:cNvSpPr/>
      </dsp:nvSpPr>
      <dsp:spPr>
        <a:xfrm>
          <a:off x="1139932" y="2828319"/>
          <a:ext cx="6957708" cy="7398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1674"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ea typeface="Arial" panose="020B0604020202020204" pitchFamily="34" charset="0"/>
              <a:cs typeface="Arial" panose="020B0604020202020204" pitchFamily="34" charset="0"/>
            </a:rPr>
            <a:t>Desarrollar soluciones bajo las </a:t>
          </a:r>
          <a:r>
            <a:rPr lang="es-ES" sz="1400" b="1" kern="1200" dirty="0">
              <a:latin typeface="Arial" panose="020B0604020202020204" pitchFamily="34" charset="0"/>
              <a:ea typeface="Arial" panose="020B0604020202020204" pitchFamily="34" charset="0"/>
              <a:cs typeface="Arial" panose="020B0604020202020204" pitchFamily="34" charset="0"/>
            </a:rPr>
            <a:t>mejores prácticas de operaciones de almacenes y equipamientos</a:t>
          </a:r>
          <a:r>
            <a:rPr lang="es-ES" sz="1400" kern="1200" dirty="0">
              <a:latin typeface="Arial" panose="020B0604020202020204" pitchFamily="34" charset="0"/>
              <a:ea typeface="Arial" panose="020B0604020202020204" pitchFamily="34" charset="0"/>
              <a:cs typeface="Arial" panose="020B0604020202020204" pitchFamily="34" charset="0"/>
            </a:rPr>
            <a:t>. Esto implica minimizar movimientos, interrupciones de flujos y cuellos de botella/ complejidad operativa. </a:t>
          </a:r>
          <a:endParaRPr lang="en-US" sz="1400" b="1" kern="1200" dirty="0">
            <a:latin typeface="Arial" panose="020B0604020202020204" pitchFamily="34" charset="0"/>
            <a:cs typeface="Arial" panose="020B0604020202020204" pitchFamily="34" charset="0"/>
          </a:endParaRPr>
        </a:p>
      </dsp:txBody>
      <dsp:txXfrm>
        <a:off x="1139932" y="2828319"/>
        <a:ext cx="6957708" cy="739818"/>
      </dsp:txXfrm>
    </dsp:sp>
    <dsp:sp modelId="{9F6D53BC-B7FD-4581-845B-9DE1F23B2376}">
      <dsp:nvSpPr>
        <dsp:cNvPr id="0" name=""/>
        <dsp:cNvSpPr/>
      </dsp:nvSpPr>
      <dsp:spPr>
        <a:xfrm>
          <a:off x="776409" y="2834705"/>
          <a:ext cx="727045" cy="7270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22007D-1927-42D5-85C9-A2ADF9857C09}">
      <dsp:nvSpPr>
        <dsp:cNvPr id="0" name=""/>
        <dsp:cNvSpPr/>
      </dsp:nvSpPr>
      <dsp:spPr>
        <a:xfrm>
          <a:off x="921155" y="3693879"/>
          <a:ext cx="7176485" cy="7019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1674"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ea typeface="Arial" panose="020B0604020202020204" pitchFamily="34" charset="0"/>
              <a:cs typeface="Arial" panose="020B0604020202020204" pitchFamily="34" charset="0"/>
            </a:rPr>
            <a:t>Incluir </a:t>
          </a:r>
          <a:r>
            <a:rPr lang="es-ES" sz="1400" b="1" kern="1200" dirty="0">
              <a:latin typeface="Arial" panose="020B0604020202020204" pitchFamily="34" charset="0"/>
              <a:ea typeface="Arial" panose="020B0604020202020204" pitchFamily="34" charset="0"/>
              <a:cs typeface="Arial" panose="020B0604020202020204" pitchFamily="34" charset="0"/>
            </a:rPr>
            <a:t>Normas y estándares de SEGURIDAD  y CALIDAD </a:t>
          </a:r>
          <a:r>
            <a:rPr lang="es-ES" sz="1400" kern="1200" dirty="0">
              <a:latin typeface="Arial" panose="020B0604020202020204" pitchFamily="34" charset="0"/>
              <a:ea typeface="Arial" panose="020B0604020202020204" pitchFamily="34" charset="0"/>
              <a:cs typeface="Arial" panose="020B0604020202020204" pitchFamily="34" charset="0"/>
            </a:rPr>
            <a:t>para garantizar que los Warehouses trabajen  en forma Segura y con las normas de Calidad establecidas por KC LAO</a:t>
          </a:r>
          <a:endParaRPr lang="en-US" sz="1400" b="1" kern="1200" dirty="0">
            <a:latin typeface="Arial" panose="020B0604020202020204" pitchFamily="34" charset="0"/>
            <a:cs typeface="Arial" panose="020B0604020202020204" pitchFamily="34" charset="0"/>
          </a:endParaRPr>
        </a:p>
      </dsp:txBody>
      <dsp:txXfrm>
        <a:off x="921155" y="3693879"/>
        <a:ext cx="7176485" cy="701983"/>
      </dsp:txXfrm>
    </dsp:sp>
    <dsp:sp modelId="{372AFAE5-5FBB-4ACF-B28E-A0D1EA93AC3F}">
      <dsp:nvSpPr>
        <dsp:cNvPr id="0" name=""/>
        <dsp:cNvSpPr/>
      </dsp:nvSpPr>
      <dsp:spPr>
        <a:xfrm>
          <a:off x="557632" y="3707050"/>
          <a:ext cx="727045" cy="7270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012DA5-64AD-463C-8B94-3FB94FAAC7DA}">
      <dsp:nvSpPr>
        <dsp:cNvPr id="0" name=""/>
        <dsp:cNvSpPr/>
      </dsp:nvSpPr>
      <dsp:spPr>
        <a:xfrm>
          <a:off x="442719" y="4652099"/>
          <a:ext cx="7654921" cy="5816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1674"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ea typeface="Arial" panose="020B0604020202020204" pitchFamily="34" charset="0"/>
              <a:cs typeface="Arial" panose="020B0604020202020204" pitchFamily="34" charset="0"/>
            </a:rPr>
            <a:t>Un </a:t>
          </a:r>
          <a:r>
            <a:rPr lang="es-ES" sz="1400" b="1" kern="1200" dirty="0">
              <a:latin typeface="Arial" panose="020B0604020202020204" pitchFamily="34" charset="0"/>
              <a:ea typeface="Arial" panose="020B0604020202020204" pitchFamily="34" charset="0"/>
              <a:cs typeface="Arial" panose="020B0604020202020204" pitchFamily="34" charset="0"/>
            </a:rPr>
            <a:t>enfoque consistente y repetible </a:t>
          </a:r>
          <a:r>
            <a:rPr lang="es-ES" sz="1400" kern="1200" dirty="0">
              <a:latin typeface="Arial" panose="020B0604020202020204" pitchFamily="34" charset="0"/>
              <a:ea typeface="Arial" panose="020B0604020202020204" pitchFamily="34" charset="0"/>
              <a:cs typeface="Arial" panose="020B0604020202020204" pitchFamily="34" charset="0"/>
            </a:rPr>
            <a:t>con especificaciones de operaciones  de almacenes</a:t>
          </a:r>
          <a:endParaRPr lang="en-US" sz="1400" b="1" kern="1200" dirty="0">
            <a:latin typeface="Arial" panose="020B0604020202020204" pitchFamily="34" charset="0"/>
            <a:cs typeface="Arial" panose="020B0604020202020204" pitchFamily="34" charset="0"/>
          </a:endParaRPr>
        </a:p>
      </dsp:txBody>
      <dsp:txXfrm>
        <a:off x="442719" y="4652099"/>
        <a:ext cx="7654921" cy="581636"/>
      </dsp:txXfrm>
    </dsp:sp>
    <dsp:sp modelId="{6683D336-F27C-4BB7-8F6E-D7980532EFA5}">
      <dsp:nvSpPr>
        <dsp:cNvPr id="0" name=""/>
        <dsp:cNvSpPr/>
      </dsp:nvSpPr>
      <dsp:spPr>
        <a:xfrm>
          <a:off x="79196" y="4579394"/>
          <a:ext cx="727045" cy="7270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0FFF3-CF03-40C7-A503-5889ECAA1568}">
      <dsp:nvSpPr>
        <dsp:cNvPr id="0" name=""/>
        <dsp:cNvSpPr/>
      </dsp:nvSpPr>
      <dsp:spPr>
        <a:xfrm>
          <a:off x="5672223" y="0"/>
          <a:ext cx="1998576" cy="1998576"/>
        </a:xfrm>
        <a:prstGeom prst="triangle">
          <a:avLst/>
        </a:prstGeom>
        <a:solidFill>
          <a:schemeClr val="accent6">
            <a:lumMod val="50000"/>
          </a:schemeClr>
        </a:solidFill>
        <a:ln w="12700" cap="flat" cmpd="sng" algn="ctr">
          <a:solidFill>
            <a:schemeClr val="accent6">
              <a:lumMod val="75000"/>
            </a:schemeClr>
          </a:solidFill>
          <a:prstDash val="solid"/>
          <a:miter lim="800000"/>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200" b="1" kern="1200" dirty="0">
            <a:solidFill>
              <a:schemeClr val="bg1"/>
            </a:solidFill>
            <a:latin typeface="Arial" panose="020B0604020202020204"/>
            <a:ea typeface="+mn-ea"/>
            <a:cs typeface="+mn-cs"/>
          </a:endParaRPr>
        </a:p>
        <a:p>
          <a:pPr marL="0" lvl="0" indent="0" algn="ctr" defTabSz="622300">
            <a:lnSpc>
              <a:spcPct val="90000"/>
            </a:lnSpc>
            <a:spcBef>
              <a:spcPct val="0"/>
            </a:spcBef>
            <a:spcAft>
              <a:spcPct val="35000"/>
            </a:spcAft>
            <a:buNone/>
          </a:pPr>
          <a:r>
            <a:rPr lang="en-US" sz="1200" b="1" kern="1200" dirty="0">
              <a:solidFill>
                <a:schemeClr val="bg1"/>
              </a:solidFill>
              <a:latin typeface="Arial" panose="020B0604020202020204"/>
              <a:ea typeface="+mn-ea"/>
              <a:cs typeface="+mn-cs"/>
            </a:rPr>
            <a:t>Management Processes</a:t>
          </a:r>
        </a:p>
        <a:p>
          <a:pPr marL="0" lvl="0" indent="0" algn="ctr" defTabSz="622300">
            <a:lnSpc>
              <a:spcPct val="90000"/>
            </a:lnSpc>
            <a:spcBef>
              <a:spcPct val="0"/>
            </a:spcBef>
            <a:spcAft>
              <a:spcPct val="35000"/>
            </a:spcAft>
            <a:buNone/>
          </a:pPr>
          <a:endParaRPr lang="en-US" sz="1200" b="1" kern="1200" dirty="0">
            <a:solidFill>
              <a:schemeClr val="bg1"/>
            </a:solidFill>
            <a:latin typeface="Arial" panose="020B0604020202020204"/>
            <a:ea typeface="+mn-ea"/>
            <a:cs typeface="+mn-cs"/>
          </a:endParaRPr>
        </a:p>
      </dsp:txBody>
      <dsp:txXfrm>
        <a:off x="6171867" y="999288"/>
        <a:ext cx="999288" cy="999288"/>
      </dsp:txXfrm>
    </dsp:sp>
    <dsp:sp modelId="{AF7830E6-7326-4ECB-9913-E23CC573A1B3}">
      <dsp:nvSpPr>
        <dsp:cNvPr id="0" name=""/>
        <dsp:cNvSpPr/>
      </dsp:nvSpPr>
      <dsp:spPr>
        <a:xfrm>
          <a:off x="4672935" y="1998576"/>
          <a:ext cx="1998576" cy="1998576"/>
        </a:xfrm>
        <a:prstGeom prst="triangle">
          <a:avLst/>
        </a:prstGeom>
        <a:solidFill>
          <a:srgbClr val="33D196"/>
        </a:solidFill>
        <a:ln w="12700" cap="flat" cmpd="sng" algn="ctr">
          <a:solidFill>
            <a:prstClr val="white">
              <a:hueOff val="0"/>
              <a:satOff val="0"/>
              <a:lumOff val="0"/>
              <a:alphaOff val="0"/>
            </a:prstClr>
          </a:solidFill>
          <a:prstDash val="solid"/>
          <a:miter lim="800000"/>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Inbound</a:t>
          </a:r>
        </a:p>
        <a:p>
          <a:pPr marL="0" lvl="0" indent="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Processes</a:t>
          </a:r>
        </a:p>
      </dsp:txBody>
      <dsp:txXfrm>
        <a:off x="5172579" y="2997864"/>
        <a:ext cx="999288" cy="999288"/>
      </dsp:txXfrm>
    </dsp:sp>
    <dsp:sp modelId="{E49DFCEF-BEC5-4C49-8798-D034FD12E709}">
      <dsp:nvSpPr>
        <dsp:cNvPr id="0" name=""/>
        <dsp:cNvSpPr/>
      </dsp:nvSpPr>
      <dsp:spPr>
        <a:xfrm rot="10800000">
          <a:off x="5672223" y="1998576"/>
          <a:ext cx="1998576" cy="1998576"/>
        </a:xfrm>
        <a:prstGeom prst="triangle">
          <a:avLst/>
        </a:prstGeom>
        <a:solidFill>
          <a:schemeClr val="accent4">
            <a:lumMod val="60000"/>
            <a:lumOff val="40000"/>
          </a:schemeClr>
        </a:solidFill>
        <a:ln w="12700" cap="flat" cmpd="sng" algn="ctr">
          <a:solidFill>
            <a:schemeClr val="accent4">
              <a:lumMod val="60000"/>
              <a:lumOff val="40000"/>
            </a:schemeClr>
          </a:solidFill>
          <a:prstDash val="solid"/>
          <a:miter lim="800000"/>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chemeClr val="tx1"/>
            </a:solidFill>
            <a:latin typeface="Arial" panose="020B0604020202020204"/>
            <a:ea typeface="+mn-ea"/>
            <a:cs typeface="+mn-cs"/>
          </a:endParaRPr>
        </a:p>
        <a:p>
          <a:pPr marL="0" lvl="0" indent="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Storage Processes &amp; other states</a:t>
          </a:r>
        </a:p>
      </dsp:txBody>
      <dsp:txXfrm rot="10800000">
        <a:off x="6171867" y="1998576"/>
        <a:ext cx="999288" cy="999288"/>
      </dsp:txXfrm>
    </dsp:sp>
    <dsp:sp modelId="{BAB71A2E-3E41-499D-9E6A-CDE125F77BF9}">
      <dsp:nvSpPr>
        <dsp:cNvPr id="0" name=""/>
        <dsp:cNvSpPr/>
      </dsp:nvSpPr>
      <dsp:spPr>
        <a:xfrm>
          <a:off x="6671511" y="1998576"/>
          <a:ext cx="1998576" cy="1998576"/>
        </a:xfrm>
        <a:prstGeom prst="triangle">
          <a:avLst/>
        </a:prstGeom>
        <a:solidFill>
          <a:srgbClr val="00B0F0"/>
        </a:solidFill>
        <a:ln w="12700" cap="flat" cmpd="sng" algn="ctr">
          <a:solidFill>
            <a:prstClr val="white">
              <a:hueOff val="0"/>
              <a:satOff val="0"/>
              <a:lumOff val="0"/>
              <a:alphaOff val="0"/>
            </a:prstClr>
          </a:solidFill>
          <a:prstDash val="solid"/>
          <a:miter lim="800000"/>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Outbound</a:t>
          </a:r>
        </a:p>
        <a:p>
          <a:pPr marL="0" lvl="0" indent="0" algn="ctr" defTabSz="622300">
            <a:lnSpc>
              <a:spcPct val="90000"/>
            </a:lnSpc>
            <a:spcBef>
              <a:spcPct val="0"/>
            </a:spcBef>
            <a:spcAft>
              <a:spcPct val="35000"/>
            </a:spcAft>
            <a:buNone/>
          </a:pPr>
          <a:r>
            <a:rPr lang="en-US" sz="1200" b="1" kern="1200" dirty="0">
              <a:solidFill>
                <a:schemeClr val="tx1"/>
              </a:solidFill>
              <a:latin typeface="Arial" panose="020B0604020202020204"/>
              <a:ea typeface="+mn-ea"/>
              <a:cs typeface="+mn-cs"/>
            </a:rPr>
            <a:t>Processes</a:t>
          </a:r>
        </a:p>
      </dsp:txBody>
      <dsp:txXfrm>
        <a:off x="7171155" y="2997864"/>
        <a:ext cx="999288" cy="99928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7739" cy="453451"/>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4023092" y="0"/>
            <a:ext cx="3077739" cy="453451"/>
          </a:xfrm>
          <a:prstGeom prst="rect">
            <a:avLst/>
          </a:prstGeom>
        </p:spPr>
        <p:txBody>
          <a:bodyPr vert="horz" lIns="91440" tIns="45720" rIns="91440" bIns="45720" rtlCol="0"/>
          <a:lstStyle>
            <a:lvl1pPr algn="r">
              <a:defRPr sz="1200"/>
            </a:lvl1pPr>
          </a:lstStyle>
          <a:p>
            <a:fld id="{E627B6D5-EE34-4830-AC9E-52500ABB2257}" type="datetimeFigureOut">
              <a:rPr lang="es-AR" smtClean="0"/>
              <a:t>29/9/2024</a:t>
            </a:fld>
            <a:endParaRPr lang="es-AR"/>
          </a:p>
        </p:txBody>
      </p:sp>
      <p:sp>
        <p:nvSpPr>
          <p:cNvPr id="4" name="Marcador de imagen de diapositiva 3"/>
          <p:cNvSpPr>
            <a:spLocks noGrp="1" noRot="1" noChangeAspect="1"/>
          </p:cNvSpPr>
          <p:nvPr>
            <p:ph type="sldImg" idx="2"/>
          </p:nvPr>
        </p:nvSpPr>
        <p:spPr>
          <a:xfrm>
            <a:off x="839788" y="1130300"/>
            <a:ext cx="5422900" cy="3049588"/>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710248" y="4349363"/>
            <a:ext cx="5681980" cy="355857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584188"/>
            <a:ext cx="3077739" cy="453450"/>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4023092" y="8584188"/>
            <a:ext cx="3077739" cy="453450"/>
          </a:xfrm>
          <a:prstGeom prst="rect">
            <a:avLst/>
          </a:prstGeom>
        </p:spPr>
        <p:txBody>
          <a:bodyPr vert="horz" lIns="91440" tIns="45720" rIns="91440" bIns="45720" rtlCol="0" anchor="b"/>
          <a:lstStyle>
            <a:lvl1pPr algn="r">
              <a:defRPr sz="1200"/>
            </a:lvl1pPr>
          </a:lstStyle>
          <a:p>
            <a:fld id="{D4AC4619-B2D9-4A60-92A4-C1FF4AC1E3DA}" type="slidenum">
              <a:rPr lang="es-AR" smtClean="0"/>
              <a:t>‹Nº›</a:t>
            </a:fld>
            <a:endParaRPr lang="es-AR"/>
          </a:p>
        </p:txBody>
      </p:sp>
    </p:spTree>
    <p:extLst>
      <p:ext uri="{BB962C8B-B14F-4D97-AF65-F5344CB8AC3E}">
        <p14:creationId xmlns:p14="http://schemas.microsoft.com/office/powerpoint/2010/main" val="162308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1574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70139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05202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63255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1517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3523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3645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00409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58206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0978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4921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19344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56</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57</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58</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59</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60</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B0A56A37-16BF-4E72-8E20-2782DDD0A6BB}"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321858" name="Rectangle 2"/>
          <p:cNvSpPr>
            <a:spLocks noChangeArrowheads="1"/>
          </p:cNvSpPr>
          <p:nvPr/>
        </p:nvSpPr>
        <p:spPr bwMode="auto">
          <a:xfrm>
            <a:off x="3973516" y="1"/>
            <a:ext cx="3036887"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ndParaRPr>
          </a:p>
        </p:txBody>
      </p:sp>
      <p:sp>
        <p:nvSpPr>
          <p:cNvPr id="3321859" name="Rectangle 3"/>
          <p:cNvSpPr>
            <a:spLocks noChangeArrowheads="1"/>
          </p:cNvSpPr>
          <p:nvPr/>
        </p:nvSpPr>
        <p:spPr bwMode="auto">
          <a:xfrm>
            <a:off x="3973516" y="8831264"/>
            <a:ext cx="303688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357" tIns="45860" rIns="93357" bIns="45860" anchor="b"/>
          <a:lstStyle>
            <a:lvl1pPr algn="l" defTabSz="942975">
              <a:spcBef>
                <a:spcPct val="0"/>
              </a:spcBef>
              <a:defRPr sz="2400">
                <a:solidFill>
                  <a:schemeClr val="tx1"/>
                </a:solidFill>
                <a:latin typeface="Arial" charset="0"/>
              </a:defRPr>
            </a:lvl1pPr>
            <a:lvl2pPr marL="471488" algn="l" defTabSz="942975">
              <a:spcBef>
                <a:spcPct val="0"/>
              </a:spcBef>
              <a:defRPr sz="2400">
                <a:solidFill>
                  <a:schemeClr val="tx1"/>
                </a:solidFill>
                <a:latin typeface="Arial" charset="0"/>
              </a:defRPr>
            </a:lvl2pPr>
            <a:lvl3pPr marL="942975" algn="l" defTabSz="942975">
              <a:spcBef>
                <a:spcPct val="0"/>
              </a:spcBef>
              <a:defRPr sz="2400">
                <a:solidFill>
                  <a:schemeClr val="tx1"/>
                </a:solidFill>
                <a:latin typeface="Arial" charset="0"/>
              </a:defRPr>
            </a:lvl3pPr>
            <a:lvl4pPr marL="1416050" algn="l" defTabSz="942975">
              <a:spcBef>
                <a:spcPct val="0"/>
              </a:spcBef>
              <a:defRPr sz="2400">
                <a:solidFill>
                  <a:schemeClr val="tx1"/>
                </a:solidFill>
                <a:latin typeface="Arial" charset="0"/>
              </a:defRPr>
            </a:lvl4pPr>
            <a:lvl5pPr marL="1885950" algn="l" defTabSz="942975">
              <a:spcBef>
                <a:spcPct val="0"/>
              </a:spcBef>
              <a:defRPr sz="2400">
                <a:solidFill>
                  <a:schemeClr val="tx1"/>
                </a:solidFill>
                <a:latin typeface="Arial" charset="0"/>
              </a:defRPr>
            </a:lvl5pPr>
            <a:lvl6pPr marL="2343150" defTabSz="942975" eaLnBrk="0" fontAlgn="base" hangingPunct="0">
              <a:spcBef>
                <a:spcPct val="0"/>
              </a:spcBef>
              <a:spcAft>
                <a:spcPct val="0"/>
              </a:spcAft>
              <a:defRPr sz="2400">
                <a:solidFill>
                  <a:schemeClr val="tx1"/>
                </a:solidFill>
                <a:latin typeface="Arial" charset="0"/>
              </a:defRPr>
            </a:lvl6pPr>
            <a:lvl7pPr marL="2800350" defTabSz="942975" eaLnBrk="0" fontAlgn="base" hangingPunct="0">
              <a:spcBef>
                <a:spcPct val="0"/>
              </a:spcBef>
              <a:spcAft>
                <a:spcPct val="0"/>
              </a:spcAft>
              <a:defRPr sz="2400">
                <a:solidFill>
                  <a:schemeClr val="tx1"/>
                </a:solidFill>
                <a:latin typeface="Arial" charset="0"/>
              </a:defRPr>
            </a:lvl7pPr>
            <a:lvl8pPr marL="3257550" defTabSz="942975" eaLnBrk="0" fontAlgn="base" hangingPunct="0">
              <a:spcBef>
                <a:spcPct val="0"/>
              </a:spcBef>
              <a:spcAft>
                <a:spcPct val="0"/>
              </a:spcAft>
              <a:defRPr sz="2400">
                <a:solidFill>
                  <a:schemeClr val="tx1"/>
                </a:solidFill>
                <a:latin typeface="Arial" charset="0"/>
              </a:defRPr>
            </a:lvl8pPr>
            <a:lvl9pPr marL="3714750" defTabSz="942975" eaLnBrk="0" fontAlgn="base" hangingPunct="0">
              <a:spcBef>
                <a:spcPct val="0"/>
              </a:spcBef>
              <a:spcAft>
                <a:spcPct val="0"/>
              </a:spcAft>
              <a:defRPr sz="2400">
                <a:solidFill>
                  <a:schemeClr val="tx1"/>
                </a:solidFill>
                <a:latin typeface="Arial" charset="0"/>
              </a:defRPr>
            </a:lvl9p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de-DE" altLang="en-US" sz="1300" b="1" i="0" u="none" strike="noStrike" kern="1200" cap="none" spc="0" normalizeH="0" baseline="0" noProof="0">
                <a:ln>
                  <a:noFill/>
                </a:ln>
                <a:solidFill>
                  <a:srgbClr val="000000"/>
                </a:solidFill>
                <a:effectLst/>
                <a:uLnTx/>
                <a:uFillTx/>
                <a:latin typeface="Arial" charset="0"/>
              </a:rPr>
              <a:t>3</a:t>
            </a:r>
          </a:p>
        </p:txBody>
      </p:sp>
      <p:sp>
        <p:nvSpPr>
          <p:cNvPr id="3321860" name="Rectangle 4"/>
          <p:cNvSpPr>
            <a:spLocks noChangeArrowheads="1"/>
          </p:cNvSpPr>
          <p:nvPr/>
        </p:nvSpPr>
        <p:spPr bwMode="auto">
          <a:xfrm>
            <a:off x="2" y="8831264"/>
            <a:ext cx="3036888"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ndParaRPr>
          </a:p>
        </p:txBody>
      </p:sp>
      <p:sp>
        <p:nvSpPr>
          <p:cNvPr id="3321861" name="Rectangle 5"/>
          <p:cNvSpPr>
            <a:spLocks noChangeArrowheads="1"/>
          </p:cNvSpPr>
          <p:nvPr/>
        </p:nvSpPr>
        <p:spPr bwMode="auto">
          <a:xfrm>
            <a:off x="2" y="1"/>
            <a:ext cx="3036888"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ndParaRPr>
          </a:p>
        </p:txBody>
      </p:sp>
      <p:sp>
        <p:nvSpPr>
          <p:cNvPr id="3321862" name="Rectangle 6"/>
          <p:cNvSpPr>
            <a:spLocks noGrp="1" noRot="1" noChangeAspect="1" noChangeArrowheads="1" noTextEdit="1"/>
          </p:cNvSpPr>
          <p:nvPr>
            <p:ph type="sldImg"/>
          </p:nvPr>
        </p:nvSpPr>
        <p:spPr>
          <a:xfrm>
            <a:off x="411163" y="722313"/>
            <a:ext cx="6205537" cy="3490912"/>
          </a:xfrm>
          <a:ln w="12700" cap="flat">
            <a:solidFill>
              <a:schemeClr val="tx1"/>
            </a:solidFill>
          </a:ln>
          <a:extLst>
            <a:ext uri="{909E8E84-426E-40DD-AFC4-6F175D3DCCD1}">
              <a14:hiddenFill xmlns:a14="http://schemas.microsoft.com/office/drawing/2010/main">
                <a:noFill/>
              </a14:hiddenFill>
            </a:ext>
          </a:extLst>
        </p:spPr>
      </p:sp>
      <p:sp>
        <p:nvSpPr>
          <p:cNvPr id="3321863" name="Rectangle 7"/>
          <p:cNvSpPr>
            <a:spLocks noGrp="1" noChangeArrowheads="1"/>
          </p:cNvSpPr>
          <p:nvPr>
            <p:ph type="body" idx="1"/>
          </p:nvPr>
        </p:nvSpPr>
        <p:spPr>
          <a:xfrm>
            <a:off x="936627" y="4448175"/>
            <a:ext cx="5137150" cy="4151314"/>
          </a:xfrm>
          <a:ln/>
        </p:spPr>
        <p:txBody>
          <a:bodyPr wrap="square" lIns="93357" tIns="45860" rIns="93357" bIns="45860" anchor="t"/>
          <a:lstStyle/>
          <a:p>
            <a:endParaRPr lang="es-E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B0A56A37-16BF-4E72-8E20-2782DDD0A6BB}"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321858" name="Rectangle 2"/>
          <p:cNvSpPr>
            <a:spLocks noChangeArrowheads="1"/>
          </p:cNvSpPr>
          <p:nvPr/>
        </p:nvSpPr>
        <p:spPr bwMode="auto">
          <a:xfrm>
            <a:off x="3973516" y="1"/>
            <a:ext cx="3036887"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ndParaRPr>
          </a:p>
        </p:txBody>
      </p:sp>
      <p:sp>
        <p:nvSpPr>
          <p:cNvPr id="3321859" name="Rectangle 3"/>
          <p:cNvSpPr>
            <a:spLocks noChangeArrowheads="1"/>
          </p:cNvSpPr>
          <p:nvPr/>
        </p:nvSpPr>
        <p:spPr bwMode="auto">
          <a:xfrm>
            <a:off x="3973516" y="8831264"/>
            <a:ext cx="303688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357" tIns="45860" rIns="93357" bIns="45860" anchor="b"/>
          <a:lstStyle>
            <a:lvl1pPr algn="l" defTabSz="942975">
              <a:spcBef>
                <a:spcPct val="0"/>
              </a:spcBef>
              <a:defRPr sz="2400">
                <a:solidFill>
                  <a:schemeClr val="tx1"/>
                </a:solidFill>
                <a:latin typeface="Arial" charset="0"/>
              </a:defRPr>
            </a:lvl1pPr>
            <a:lvl2pPr marL="471488" algn="l" defTabSz="942975">
              <a:spcBef>
                <a:spcPct val="0"/>
              </a:spcBef>
              <a:defRPr sz="2400">
                <a:solidFill>
                  <a:schemeClr val="tx1"/>
                </a:solidFill>
                <a:latin typeface="Arial" charset="0"/>
              </a:defRPr>
            </a:lvl2pPr>
            <a:lvl3pPr marL="942975" algn="l" defTabSz="942975">
              <a:spcBef>
                <a:spcPct val="0"/>
              </a:spcBef>
              <a:defRPr sz="2400">
                <a:solidFill>
                  <a:schemeClr val="tx1"/>
                </a:solidFill>
                <a:latin typeface="Arial" charset="0"/>
              </a:defRPr>
            </a:lvl3pPr>
            <a:lvl4pPr marL="1416050" algn="l" defTabSz="942975">
              <a:spcBef>
                <a:spcPct val="0"/>
              </a:spcBef>
              <a:defRPr sz="2400">
                <a:solidFill>
                  <a:schemeClr val="tx1"/>
                </a:solidFill>
                <a:latin typeface="Arial" charset="0"/>
              </a:defRPr>
            </a:lvl4pPr>
            <a:lvl5pPr marL="1885950" algn="l" defTabSz="942975">
              <a:spcBef>
                <a:spcPct val="0"/>
              </a:spcBef>
              <a:defRPr sz="2400">
                <a:solidFill>
                  <a:schemeClr val="tx1"/>
                </a:solidFill>
                <a:latin typeface="Arial" charset="0"/>
              </a:defRPr>
            </a:lvl5pPr>
            <a:lvl6pPr marL="2343150" defTabSz="942975" eaLnBrk="0" fontAlgn="base" hangingPunct="0">
              <a:spcBef>
                <a:spcPct val="0"/>
              </a:spcBef>
              <a:spcAft>
                <a:spcPct val="0"/>
              </a:spcAft>
              <a:defRPr sz="2400">
                <a:solidFill>
                  <a:schemeClr val="tx1"/>
                </a:solidFill>
                <a:latin typeface="Arial" charset="0"/>
              </a:defRPr>
            </a:lvl6pPr>
            <a:lvl7pPr marL="2800350" defTabSz="942975" eaLnBrk="0" fontAlgn="base" hangingPunct="0">
              <a:spcBef>
                <a:spcPct val="0"/>
              </a:spcBef>
              <a:spcAft>
                <a:spcPct val="0"/>
              </a:spcAft>
              <a:defRPr sz="2400">
                <a:solidFill>
                  <a:schemeClr val="tx1"/>
                </a:solidFill>
                <a:latin typeface="Arial" charset="0"/>
              </a:defRPr>
            </a:lvl7pPr>
            <a:lvl8pPr marL="3257550" defTabSz="942975" eaLnBrk="0" fontAlgn="base" hangingPunct="0">
              <a:spcBef>
                <a:spcPct val="0"/>
              </a:spcBef>
              <a:spcAft>
                <a:spcPct val="0"/>
              </a:spcAft>
              <a:defRPr sz="2400">
                <a:solidFill>
                  <a:schemeClr val="tx1"/>
                </a:solidFill>
                <a:latin typeface="Arial" charset="0"/>
              </a:defRPr>
            </a:lvl8pPr>
            <a:lvl9pPr marL="3714750" defTabSz="942975" eaLnBrk="0" fontAlgn="base" hangingPunct="0">
              <a:spcBef>
                <a:spcPct val="0"/>
              </a:spcBef>
              <a:spcAft>
                <a:spcPct val="0"/>
              </a:spcAft>
              <a:defRPr sz="2400">
                <a:solidFill>
                  <a:schemeClr val="tx1"/>
                </a:solidFill>
                <a:latin typeface="Arial" charset="0"/>
              </a:defRPr>
            </a:lvl9p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de-DE" altLang="en-US" sz="1300" b="1" i="0" u="none" strike="noStrike" kern="1200" cap="none" spc="0" normalizeH="0" baseline="0" noProof="0">
                <a:ln>
                  <a:noFill/>
                </a:ln>
                <a:solidFill>
                  <a:srgbClr val="000000"/>
                </a:solidFill>
                <a:effectLst/>
                <a:uLnTx/>
                <a:uFillTx/>
                <a:latin typeface="Arial" charset="0"/>
              </a:rPr>
              <a:t>3</a:t>
            </a:r>
          </a:p>
        </p:txBody>
      </p:sp>
      <p:sp>
        <p:nvSpPr>
          <p:cNvPr id="3321860" name="Rectangle 4"/>
          <p:cNvSpPr>
            <a:spLocks noChangeArrowheads="1"/>
          </p:cNvSpPr>
          <p:nvPr/>
        </p:nvSpPr>
        <p:spPr bwMode="auto">
          <a:xfrm>
            <a:off x="2" y="8831264"/>
            <a:ext cx="3036888"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ndParaRPr>
          </a:p>
        </p:txBody>
      </p:sp>
      <p:sp>
        <p:nvSpPr>
          <p:cNvPr id="3321861" name="Rectangle 5"/>
          <p:cNvSpPr>
            <a:spLocks noChangeArrowheads="1"/>
          </p:cNvSpPr>
          <p:nvPr/>
        </p:nvSpPr>
        <p:spPr bwMode="auto">
          <a:xfrm>
            <a:off x="2" y="1"/>
            <a:ext cx="3036888"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ndParaRPr>
          </a:p>
        </p:txBody>
      </p:sp>
      <p:sp>
        <p:nvSpPr>
          <p:cNvPr id="3321862" name="Rectangle 6"/>
          <p:cNvSpPr>
            <a:spLocks noGrp="1" noRot="1" noChangeAspect="1" noChangeArrowheads="1" noTextEdit="1"/>
          </p:cNvSpPr>
          <p:nvPr>
            <p:ph type="sldImg"/>
          </p:nvPr>
        </p:nvSpPr>
        <p:spPr>
          <a:xfrm>
            <a:off x="411163" y="722313"/>
            <a:ext cx="6205537" cy="3490912"/>
          </a:xfrm>
          <a:ln w="12700" cap="flat">
            <a:solidFill>
              <a:schemeClr val="tx1"/>
            </a:solidFill>
          </a:ln>
          <a:extLst>
            <a:ext uri="{909E8E84-426E-40DD-AFC4-6F175D3DCCD1}">
              <a14:hiddenFill xmlns:a14="http://schemas.microsoft.com/office/drawing/2010/main">
                <a:noFill/>
              </a14:hiddenFill>
            </a:ext>
          </a:extLst>
        </p:spPr>
      </p:sp>
      <p:sp>
        <p:nvSpPr>
          <p:cNvPr id="3321863" name="Rectangle 7"/>
          <p:cNvSpPr>
            <a:spLocks noGrp="1" noChangeArrowheads="1"/>
          </p:cNvSpPr>
          <p:nvPr>
            <p:ph type="body" idx="1"/>
          </p:nvPr>
        </p:nvSpPr>
        <p:spPr>
          <a:xfrm>
            <a:off x="936627" y="4448175"/>
            <a:ext cx="5137150" cy="4151314"/>
          </a:xfrm>
          <a:ln/>
        </p:spPr>
        <p:txBody>
          <a:bodyPr wrap="square" lIns="93357" tIns="45860" rIns="93357" bIns="45860" anchor="t"/>
          <a:lstStyle/>
          <a:p>
            <a:endParaRPr lang="es-E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63</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64</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65</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30296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66</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67</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68</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69</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70</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71</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72</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73</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74</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12813">
              <a:defRPr sz="1400">
                <a:solidFill>
                  <a:schemeClr val="tx1"/>
                </a:solidFill>
                <a:latin typeface="Arial" charset="0"/>
              </a:defRPr>
            </a:lvl1pPr>
            <a:lvl2pPr marL="742950" indent="-285750" defTabSz="912813">
              <a:defRPr sz="1400">
                <a:solidFill>
                  <a:schemeClr val="tx1"/>
                </a:solidFill>
                <a:latin typeface="Arial" charset="0"/>
              </a:defRPr>
            </a:lvl2pPr>
            <a:lvl3pPr marL="1143000" indent="-228600" defTabSz="912813">
              <a:defRPr sz="1400">
                <a:solidFill>
                  <a:schemeClr val="tx1"/>
                </a:solidFill>
                <a:latin typeface="Arial" charset="0"/>
              </a:defRPr>
            </a:lvl3pPr>
            <a:lvl4pPr marL="1600200" indent="-228600" defTabSz="912813">
              <a:defRPr sz="1400">
                <a:solidFill>
                  <a:schemeClr val="tx1"/>
                </a:solidFill>
                <a:latin typeface="Arial" charset="0"/>
              </a:defRPr>
            </a:lvl4pPr>
            <a:lvl5pPr marL="2057400" indent="-228600" defTabSz="912813">
              <a:defRPr sz="1400">
                <a:solidFill>
                  <a:schemeClr val="tx1"/>
                </a:solidFill>
                <a:latin typeface="Arial" charset="0"/>
              </a:defRPr>
            </a:lvl5pPr>
            <a:lvl6pPr marL="2514600" indent="-228600" algn="ctr" defTabSz="912813" eaLnBrk="0" fontAlgn="base" hangingPunct="0">
              <a:spcBef>
                <a:spcPct val="50000"/>
              </a:spcBef>
              <a:spcAft>
                <a:spcPct val="0"/>
              </a:spcAft>
              <a:defRPr sz="1400">
                <a:solidFill>
                  <a:schemeClr val="tx1"/>
                </a:solidFill>
                <a:latin typeface="Arial" charset="0"/>
              </a:defRPr>
            </a:lvl6pPr>
            <a:lvl7pPr marL="2971800" indent="-228600" algn="ctr" defTabSz="912813" eaLnBrk="0" fontAlgn="base" hangingPunct="0">
              <a:spcBef>
                <a:spcPct val="50000"/>
              </a:spcBef>
              <a:spcAft>
                <a:spcPct val="0"/>
              </a:spcAft>
              <a:defRPr sz="1400">
                <a:solidFill>
                  <a:schemeClr val="tx1"/>
                </a:solidFill>
                <a:latin typeface="Arial" charset="0"/>
              </a:defRPr>
            </a:lvl7pPr>
            <a:lvl8pPr marL="3429000" indent="-228600" algn="ctr" defTabSz="912813" eaLnBrk="0" fontAlgn="base" hangingPunct="0">
              <a:spcBef>
                <a:spcPct val="50000"/>
              </a:spcBef>
              <a:spcAft>
                <a:spcPct val="0"/>
              </a:spcAft>
              <a:defRPr sz="1400">
                <a:solidFill>
                  <a:schemeClr val="tx1"/>
                </a:solidFill>
                <a:latin typeface="Arial" charset="0"/>
              </a:defRPr>
            </a:lvl8pPr>
            <a:lvl9pPr marL="3886200" indent="-228600" algn="ctr" defTabSz="912813" eaLnBrk="0" fontAlgn="base" hangingPunct="0">
              <a:spcBef>
                <a:spcPct val="50000"/>
              </a:spcBef>
              <a:spcAft>
                <a:spcPct val="0"/>
              </a:spcAft>
              <a:defRPr sz="1400">
                <a:solidFill>
                  <a:schemeClr val="tx1"/>
                </a:solidFill>
                <a:latin typeface="Arial"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866356EA-3A20-43C4-8169-6B4324A1E3F1}" type="slidenum">
              <a:rPr kumimoji="0" lang="de-DE" altLang="pl-PL"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75</a:t>
            </a:fld>
            <a:endParaRPr kumimoji="0" lang="de-DE" altLang="pl-PL"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715" name="Rectangle 2"/>
          <p:cNvSpPr>
            <a:spLocks noGrp="1" noRot="1" noChangeAspect="1" noChangeArrowheads="1" noTextEdit="1"/>
          </p:cNvSpPr>
          <p:nvPr>
            <p:ph type="sldImg"/>
          </p:nvPr>
        </p:nvSpPr>
        <p:spPr>
          <a:xfrm>
            <a:off x="406400" y="696913"/>
            <a:ext cx="6199188" cy="3487737"/>
          </a:xfrm>
          <a:ln/>
        </p:spPr>
      </p:sp>
      <p:sp>
        <p:nvSpPr>
          <p:cNvPr id="115716" name="Rectangle 3"/>
          <p:cNvSpPr>
            <a:spLocks noGrp="1" noChangeArrowheads="1"/>
          </p:cNvSpPr>
          <p:nvPr>
            <p:ph type="body" idx="1"/>
          </p:nvPr>
        </p:nvSpPr>
        <p:spPr>
          <a:xfrm>
            <a:off x="700714" y="4417669"/>
            <a:ext cx="5608976" cy="4181980"/>
          </a:xfrm>
          <a:noFill/>
        </p:spPr>
        <p:txBody>
          <a:bodyPr/>
          <a:lstStyle/>
          <a:p>
            <a:endParaRPr lang="pl-PL" altLang="pl-P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95884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82</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84</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buSzPct val="230000"/>
              <a:buChar char="•"/>
              <a:defRPr sz="1400">
                <a:solidFill>
                  <a:schemeClr val="tx1"/>
                </a:solidFill>
                <a:latin typeface="Arial" pitchFamily="34" charset="0"/>
              </a:defRPr>
            </a:lvl6pPr>
            <a:lvl7pPr marL="2971800" indent="-228600" eaLnBrk="0" fontAlgn="base" hangingPunct="0">
              <a:spcBef>
                <a:spcPct val="0"/>
              </a:spcBef>
              <a:spcAft>
                <a:spcPct val="0"/>
              </a:spcAft>
              <a:buSzPct val="230000"/>
              <a:buChar char="•"/>
              <a:defRPr sz="1400">
                <a:solidFill>
                  <a:schemeClr val="tx1"/>
                </a:solidFill>
                <a:latin typeface="Arial" pitchFamily="34" charset="0"/>
              </a:defRPr>
            </a:lvl7pPr>
            <a:lvl8pPr marL="3429000" indent="-228600" eaLnBrk="0" fontAlgn="base" hangingPunct="0">
              <a:spcBef>
                <a:spcPct val="0"/>
              </a:spcBef>
              <a:spcAft>
                <a:spcPct val="0"/>
              </a:spcAft>
              <a:buSzPct val="230000"/>
              <a:buChar char="•"/>
              <a:defRPr sz="1400">
                <a:solidFill>
                  <a:schemeClr val="tx1"/>
                </a:solidFill>
                <a:latin typeface="Arial" pitchFamily="34" charset="0"/>
              </a:defRPr>
            </a:lvl8pPr>
            <a:lvl9pPr marL="3886200" indent="-228600" eaLnBrk="0" fontAlgn="base" hangingPunct="0">
              <a:spcBef>
                <a:spcPct val="0"/>
              </a:spcBef>
              <a:spcAft>
                <a:spcPct val="0"/>
              </a:spcAft>
              <a:buSzPct val="230000"/>
              <a:buChar char="•"/>
              <a:defRPr sz="1400">
                <a:solidFill>
                  <a:schemeClr val="tx1"/>
                </a:solidFill>
                <a:latin typeface="Arial" pitchFamily="34" charset="0"/>
              </a:defRPr>
            </a:lvl9pPr>
          </a:lstStyle>
          <a:p>
            <a:pPr marL="0" marR="0" lvl="0" indent="0" algn="r" defTabSz="844550" rtl="0" eaLnBrk="1" fontAlgn="base" latinLnBrk="0" hangingPunct="1">
              <a:lnSpc>
                <a:spcPct val="100000"/>
              </a:lnSpc>
              <a:spcBef>
                <a:spcPct val="0"/>
              </a:spcBef>
              <a:spcAft>
                <a:spcPct val="0"/>
              </a:spcAft>
              <a:buClrTx/>
              <a:buSzTx/>
              <a:buFontTx/>
              <a:buNone/>
              <a:tabLst/>
              <a:defRPr/>
            </a:pPr>
            <a:fld id="{F5902954-A5EF-4263-8D11-28E11158887D}"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85</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endParaRPr lang="pl-PL">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buSzPct val="230000"/>
              <a:buChar char="•"/>
              <a:defRPr sz="1400">
                <a:solidFill>
                  <a:schemeClr val="tx1"/>
                </a:solidFill>
                <a:latin typeface="Arial" pitchFamily="34" charset="0"/>
              </a:defRPr>
            </a:lvl6pPr>
            <a:lvl7pPr marL="2971800" indent="-228600" eaLnBrk="0" fontAlgn="base" hangingPunct="0">
              <a:spcBef>
                <a:spcPct val="0"/>
              </a:spcBef>
              <a:spcAft>
                <a:spcPct val="0"/>
              </a:spcAft>
              <a:buSzPct val="230000"/>
              <a:buChar char="•"/>
              <a:defRPr sz="1400">
                <a:solidFill>
                  <a:schemeClr val="tx1"/>
                </a:solidFill>
                <a:latin typeface="Arial" pitchFamily="34" charset="0"/>
              </a:defRPr>
            </a:lvl7pPr>
            <a:lvl8pPr marL="3429000" indent="-228600" eaLnBrk="0" fontAlgn="base" hangingPunct="0">
              <a:spcBef>
                <a:spcPct val="0"/>
              </a:spcBef>
              <a:spcAft>
                <a:spcPct val="0"/>
              </a:spcAft>
              <a:buSzPct val="230000"/>
              <a:buChar char="•"/>
              <a:defRPr sz="1400">
                <a:solidFill>
                  <a:schemeClr val="tx1"/>
                </a:solidFill>
                <a:latin typeface="Arial" pitchFamily="34" charset="0"/>
              </a:defRPr>
            </a:lvl8pPr>
            <a:lvl9pPr marL="3886200" indent="-228600" eaLnBrk="0" fontAlgn="base" hangingPunct="0">
              <a:spcBef>
                <a:spcPct val="0"/>
              </a:spcBef>
              <a:spcAft>
                <a:spcPct val="0"/>
              </a:spcAft>
              <a:buSzPct val="230000"/>
              <a:buChar char="•"/>
              <a:defRPr sz="1400">
                <a:solidFill>
                  <a:schemeClr val="tx1"/>
                </a:solidFill>
                <a:latin typeface="Arial" pitchFamily="34" charset="0"/>
              </a:defRPr>
            </a:lvl9pPr>
          </a:lstStyle>
          <a:p>
            <a:pPr marL="0" marR="0" lvl="0" indent="0" algn="r" defTabSz="844550" rtl="0" eaLnBrk="1" fontAlgn="base" latinLnBrk="0" hangingPunct="1">
              <a:lnSpc>
                <a:spcPct val="100000"/>
              </a:lnSpc>
              <a:spcBef>
                <a:spcPct val="0"/>
              </a:spcBef>
              <a:spcAft>
                <a:spcPct val="0"/>
              </a:spcAft>
              <a:buClrTx/>
              <a:buSzTx/>
              <a:buFontTx/>
              <a:buNone/>
              <a:tabLst/>
              <a:defRPr/>
            </a:pPr>
            <a:fld id="{F5902954-A5EF-4263-8D11-28E11158887D}"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86</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endParaRPr lang="pl-PL">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buSzPct val="230000"/>
              <a:buChar char="•"/>
              <a:defRPr sz="1400">
                <a:solidFill>
                  <a:schemeClr val="tx1"/>
                </a:solidFill>
                <a:latin typeface="Arial" pitchFamily="34" charset="0"/>
              </a:defRPr>
            </a:lvl6pPr>
            <a:lvl7pPr marL="2971800" indent="-228600" eaLnBrk="0" fontAlgn="base" hangingPunct="0">
              <a:spcBef>
                <a:spcPct val="0"/>
              </a:spcBef>
              <a:spcAft>
                <a:spcPct val="0"/>
              </a:spcAft>
              <a:buSzPct val="230000"/>
              <a:buChar char="•"/>
              <a:defRPr sz="1400">
                <a:solidFill>
                  <a:schemeClr val="tx1"/>
                </a:solidFill>
                <a:latin typeface="Arial" pitchFamily="34" charset="0"/>
              </a:defRPr>
            </a:lvl7pPr>
            <a:lvl8pPr marL="3429000" indent="-228600" eaLnBrk="0" fontAlgn="base" hangingPunct="0">
              <a:spcBef>
                <a:spcPct val="0"/>
              </a:spcBef>
              <a:spcAft>
                <a:spcPct val="0"/>
              </a:spcAft>
              <a:buSzPct val="230000"/>
              <a:buChar char="•"/>
              <a:defRPr sz="1400">
                <a:solidFill>
                  <a:schemeClr val="tx1"/>
                </a:solidFill>
                <a:latin typeface="Arial" pitchFamily="34" charset="0"/>
              </a:defRPr>
            </a:lvl8pPr>
            <a:lvl9pPr marL="3886200" indent="-228600" eaLnBrk="0" fontAlgn="base" hangingPunct="0">
              <a:spcBef>
                <a:spcPct val="0"/>
              </a:spcBef>
              <a:spcAft>
                <a:spcPct val="0"/>
              </a:spcAft>
              <a:buSzPct val="230000"/>
              <a:buChar char="•"/>
              <a:defRPr sz="1400">
                <a:solidFill>
                  <a:schemeClr val="tx1"/>
                </a:solidFill>
                <a:latin typeface="Arial" pitchFamily="34" charset="0"/>
              </a:defRPr>
            </a:lvl9pPr>
          </a:lstStyle>
          <a:p>
            <a:pPr marL="0" marR="0" lvl="0" indent="0" algn="r" defTabSz="844550" rtl="0" eaLnBrk="1" fontAlgn="base" latinLnBrk="0" hangingPunct="1">
              <a:lnSpc>
                <a:spcPct val="100000"/>
              </a:lnSpc>
              <a:spcBef>
                <a:spcPct val="0"/>
              </a:spcBef>
              <a:spcAft>
                <a:spcPct val="0"/>
              </a:spcAft>
              <a:buClrTx/>
              <a:buSzTx/>
              <a:buFontTx/>
              <a:buNone/>
              <a:tabLst/>
              <a:defRPr/>
            </a:pPr>
            <a:fld id="{F5902954-A5EF-4263-8D11-28E11158887D}"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87</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endParaRPr lang="pl-PL">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89</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92</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77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44550" rtl="0" eaLnBrk="1" fontAlgn="base" latinLnBrk="0" hangingPunct="1">
              <a:lnSpc>
                <a:spcPct val="100000"/>
              </a:lnSpc>
              <a:spcBef>
                <a:spcPct val="0"/>
              </a:spcBef>
              <a:spcAft>
                <a:spcPct val="0"/>
              </a:spcAft>
              <a:buClrTx/>
              <a:buSzTx/>
              <a:buFontTx/>
              <a:buNone/>
              <a:tabLst/>
              <a:defRPr/>
            </a:pPr>
            <a:fld id="{A34D4DCB-B905-451C-B9A3-1EA96F9E043A}" type="slidenum">
              <a:rPr kumimoji="0" lang="de-DE"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844550" rtl="0" eaLnBrk="1" fontAlgn="base" latinLnBrk="0" hangingPunct="1">
                <a:lnSpc>
                  <a:spcPct val="100000"/>
                </a:lnSpc>
                <a:spcBef>
                  <a:spcPct val="0"/>
                </a:spcBef>
                <a:spcAft>
                  <a:spcPct val="0"/>
                </a:spcAft>
                <a:buClrTx/>
                <a:buSzTx/>
                <a:buFontTx/>
                <a:buNone/>
                <a:tabLst/>
                <a:defRPr/>
              </a:pPr>
              <a:t>93</a:t>
            </a:fld>
            <a:endParaRPr kumimoji="0" lang="de-DE"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592945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7926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3720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096418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6587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18515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2273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F708A1-BFE5-402D-827F-D629B3CE82AE}"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17707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73A5B-4D0E-4C6C-89B2-A52AB0299B6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28156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6.emf"/><Relationship Id="rId4" Type="http://schemas.openxmlformats.org/officeDocument/2006/relationships/oleObject" Target="../embeddings/oleObject7.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6.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pt-BR"/>
              <a:t>Clique para editar estilo do título mestre</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217501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pt-BR"/>
              <a:t>Clique para editar estilo do título mestre</a:t>
            </a:r>
          </a:p>
        </p:txBody>
      </p:sp>
      <p:sp>
        <p:nvSpPr>
          <p:cNvPr id="3" name="Espaço Reservado para Texto Vertical 2"/>
          <p:cNvSpPr>
            <a:spLocks noGrp="1"/>
          </p:cNvSpPr>
          <p:nvPr>
            <p:ph type="body" orient="vert" idx="1"/>
          </p:nvPr>
        </p:nvSpPr>
        <p:spPr>
          <a:xfrm>
            <a:off x="838200" y="1825625"/>
            <a:ext cx="10515600" cy="4351338"/>
          </a:xfrm>
          <a:prstGeom prst="rect">
            <a:avLst/>
          </a:prstGeo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44339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a:prstGeom prst="rect">
            <a:avLst/>
          </a:prstGeom>
        </p:spPr>
        <p:txBody>
          <a:bodyPr vert="eaVert"/>
          <a:lstStyle/>
          <a:p>
            <a:r>
              <a:rPr lang="pt-BR"/>
              <a:t>Clique para editar estilo do título mestre</a:t>
            </a:r>
          </a:p>
        </p:txBody>
      </p:sp>
      <p:sp>
        <p:nvSpPr>
          <p:cNvPr id="3" name="Espaço Reservado para Texto Vertical 2"/>
          <p:cNvSpPr>
            <a:spLocks noGrp="1"/>
          </p:cNvSpPr>
          <p:nvPr>
            <p:ph type="body" orient="vert" idx="1"/>
          </p:nvPr>
        </p:nvSpPr>
        <p:spPr>
          <a:xfrm>
            <a:off x="838200" y="365125"/>
            <a:ext cx="7734300" cy="5811838"/>
          </a:xfrm>
          <a:prstGeom prst="rect">
            <a:avLst/>
          </a:prstGeo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3259563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estilo do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2970723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estilo do título mestre</a:t>
            </a:r>
          </a:p>
        </p:txBody>
      </p:sp>
      <p:sp>
        <p:nvSpPr>
          <p:cNvPr id="3" name="Espaço Reservado para Conteúdo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144543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estilo do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62420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estilo do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07F8A4F6-3C63-4247-AEF6-6996702AD436}"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2860948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estilo do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07F8A4F6-3C63-4247-AEF6-6996702AD436}" type="datetimeFigureOut">
              <a:rPr lang="pt-BR" smtClean="0"/>
              <a:t>29/09/2024</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3377590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7" name="Object 6"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pt-BR" sz="3200" b="1" i="0" baseline="0">
              <a:latin typeface="Arial" panose="020B0604020202020204" pitchFamily="34" charset="0"/>
              <a:sym typeface="Arial" panose="020B0604020202020204" pitchFamily="34" charset="0"/>
            </a:endParaRPr>
          </a:p>
        </p:txBody>
      </p:sp>
      <p:sp>
        <p:nvSpPr>
          <p:cNvPr id="2" name="Título 1"/>
          <p:cNvSpPr>
            <a:spLocks noGrp="1"/>
          </p:cNvSpPr>
          <p:nvPr>
            <p:ph type="title"/>
          </p:nvPr>
        </p:nvSpPr>
        <p:spPr>
          <a:xfrm>
            <a:off x="180975" y="127001"/>
            <a:ext cx="11839576" cy="1054100"/>
          </a:xfrm>
        </p:spPr>
        <p:txBody>
          <a:bodyPr>
            <a:normAutofit/>
          </a:bodyPr>
          <a:lstStyle>
            <a:lvl1pPr>
              <a:defRPr sz="3200"/>
            </a:lvl1pPr>
          </a:lstStyle>
          <a:p>
            <a:r>
              <a:rPr lang="pt-BR"/>
              <a:t>Clique para editar estilo do título mestre</a:t>
            </a:r>
          </a:p>
        </p:txBody>
      </p:sp>
      <p:sp>
        <p:nvSpPr>
          <p:cNvPr id="3" name="Espaço Reservado para Data 2"/>
          <p:cNvSpPr>
            <a:spLocks noGrp="1"/>
          </p:cNvSpPr>
          <p:nvPr>
            <p:ph type="dt" sz="half" idx="10"/>
          </p:nvPr>
        </p:nvSpPr>
        <p:spPr/>
        <p:txBody>
          <a:bodyPr/>
          <a:lstStyle/>
          <a:p>
            <a:fld id="{07F8A4F6-3C63-4247-AEF6-6996702AD436}" type="datetimeFigureOut">
              <a:rPr lang="pt-BR" smtClean="0"/>
              <a:t>29/09/2024</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437486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7F8A4F6-3C63-4247-AEF6-6996702AD436}" type="datetimeFigureOut">
              <a:rPr lang="pt-BR" smtClean="0"/>
              <a:t>29/09/2024</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2749568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estilo do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07F8A4F6-3C63-4247-AEF6-6996702AD436}"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410860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pt-BR"/>
              <a:t>Clique para editar estilo do título mestre</a:t>
            </a:r>
          </a:p>
        </p:txBody>
      </p:sp>
      <p:sp>
        <p:nvSpPr>
          <p:cNvPr id="3" name="Espaço Reservado para Conteúdo 2"/>
          <p:cNvSpPr>
            <a:spLocks noGrp="1"/>
          </p:cNvSpPr>
          <p:nvPr>
            <p:ph idx="1"/>
          </p:nvPr>
        </p:nvSpPr>
        <p:spPr>
          <a:xfrm>
            <a:off x="838200" y="1825625"/>
            <a:ext cx="10515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1501285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estilo do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07F8A4F6-3C63-4247-AEF6-6996702AD436}"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672535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717467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estilo do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a:p>
        </p:txBody>
      </p:sp>
    </p:spTree>
    <p:extLst>
      <p:ext uri="{BB962C8B-B14F-4D97-AF65-F5344CB8AC3E}">
        <p14:creationId xmlns:p14="http://schemas.microsoft.com/office/powerpoint/2010/main" val="8575764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6008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59F806-7B2B-402D-BF57-0795A5560A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5" name="Object 4" hidden="1">
                        <a:extLst>
                          <a:ext uri="{FF2B5EF4-FFF2-40B4-BE49-F238E27FC236}">
                            <a16:creationId xmlns:a16="http://schemas.microsoft.com/office/drawing/2014/main" id="{7E59F806-7B2B-402D-BF57-0795A5560A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2EDBD6F-66CB-4B71-9200-9138DAA9E5C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800" b="1">
              <a:solidFill>
                <a:prstClr val="white"/>
              </a:solidFill>
              <a:sym typeface="Calibri" panose="020F0502020204030204" pitchFamily="34" charset="0"/>
            </a:endParaRPr>
          </a:p>
        </p:txBody>
      </p:sp>
      <p:sp>
        <p:nvSpPr>
          <p:cNvPr id="2" name="Title 1"/>
          <p:cNvSpPr>
            <a:spLocks noGrp="1"/>
          </p:cNvSpPr>
          <p:nvPr>
            <p:ph type="title"/>
          </p:nvPr>
        </p:nvSpPr>
        <p:spPr>
          <a:xfrm>
            <a:off x="179283" y="808490"/>
            <a:ext cx="11833435" cy="430887"/>
          </a:xfrm>
        </p:spPr>
        <p:txBody>
          <a:bodyPr vert="horz" wrap="square" lIns="0" tIns="0" rIns="0" bIns="0" rtlCol="0" anchor="t">
            <a:noAutofit/>
          </a:bodyPr>
          <a:lstStyle>
            <a:lvl1pPr>
              <a:defRPr lang="en-US">
                <a:solidFill>
                  <a:schemeClr val="accent1">
                    <a:lumMod val="75000"/>
                  </a:schemeClr>
                </a:solidFill>
              </a:defRPr>
            </a:lvl1pPr>
          </a:lstStyle>
          <a:p>
            <a:pPr marL="0" lvl="0">
              <a:lnSpc>
                <a:spcPct val="100000"/>
              </a:lnSpc>
            </a:pPr>
            <a:r>
              <a:rPr lang="en-US"/>
              <a:t>Click to edit Master title style</a:t>
            </a:r>
          </a:p>
        </p:txBody>
      </p:sp>
      <p:sp>
        <p:nvSpPr>
          <p:cNvPr id="6" name="Content Placeholder 2"/>
          <p:cNvSpPr>
            <a:spLocks noGrp="1"/>
          </p:cNvSpPr>
          <p:nvPr>
            <p:ph idx="1"/>
          </p:nvPr>
        </p:nvSpPr>
        <p:spPr>
          <a:xfrm>
            <a:off x="609600" y="1600203"/>
            <a:ext cx="10972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805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laybook Tex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68725" y="1324610"/>
            <a:ext cx="11142556" cy="4710748"/>
          </a:xfrm>
        </p:spPr>
        <p:txBody>
          <a:bodyPr/>
          <a:lstStyle>
            <a:lvl2pPr marL="358775" indent="-176213">
              <a:buFont typeface="Arial" panose="020B0604020202020204" pitchFamily="34" charset="0"/>
              <a:buChar char="-"/>
              <a:tabLst>
                <a:tab pos="358775" algn="l"/>
              </a:tabLst>
              <a:defRPr sz="1800"/>
            </a:lvl2pPr>
            <a:lvl3pPr marL="541338" indent="-182563">
              <a:defRPr sz="1600"/>
            </a:lvl3pPr>
            <a:lvl4pPr marL="715963" indent="-174625">
              <a:defRPr sz="1600"/>
            </a:lvl4pPr>
            <a:lvl5pPr marL="898525" indent="-182563">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6" name="Title 55"/>
          <p:cNvSpPr>
            <a:spLocks noGrp="1"/>
          </p:cNvSpPr>
          <p:nvPr>
            <p:ph type="title"/>
          </p:nvPr>
        </p:nvSpPr>
        <p:spPr/>
        <p:txBody>
          <a:bodyPr/>
          <a:lstStyle/>
          <a:p>
            <a:r>
              <a:rPr lang="en-US" dirty="0"/>
              <a:t>Click to edit Master title style</a:t>
            </a:r>
            <a:endParaRPr lang="en-AU" dirty="0"/>
          </a:p>
        </p:txBody>
      </p:sp>
      <p:sp>
        <p:nvSpPr>
          <p:cNvPr id="13" name="Slide Number Placeholder 3"/>
          <p:cNvSpPr>
            <a:spLocks noGrp="1"/>
          </p:cNvSpPr>
          <p:nvPr>
            <p:ph type="sldNum" sz="quarter" idx="4"/>
          </p:nvPr>
        </p:nvSpPr>
        <p:spPr>
          <a:xfrm>
            <a:off x="11519183" y="6492240"/>
            <a:ext cx="487680" cy="274320"/>
          </a:xfrm>
          <a:prstGeom prst="rect">
            <a:avLst/>
          </a:prstGeom>
        </p:spPr>
        <p:txBody>
          <a:bodyPr wrap="square" lIns="0" tIns="0" rIns="0" bIns="0" anchor="ctr" anchorCtr="0">
            <a:noAutofit/>
          </a:bodyPr>
          <a:lstStyle>
            <a:lvl1pPr algn="ctr">
              <a:defRPr sz="900">
                <a:solidFill>
                  <a:schemeClr val="tx2"/>
                </a:solidFill>
                <a:latin typeface="Aria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C9EFAC-D52E-4ABF-945B-836139D00783}" type="slidenum">
              <a:rPr kumimoji="0" lang="en-AU" sz="900" b="0" i="0" u="none" strike="noStrike" kern="0" cap="none" spc="0" normalizeH="0" baseline="0" noProof="0" smtClean="0">
                <a:ln>
                  <a:noFill/>
                </a:ln>
                <a:solidFill>
                  <a:srgbClr val="C25327"/>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‹Nº›</a:t>
            </a:fld>
            <a:endParaRPr kumimoji="0" lang="en-AU" sz="900" b="0" i="0" u="none" strike="noStrike" kern="0" cap="none" spc="0" normalizeH="0" baseline="0" noProof="0" dirty="0">
              <a:ln>
                <a:noFill/>
              </a:ln>
              <a:solidFill>
                <a:srgbClr val="C25327"/>
              </a:solidFill>
              <a:effectLst/>
              <a:uLnTx/>
              <a:uFillTx/>
              <a:latin typeface="Arial"/>
              <a:ea typeface="+mn-ea"/>
              <a:cs typeface="Arial"/>
            </a:endParaRPr>
          </a:p>
        </p:txBody>
      </p:sp>
      <p:sp>
        <p:nvSpPr>
          <p:cNvPr id="14" name="Text Placeholder 9"/>
          <p:cNvSpPr>
            <a:spLocks noGrp="1"/>
          </p:cNvSpPr>
          <p:nvPr>
            <p:ph type="body" sz="quarter" idx="14" hasCustomPrompt="1"/>
          </p:nvPr>
        </p:nvSpPr>
        <p:spPr>
          <a:xfrm>
            <a:off x="365757" y="0"/>
            <a:ext cx="11826243" cy="228600"/>
          </a:xfrm>
          <a:prstGeom prst="rect">
            <a:avLst/>
          </a:prstGeom>
        </p:spPr>
        <p:txBody>
          <a:bodyPr anchor="ctr">
            <a:noAutofit/>
          </a:bodyPr>
          <a:lstStyle>
            <a:lvl1pPr marL="0" indent="0">
              <a:buNone/>
              <a:defRPr sz="900" baseline="0">
                <a:solidFill>
                  <a:schemeClr val="tx1"/>
                </a:solidFill>
              </a:defRPr>
            </a:lvl1pPr>
            <a:lvl2pPr>
              <a:defRPr sz="900"/>
            </a:lvl2pPr>
            <a:lvl3pPr>
              <a:defRPr sz="900"/>
            </a:lvl3pPr>
            <a:lvl4pPr>
              <a:defRPr sz="900"/>
            </a:lvl4pPr>
            <a:lvl5pPr>
              <a:defRPr sz="900"/>
            </a:lvl5pPr>
          </a:lstStyle>
          <a:p>
            <a:r>
              <a:rPr lang="en-US" dirty="0">
                <a:latin typeface="Arial"/>
                <a:cs typeface="Arial"/>
              </a:rPr>
              <a:t>Leadership Playbook   			      1. Purpose</a:t>
            </a:r>
          </a:p>
        </p:txBody>
      </p:sp>
    </p:spTree>
    <p:extLst>
      <p:ext uri="{BB962C8B-B14F-4D97-AF65-F5344CB8AC3E}">
        <p14:creationId xmlns:p14="http://schemas.microsoft.com/office/powerpoint/2010/main" val="116626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19AC2-94A0-46E3-BDDE-FB1B5E35CE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E54DE4E6-20D3-4295-81E0-8EB0295AAF2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D06D592-A0A4-42A3-A1FC-4C3D2E05793A}"/>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5" name="Espaço Reservado para Rodapé 4">
            <a:extLst>
              <a:ext uri="{FF2B5EF4-FFF2-40B4-BE49-F238E27FC236}">
                <a16:creationId xmlns:a16="http://schemas.microsoft.com/office/drawing/2014/main" id="{28E7FE2F-51F5-427B-A63C-EE232B78AC82}"/>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765A9700-4BCB-4624-A7DD-5340E846793F}"/>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1602070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B7CE68-09DA-4698-93FA-36B98981A96D}"/>
              </a:ext>
            </a:extLst>
          </p:cNvPr>
          <p:cNvSpPr>
            <a:spLocks noGrp="1"/>
          </p:cNvSpPr>
          <p:nvPr>
            <p:ph type="title"/>
          </p:nvPr>
        </p:nvSpPr>
        <p:spPr>
          <a:xfrm>
            <a:off x="838200" y="365125"/>
            <a:ext cx="10515600" cy="1325563"/>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43AD844-4E14-4D58-8B77-DF6AE0ECB2E8}"/>
              </a:ext>
            </a:extLst>
          </p:cNvPr>
          <p:cNvSpPr>
            <a:spLocks noGrp="1"/>
          </p:cNvSpPr>
          <p:nvPr>
            <p:ph idx="1"/>
          </p:nvPr>
        </p:nvSpPr>
        <p:spPr>
          <a:xfrm>
            <a:off x="838200" y="1825625"/>
            <a:ext cx="10515600" cy="4351338"/>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17DE40B-BF37-4EF0-8AC4-9D2C0743F771}"/>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5" name="Espaço Reservado para Rodapé 4">
            <a:extLst>
              <a:ext uri="{FF2B5EF4-FFF2-40B4-BE49-F238E27FC236}">
                <a16:creationId xmlns:a16="http://schemas.microsoft.com/office/drawing/2014/main" id="{9228C21E-3F6F-4B83-8F2B-2ADA1FE8908C}"/>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D91F976D-E004-44EA-A02A-39D0ABBA480A}"/>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144183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31A98-39B0-4A70-8E34-54F615A581F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1C419B8-0450-485D-B747-31FD5EE3A02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D7B0039E-3177-4AEA-8556-C6B5A0F7E410}"/>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5" name="Espaço Reservado para Rodapé 4">
            <a:extLst>
              <a:ext uri="{FF2B5EF4-FFF2-40B4-BE49-F238E27FC236}">
                <a16:creationId xmlns:a16="http://schemas.microsoft.com/office/drawing/2014/main" id="{54E3EBC1-933D-4B0F-8BD7-A78267B03BBF}"/>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E7E50517-3C99-45F5-A58C-5081457F9B46}"/>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2459076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DD583-A87A-4C11-A465-FB470AA7B87F}"/>
              </a:ext>
            </a:extLst>
          </p:cNvPr>
          <p:cNvSpPr>
            <a:spLocks noGrp="1"/>
          </p:cNvSpPr>
          <p:nvPr>
            <p:ph type="title"/>
          </p:nvPr>
        </p:nvSpPr>
        <p:spPr>
          <a:xfrm>
            <a:off x="838200" y="365125"/>
            <a:ext cx="10515600" cy="1325563"/>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EBFB355-0CC9-4669-86F8-446EE0A44D50}"/>
              </a:ext>
            </a:extLst>
          </p:cNvPr>
          <p:cNvSpPr>
            <a:spLocks noGrp="1"/>
          </p:cNvSpPr>
          <p:nvPr>
            <p:ph sz="half" idx="1"/>
          </p:nvPr>
        </p:nvSpPr>
        <p:spPr>
          <a:xfrm>
            <a:off x="838200" y="1825625"/>
            <a:ext cx="5181600" cy="4351338"/>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A4C5696-EE2B-466F-AD1E-20BF4DDE53B5}"/>
              </a:ext>
            </a:extLst>
          </p:cNvPr>
          <p:cNvSpPr>
            <a:spLocks noGrp="1"/>
          </p:cNvSpPr>
          <p:nvPr>
            <p:ph sz="half" idx="2"/>
          </p:nvPr>
        </p:nvSpPr>
        <p:spPr>
          <a:xfrm>
            <a:off x="6172200" y="1825625"/>
            <a:ext cx="5181600" cy="4351338"/>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082DEAB-753E-4B96-857B-A5F52822EAFF}"/>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6" name="Espaço Reservado para Rodapé 5">
            <a:extLst>
              <a:ext uri="{FF2B5EF4-FFF2-40B4-BE49-F238E27FC236}">
                <a16:creationId xmlns:a16="http://schemas.microsoft.com/office/drawing/2014/main" id="{297540C8-2765-4E2B-A2FC-FA4238BCA5D4}"/>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6BDA55DA-2D5E-49DD-BE9E-83616672D89A}"/>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2145710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a:prstGeom prst="rect">
            <a:avLst/>
          </a:prstGeom>
        </p:spPr>
        <p:txBody>
          <a:bodyPr anchor="b"/>
          <a:lstStyle>
            <a:lvl1pPr>
              <a:defRPr sz="6000"/>
            </a:lvl1pPr>
          </a:lstStyle>
          <a:p>
            <a:r>
              <a:rPr lang="pt-BR"/>
              <a:t>Clique para editar estilo do título mestre</a:t>
            </a:r>
          </a:p>
        </p:txBody>
      </p:sp>
      <p:sp>
        <p:nvSpPr>
          <p:cNvPr id="3" name="Espaço Reservado para Texto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29339386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4CE06F-722D-4DE3-BF23-A16E218FA858}"/>
              </a:ext>
            </a:extLst>
          </p:cNvPr>
          <p:cNvSpPr>
            <a:spLocks noGrp="1"/>
          </p:cNvSpPr>
          <p:nvPr>
            <p:ph type="title"/>
          </p:nvPr>
        </p:nvSpPr>
        <p:spPr>
          <a:xfrm>
            <a:off x="839788" y="365125"/>
            <a:ext cx="10515600" cy="1325563"/>
          </a:xfrm>
          <a:prstGeom prst="rect">
            <a:avLst/>
          </a:prstGeo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C4ABD602-7887-49E2-B420-88E4F2298DC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FC5BC9D9-19D2-45BE-BF59-4A1B37D64A40}"/>
              </a:ext>
            </a:extLst>
          </p:cNvPr>
          <p:cNvSpPr>
            <a:spLocks noGrp="1"/>
          </p:cNvSpPr>
          <p:nvPr>
            <p:ph sz="half" idx="2"/>
          </p:nvPr>
        </p:nvSpPr>
        <p:spPr>
          <a:xfrm>
            <a:off x="839788" y="2505075"/>
            <a:ext cx="5157787" cy="3684588"/>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8E0EA0A7-5751-42C4-99BA-F3C025A7FD9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2B008C95-8CE6-4472-997E-8DFF9B842ADB}"/>
              </a:ext>
            </a:extLst>
          </p:cNvPr>
          <p:cNvSpPr>
            <a:spLocks noGrp="1"/>
          </p:cNvSpPr>
          <p:nvPr>
            <p:ph sz="quarter" idx="4"/>
          </p:nvPr>
        </p:nvSpPr>
        <p:spPr>
          <a:xfrm>
            <a:off x="6172200" y="2505075"/>
            <a:ext cx="5183188" cy="3684588"/>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F252E926-4B7A-40D2-B760-06C074AF1807}"/>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8" name="Espaço Reservado para Rodapé 7">
            <a:extLst>
              <a:ext uri="{FF2B5EF4-FFF2-40B4-BE49-F238E27FC236}">
                <a16:creationId xmlns:a16="http://schemas.microsoft.com/office/drawing/2014/main" id="{2B07A2F7-BA06-4221-9350-AF735F331074}"/>
              </a:ext>
            </a:extLst>
          </p:cNvPr>
          <p:cNvSpPr>
            <a:spLocks noGrp="1"/>
          </p:cNvSpPr>
          <p:nvPr>
            <p:ph type="ftr" sz="quarter" idx="11"/>
          </p:nvPr>
        </p:nvSpPr>
        <p:spPr/>
        <p:txBody>
          <a:bodyPr/>
          <a:lstStyle/>
          <a:p>
            <a:endParaRPr lang="pt-BR" dirty="0"/>
          </a:p>
        </p:txBody>
      </p:sp>
      <p:sp>
        <p:nvSpPr>
          <p:cNvPr id="9" name="Espaço Reservado para Número de Slide 8">
            <a:extLst>
              <a:ext uri="{FF2B5EF4-FFF2-40B4-BE49-F238E27FC236}">
                <a16:creationId xmlns:a16="http://schemas.microsoft.com/office/drawing/2014/main" id="{505DD545-1630-4D47-A47D-546735CAE37D}"/>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3270429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33D10-5C45-47F5-AAFF-ACA2A102D6BA}"/>
              </a:ext>
            </a:extLst>
          </p:cNvPr>
          <p:cNvSpPr>
            <a:spLocks noGrp="1"/>
          </p:cNvSpPr>
          <p:nvPr>
            <p:ph type="title"/>
          </p:nvPr>
        </p:nvSpPr>
        <p:spPr>
          <a:xfrm>
            <a:off x="838200" y="365125"/>
            <a:ext cx="10515600" cy="1325563"/>
          </a:xfrm>
          <a:prstGeom prst="rect">
            <a:avLst/>
          </a:prstGeom>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1758764-E2BB-4082-9A9F-C6A6AF200ECF}"/>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4" name="Espaço Reservado para Rodapé 3">
            <a:extLst>
              <a:ext uri="{FF2B5EF4-FFF2-40B4-BE49-F238E27FC236}">
                <a16:creationId xmlns:a16="http://schemas.microsoft.com/office/drawing/2014/main" id="{C0DACB40-79B6-4D18-92E9-2F80630D6320}"/>
              </a:ext>
            </a:extLst>
          </p:cNvPr>
          <p:cNvSpPr>
            <a:spLocks noGrp="1"/>
          </p:cNvSpPr>
          <p:nvPr>
            <p:ph type="ftr" sz="quarter" idx="11"/>
          </p:nvPr>
        </p:nvSpPr>
        <p:spPr/>
        <p:txBody>
          <a:bodyPr/>
          <a:lstStyle/>
          <a:p>
            <a:endParaRPr lang="pt-BR" dirty="0"/>
          </a:p>
        </p:txBody>
      </p:sp>
      <p:sp>
        <p:nvSpPr>
          <p:cNvPr id="5" name="Espaço Reservado para Número de Slide 4">
            <a:extLst>
              <a:ext uri="{FF2B5EF4-FFF2-40B4-BE49-F238E27FC236}">
                <a16:creationId xmlns:a16="http://schemas.microsoft.com/office/drawing/2014/main" id="{67E9EF8A-373C-4B77-8AA9-D0C868380579}"/>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1389275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8A98F7F-DE9D-4022-A2BB-2146A0A37CC4}"/>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3" name="Espaço Reservado para Rodapé 2">
            <a:extLst>
              <a:ext uri="{FF2B5EF4-FFF2-40B4-BE49-F238E27FC236}">
                <a16:creationId xmlns:a16="http://schemas.microsoft.com/office/drawing/2014/main" id="{5A2D3D89-C828-4EF5-B7D2-B7670B0CF458}"/>
              </a:ext>
            </a:extLst>
          </p:cNvPr>
          <p:cNvSpPr>
            <a:spLocks noGrp="1"/>
          </p:cNvSpPr>
          <p:nvPr>
            <p:ph type="ftr" sz="quarter" idx="1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677264F7-6FAC-4EC6-B131-026BF2E8E7A7}"/>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119311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C22E03-2F48-4C91-B919-848F1003B44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348228C-7D1C-4B68-A1A4-4E9531317BB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C19DA7-5239-4461-B253-6749C3D42D3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8A06EF9-368B-4EF4-9A12-8147E4E1BE11}"/>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6" name="Espaço Reservado para Rodapé 5">
            <a:extLst>
              <a:ext uri="{FF2B5EF4-FFF2-40B4-BE49-F238E27FC236}">
                <a16:creationId xmlns:a16="http://schemas.microsoft.com/office/drawing/2014/main" id="{41485D1F-932E-4163-90E9-421A7C29DB8A}"/>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B18BF014-CC75-4DEE-AA9F-706CC1DB9D8A}"/>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3628733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36C34-DCE4-446D-A105-EF182B79554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30FB3AD-83F2-494E-87EF-47F3877930B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898D57D9-D114-442A-A83F-B517DD17803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AFD0395-EDF2-4FE7-BA68-1F699E7C6CD5}"/>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6" name="Espaço Reservado para Rodapé 5">
            <a:extLst>
              <a:ext uri="{FF2B5EF4-FFF2-40B4-BE49-F238E27FC236}">
                <a16:creationId xmlns:a16="http://schemas.microsoft.com/office/drawing/2014/main" id="{3CCB6F54-39C9-447E-9D5F-F077AAE36ECA}"/>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24D455A4-3B10-4877-AFA3-503E064803BB}"/>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24149087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4FEB1D-AF7B-4738-9FAE-E6E15453EF3E}"/>
              </a:ext>
            </a:extLst>
          </p:cNvPr>
          <p:cNvSpPr>
            <a:spLocks noGrp="1"/>
          </p:cNvSpPr>
          <p:nvPr>
            <p:ph type="title"/>
          </p:nvPr>
        </p:nvSpPr>
        <p:spPr>
          <a:xfrm>
            <a:off x="838200" y="365125"/>
            <a:ext cx="10515600" cy="1325563"/>
          </a:xfrm>
          <a:prstGeom prst="rect">
            <a:avLst/>
          </a:prstGeom>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82FFB72-4BF0-4424-8677-3CCAE1B5CC6A}"/>
              </a:ext>
            </a:extLst>
          </p:cNvPr>
          <p:cNvSpPr>
            <a:spLocks noGrp="1"/>
          </p:cNvSpPr>
          <p:nvPr>
            <p:ph type="body" orient="vert" idx="1"/>
          </p:nvPr>
        </p:nvSpPr>
        <p:spPr>
          <a:xfrm>
            <a:off x="838200" y="1825625"/>
            <a:ext cx="10515600" cy="4351338"/>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5AABC09-20F9-4E4A-B6A7-49A5E5EE1CC4}"/>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5" name="Espaço Reservado para Rodapé 4">
            <a:extLst>
              <a:ext uri="{FF2B5EF4-FFF2-40B4-BE49-F238E27FC236}">
                <a16:creationId xmlns:a16="http://schemas.microsoft.com/office/drawing/2014/main" id="{248EB4EB-80CB-4773-AF7C-D771B53E938C}"/>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180C98CC-44AD-4861-8161-D9752A7DA040}"/>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1356516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8623B0A-240B-42D1-BE58-2EFC3F09D6D4}"/>
              </a:ext>
            </a:extLst>
          </p:cNvPr>
          <p:cNvSpPr>
            <a:spLocks noGrp="1"/>
          </p:cNvSpPr>
          <p:nvPr>
            <p:ph type="title" orient="vert"/>
          </p:nvPr>
        </p:nvSpPr>
        <p:spPr>
          <a:xfrm>
            <a:off x="8724900" y="365125"/>
            <a:ext cx="2628900" cy="5811838"/>
          </a:xfrm>
          <a:prstGeom prst="rect">
            <a:avLst/>
          </a:prstGeo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E06B46B1-3B1A-4089-A405-CB0129410B43}"/>
              </a:ext>
            </a:extLst>
          </p:cNvPr>
          <p:cNvSpPr>
            <a:spLocks noGrp="1"/>
          </p:cNvSpPr>
          <p:nvPr>
            <p:ph type="body" orient="vert" idx="1"/>
          </p:nvPr>
        </p:nvSpPr>
        <p:spPr>
          <a:xfrm>
            <a:off x="838200" y="365125"/>
            <a:ext cx="7734300" cy="5811838"/>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9E2932-7017-4895-A2AB-FAC2061970FD}"/>
              </a:ext>
            </a:extLst>
          </p:cNvPr>
          <p:cNvSpPr>
            <a:spLocks noGrp="1"/>
          </p:cNvSpPr>
          <p:nvPr>
            <p:ph type="dt" sz="half" idx="10"/>
          </p:nvPr>
        </p:nvSpPr>
        <p:spPr/>
        <p:txBody>
          <a:bodyPr/>
          <a:lstStyle/>
          <a:p>
            <a:fld id="{E6FC6177-DAD1-41F1-A77D-80013BB6A192}" type="datetimeFigureOut">
              <a:rPr lang="pt-BR" smtClean="0"/>
              <a:t>29/09/2024</a:t>
            </a:fld>
            <a:endParaRPr lang="pt-BR" dirty="0"/>
          </a:p>
        </p:txBody>
      </p:sp>
      <p:sp>
        <p:nvSpPr>
          <p:cNvPr id="5" name="Espaço Reservado para Rodapé 4">
            <a:extLst>
              <a:ext uri="{FF2B5EF4-FFF2-40B4-BE49-F238E27FC236}">
                <a16:creationId xmlns:a16="http://schemas.microsoft.com/office/drawing/2014/main" id="{9D21E60E-BB72-4308-930E-69D146B844BF}"/>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45AC209D-56CB-47EE-9D0E-066E8BECCFF7}"/>
              </a:ext>
            </a:extLst>
          </p:cNvPr>
          <p:cNvSpPr>
            <a:spLocks noGrp="1"/>
          </p:cNvSpPr>
          <p:nvPr>
            <p:ph type="sldNum" sz="quarter" idx="12"/>
          </p:nvPr>
        </p:nvSpPr>
        <p:spPr/>
        <p:txBody>
          <a:bodyPr/>
          <a:lstStyle/>
          <a:p>
            <a:fld id="{BC071117-1466-436E-80A0-1F4FA1B08D9D}" type="slidenum">
              <a:rPr lang="pt-BR" smtClean="0"/>
              <a:t>‹Nº›</a:t>
            </a:fld>
            <a:endParaRPr lang="pt-BR" dirty="0"/>
          </a:p>
        </p:txBody>
      </p:sp>
    </p:spTree>
    <p:extLst>
      <p:ext uri="{BB962C8B-B14F-4D97-AF65-F5344CB8AC3E}">
        <p14:creationId xmlns:p14="http://schemas.microsoft.com/office/powerpoint/2010/main" val="25389335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26B68-E609-47FC-91B2-EBAF7A3980F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EE11E9DE-6141-48A1-A13E-6FE4DFAB5A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D794D028-E911-4734-BC46-51F30609DD9C}"/>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5" name="Marcador de pie de página 4">
            <a:extLst>
              <a:ext uri="{FF2B5EF4-FFF2-40B4-BE49-F238E27FC236}">
                <a16:creationId xmlns:a16="http://schemas.microsoft.com/office/drawing/2014/main" id="{73E49410-7B7D-42DF-A922-402C190A4C2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69E0DDB-AD8A-4AB7-9D62-CF1EDB0FC75E}"/>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22880053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320540-5FD6-46B3-98BA-AFFC0A2AD92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A15BC1B-A5BB-4076-8280-106730B991E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307DDCB9-3279-4073-A789-1307AF57832F}"/>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5" name="Marcador de pie de página 4">
            <a:extLst>
              <a:ext uri="{FF2B5EF4-FFF2-40B4-BE49-F238E27FC236}">
                <a16:creationId xmlns:a16="http://schemas.microsoft.com/office/drawing/2014/main" id="{EAA7EBA3-D9C8-49AD-B22B-35EF4710A30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306464C0-894B-426F-99D8-CE7B3EC047BB}"/>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17107820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94319-16CD-4578-AC56-4AFE40E292E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452CEA6-7E06-4466-8B1A-641037A57E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2D4024F-A583-4524-91C6-7697AC8F924B}"/>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5" name="Marcador de pie de página 4">
            <a:extLst>
              <a:ext uri="{FF2B5EF4-FFF2-40B4-BE49-F238E27FC236}">
                <a16:creationId xmlns:a16="http://schemas.microsoft.com/office/drawing/2014/main" id="{335F108D-4186-4540-A5E1-49D37374D3E2}"/>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5FB2225C-4975-4332-AE94-8BC2A0C73500}"/>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1117301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pt-BR"/>
              <a:t>Clique para editar estilo do título mestre</a:t>
            </a:r>
          </a:p>
        </p:txBody>
      </p:sp>
      <p:sp>
        <p:nvSpPr>
          <p:cNvPr id="3" name="Espaço Reservado para Conteúdo 2"/>
          <p:cNvSpPr>
            <a:spLocks noGrp="1"/>
          </p:cNvSpPr>
          <p:nvPr>
            <p:ph sz="half" idx="1"/>
          </p:nvPr>
        </p:nvSpPr>
        <p:spPr>
          <a:xfrm>
            <a:off x="838200" y="1825625"/>
            <a:ext cx="5181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A14D0934-0219-4048-A663-939AD649AE44}"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9175802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B9194-DAD0-490A-9330-E6E607AA53D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A7CAFAC-A8A4-4C0C-BB47-5ABE62F66DC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77CD0E4E-3AB3-42CF-B723-45E16A169D8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B0C3D29C-1680-46C1-A071-3F4BFBF321CC}"/>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6" name="Marcador de pie de página 5">
            <a:extLst>
              <a:ext uri="{FF2B5EF4-FFF2-40B4-BE49-F238E27FC236}">
                <a16:creationId xmlns:a16="http://schemas.microsoft.com/office/drawing/2014/main" id="{0FCD9108-867E-4A3F-8AC0-DF83B6C893B4}"/>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F4E28C4-8A4C-4853-8B9D-9C4CD07A2A88}"/>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21877338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99CA81-D96C-4F21-BA84-90C69EB5636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4BEEDC6-5CCA-4B85-81AD-FE9D071F5E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D0D6742-3656-496B-A319-D814B09B669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18163B11-2D65-4616-B087-144AD2A1A6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7C5811B-6740-46A8-AD49-2B8FBCDA200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FE03E42B-4137-4C81-AF92-686B3B30D074}"/>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8" name="Marcador de pie de página 7">
            <a:extLst>
              <a:ext uri="{FF2B5EF4-FFF2-40B4-BE49-F238E27FC236}">
                <a16:creationId xmlns:a16="http://schemas.microsoft.com/office/drawing/2014/main" id="{953BF0D0-5985-442E-B79F-AC0BEF5B94AA}"/>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AB43B782-9522-471C-A0D1-5BB08EDA9A4B}"/>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19628368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6B20E-18DE-45DD-8968-832313E30AC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AB9E3BED-6AE3-41D9-BA7E-41D88453A171}"/>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4" name="Marcador de pie de página 3">
            <a:extLst>
              <a:ext uri="{FF2B5EF4-FFF2-40B4-BE49-F238E27FC236}">
                <a16:creationId xmlns:a16="http://schemas.microsoft.com/office/drawing/2014/main" id="{827404D3-C30D-495B-84FB-D0040EDAA001}"/>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53973547-BAF5-472F-8C4B-B35637696CAE}"/>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34612967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2F9067E-5A0B-4F84-8F33-DC8CEE5A6BC0}"/>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3" name="Marcador de pie de página 2">
            <a:extLst>
              <a:ext uri="{FF2B5EF4-FFF2-40B4-BE49-F238E27FC236}">
                <a16:creationId xmlns:a16="http://schemas.microsoft.com/office/drawing/2014/main" id="{E3814960-B76D-4244-9086-2C8A4362D0B3}"/>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511F910F-696F-410D-B639-41F8301EB8CC}"/>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16798427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DEDE9B-45D7-4FA2-AA42-3D7F5128FA0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3FE3B96C-C5AF-46FC-BDA9-6003398695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2C8BE8F9-61C8-40C8-B08B-8C2F345D5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E5BA6D4-04F9-4DA3-A9F2-BD05E9951F92}"/>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6" name="Marcador de pie de página 5">
            <a:extLst>
              <a:ext uri="{FF2B5EF4-FFF2-40B4-BE49-F238E27FC236}">
                <a16:creationId xmlns:a16="http://schemas.microsoft.com/office/drawing/2014/main" id="{BB1003E8-7AF5-41F8-A189-668C9DD83DBE}"/>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C99E88B-1BCF-4343-A649-3B4E468BDF9E}"/>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3602507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80D4C-F22A-454C-9EC0-4C518D64CCF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BB5D30A5-7626-4F6F-A0DA-1BA7AE919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E9B5E4A7-FE55-45F7-B2F9-1225E4E41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F6F7B58-F0F9-46A6-BF7C-E7761A9D531B}"/>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6" name="Marcador de pie de página 5">
            <a:extLst>
              <a:ext uri="{FF2B5EF4-FFF2-40B4-BE49-F238E27FC236}">
                <a16:creationId xmlns:a16="http://schemas.microsoft.com/office/drawing/2014/main" id="{00F00DD5-B949-4275-A3A6-8983057F93CE}"/>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6610C077-422B-4096-983E-CA85C9C5C61B}"/>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15513723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F801C-2BB7-4764-A5A8-B925CB489A4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82C77AA0-5EC5-444E-980D-465A18EB90C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1A08DF1E-BCEE-4FA2-90D4-8F4487F21ADC}"/>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5" name="Marcador de pie de página 4">
            <a:extLst>
              <a:ext uri="{FF2B5EF4-FFF2-40B4-BE49-F238E27FC236}">
                <a16:creationId xmlns:a16="http://schemas.microsoft.com/office/drawing/2014/main" id="{76714666-FC13-409F-ADDF-EE9F73697EF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0D07267D-4EA5-4698-BFF5-719F66097CCB}"/>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36808246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9537A97-AAA0-4355-85B5-F8F29F8414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7DF4A5D6-EF4A-4001-A0B6-32869383B8A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D1282AF-1EA2-4168-B799-490313915B93}"/>
              </a:ext>
            </a:extLst>
          </p:cNvPr>
          <p:cNvSpPr>
            <a:spLocks noGrp="1"/>
          </p:cNvSpPr>
          <p:nvPr>
            <p:ph type="dt" sz="half" idx="10"/>
          </p:nvPr>
        </p:nvSpPr>
        <p:spPr/>
        <p:txBody>
          <a:bodyPr/>
          <a:lstStyle/>
          <a:p>
            <a:fld id="{14ED1A08-FEE6-43AE-87DC-E585DC2F6AF3}" type="datetimeFigureOut">
              <a:rPr lang="es-AR" smtClean="0"/>
              <a:t>29/9/2024</a:t>
            </a:fld>
            <a:endParaRPr lang="es-AR"/>
          </a:p>
        </p:txBody>
      </p:sp>
      <p:sp>
        <p:nvSpPr>
          <p:cNvPr id="5" name="Marcador de pie de página 4">
            <a:extLst>
              <a:ext uri="{FF2B5EF4-FFF2-40B4-BE49-F238E27FC236}">
                <a16:creationId xmlns:a16="http://schemas.microsoft.com/office/drawing/2014/main" id="{E3EAF1E8-F384-455F-9689-FC45A97DE93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7A61DDD-47C9-4263-AB51-33AC68AD21E7}"/>
              </a:ext>
            </a:extLst>
          </p:cNvPr>
          <p:cNvSpPr>
            <a:spLocks noGrp="1"/>
          </p:cNvSpPr>
          <p:nvPr>
            <p:ph type="sldNum" sz="quarter" idx="12"/>
          </p:nvPr>
        </p:nvSpPr>
        <p:spPr/>
        <p:txBody>
          <a:bodyPr/>
          <a:lstStyle/>
          <a:p>
            <a:fld id="{FCE22324-4593-4A7E-B9F1-F7F876EA3546}" type="slidenum">
              <a:rPr lang="es-AR" smtClean="0"/>
              <a:t>‹Nº›</a:t>
            </a:fld>
            <a:endParaRPr lang="es-AR"/>
          </a:p>
        </p:txBody>
      </p:sp>
    </p:spTree>
    <p:extLst>
      <p:ext uri="{BB962C8B-B14F-4D97-AF65-F5344CB8AC3E}">
        <p14:creationId xmlns:p14="http://schemas.microsoft.com/office/powerpoint/2010/main" val="19995631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E52D7798-8550-4E42-83AF-A41883ED2591}" type="datetimeFigureOut">
              <a:rPr lang="pt-BR" smtClean="0"/>
              <a:t>29/09/2024</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51BA463D-D2B9-534F-8AF7-13A264943A28}" type="slidenum">
              <a:rPr lang="pt-BR" smtClean="0"/>
              <a:t>‹Nº›</a:t>
            </a:fld>
            <a:endParaRPr lang="pt-BR"/>
          </a:p>
        </p:txBody>
      </p:sp>
    </p:spTree>
    <p:extLst>
      <p:ext uri="{BB962C8B-B14F-4D97-AF65-F5344CB8AC3E}">
        <p14:creationId xmlns:p14="http://schemas.microsoft.com/office/powerpoint/2010/main" val="41653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918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a:prstGeom prst="rect">
            <a:avLst/>
          </a:prstGeom>
        </p:spPr>
        <p:txBody>
          <a:bodyPr/>
          <a:lstStyle/>
          <a:p>
            <a:r>
              <a:rPr lang="pt-BR"/>
              <a:t>Clique para editar estilo do título mestre</a:t>
            </a:r>
          </a:p>
        </p:txBody>
      </p:sp>
      <p:sp>
        <p:nvSpPr>
          <p:cNvPr id="3" name="Espaço Reservado para Texto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A14D0934-0219-4048-A663-939AD649AE44}" type="datetimeFigureOut">
              <a:rPr lang="pt-BR" smtClean="0"/>
              <a:t>29/09/2024</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28889267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6DCD-966A-4CD8-B214-73988935EE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887F4-7302-4A0B-AA8E-C10DCC64FD40}"/>
              </a:ext>
            </a:extLst>
          </p:cNvPr>
          <p:cNvSpPr>
            <a:spLocks noGrp="1"/>
          </p:cNvSpPr>
          <p:nvPr>
            <p:ph idx="1"/>
          </p:nvPr>
        </p:nvSpPr>
        <p:spPr>
          <a:xfrm>
            <a:off x="609600" y="1295401"/>
            <a:ext cx="10972800" cy="48307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716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A">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712"/>
            <a:ext cx="12195050" cy="6856287"/>
          </a:xfrm>
          <a:prstGeom prst="rect">
            <a:avLst/>
          </a:prstGeom>
        </p:spPr>
      </p:pic>
      <p:sp>
        <p:nvSpPr>
          <p:cNvPr id="2" name="Title 1"/>
          <p:cNvSpPr>
            <a:spLocks noGrp="1"/>
          </p:cNvSpPr>
          <p:nvPr>
            <p:ph type="ctrTitle" hasCustomPrompt="1"/>
          </p:nvPr>
        </p:nvSpPr>
        <p:spPr>
          <a:xfrm>
            <a:off x="658369" y="2336800"/>
            <a:ext cx="5788152" cy="2091087"/>
          </a:xfrm>
        </p:spPr>
        <p:txBody>
          <a:bodyPr anchor="ctr">
            <a:normAutofit/>
          </a:bodyPr>
          <a:lstStyle>
            <a:lvl1pPr algn="l">
              <a:defRPr sz="4800">
                <a:solidFill>
                  <a:schemeClr val="accent1"/>
                </a:solidFill>
              </a:defRPr>
            </a:lvl1pPr>
          </a:lstStyle>
          <a:p>
            <a:r>
              <a:rPr lang="en-US"/>
              <a:t>Click to add title</a:t>
            </a:r>
          </a:p>
        </p:txBody>
      </p:sp>
      <p:sp>
        <p:nvSpPr>
          <p:cNvPr id="3" name="Subtitle 2"/>
          <p:cNvSpPr>
            <a:spLocks noGrp="1"/>
          </p:cNvSpPr>
          <p:nvPr>
            <p:ph type="subTitle" idx="1"/>
          </p:nvPr>
        </p:nvSpPr>
        <p:spPr>
          <a:xfrm>
            <a:off x="658369" y="4427887"/>
            <a:ext cx="5789202" cy="1285515"/>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a:xfrm>
            <a:off x="9321292" y="6366637"/>
            <a:ext cx="2743200" cy="365125"/>
          </a:xfrm>
          <a:prstGeom prst="rect">
            <a:avLst/>
          </a:prstGeom>
        </p:spPr>
        <p:txBody>
          <a:bodyPr/>
          <a:lstStyle>
            <a:lvl1pPr>
              <a:defRPr>
                <a:solidFill>
                  <a:schemeClr val="accent1"/>
                </a:solidFill>
              </a:defRPr>
            </a:lvl1pPr>
          </a:lstStyle>
          <a:p>
            <a:fld id="{13E7FBFD-78E1-42FB-85FC-D9CE5E3DEFA5}" type="slidenum">
              <a:rPr lang="en-US" smtClean="0">
                <a:solidFill>
                  <a:srgbClr val="10069F"/>
                </a:solidFill>
              </a:rPr>
              <a:pPr/>
              <a:t>‹Nº›</a:t>
            </a:fld>
            <a:endParaRPr lang="en-US">
              <a:solidFill>
                <a:srgbClr val="10069F"/>
              </a:solidFill>
            </a:endParaRPr>
          </a:p>
        </p:txBody>
      </p:sp>
      <p:grpSp>
        <p:nvGrpSpPr>
          <p:cNvPr id="8" name="Group 7"/>
          <p:cNvGrpSpPr/>
          <p:nvPr userDrawn="1"/>
        </p:nvGrpSpPr>
        <p:grpSpPr>
          <a:xfrm>
            <a:off x="270622" y="276225"/>
            <a:ext cx="2165537" cy="271230"/>
            <a:chOff x="158750" y="276225"/>
            <a:chExt cx="6388100" cy="800100"/>
          </a:xfrm>
          <a:solidFill>
            <a:schemeClr val="accent1"/>
          </a:solidFill>
        </p:grpSpPr>
        <p:sp>
          <p:nvSpPr>
            <p:cNvPr id="9" name="Freeform 5"/>
            <p:cNvSpPr>
              <a:spLocks noEditPoints="1"/>
            </p:cNvSpPr>
            <p:nvPr/>
          </p:nvSpPr>
          <p:spPr bwMode="auto">
            <a:xfrm>
              <a:off x="158750" y="276225"/>
              <a:ext cx="857250" cy="736600"/>
            </a:xfrm>
            <a:custGeom>
              <a:avLst/>
              <a:gdLst>
                <a:gd name="T0" fmla="*/ 298 w 540"/>
                <a:gd name="T1" fmla="*/ 0 h 464"/>
                <a:gd name="T2" fmla="*/ 374 w 540"/>
                <a:gd name="T3" fmla="*/ 18 h 464"/>
                <a:gd name="T4" fmla="*/ 442 w 540"/>
                <a:gd name="T5" fmla="*/ 52 h 464"/>
                <a:gd name="T6" fmla="*/ 494 w 540"/>
                <a:gd name="T7" fmla="*/ 102 h 464"/>
                <a:gd name="T8" fmla="*/ 528 w 540"/>
                <a:gd name="T9" fmla="*/ 162 h 464"/>
                <a:gd name="T10" fmla="*/ 540 w 540"/>
                <a:gd name="T11" fmla="*/ 232 h 464"/>
                <a:gd name="T12" fmla="*/ 534 w 540"/>
                <a:gd name="T13" fmla="*/ 278 h 464"/>
                <a:gd name="T14" fmla="*/ 506 w 540"/>
                <a:gd name="T15" fmla="*/ 342 h 464"/>
                <a:gd name="T16" fmla="*/ 460 w 540"/>
                <a:gd name="T17" fmla="*/ 396 h 464"/>
                <a:gd name="T18" fmla="*/ 398 w 540"/>
                <a:gd name="T19" fmla="*/ 436 h 464"/>
                <a:gd name="T20" fmla="*/ 324 w 540"/>
                <a:gd name="T21" fmla="*/ 460 h 464"/>
                <a:gd name="T22" fmla="*/ 270 w 540"/>
                <a:gd name="T23" fmla="*/ 464 h 464"/>
                <a:gd name="T24" fmla="*/ 190 w 540"/>
                <a:gd name="T25" fmla="*/ 454 h 464"/>
                <a:gd name="T26" fmla="*/ 118 w 540"/>
                <a:gd name="T27" fmla="*/ 424 h 464"/>
                <a:gd name="T28" fmla="*/ 62 w 540"/>
                <a:gd name="T29" fmla="*/ 380 h 464"/>
                <a:gd name="T30" fmla="*/ 20 w 540"/>
                <a:gd name="T31" fmla="*/ 322 h 464"/>
                <a:gd name="T32" fmla="*/ 2 w 540"/>
                <a:gd name="T33" fmla="*/ 256 h 464"/>
                <a:gd name="T34" fmla="*/ 2 w 540"/>
                <a:gd name="T35" fmla="*/ 208 h 464"/>
                <a:gd name="T36" fmla="*/ 20 w 540"/>
                <a:gd name="T37" fmla="*/ 142 h 464"/>
                <a:gd name="T38" fmla="*/ 62 w 540"/>
                <a:gd name="T39" fmla="*/ 84 h 464"/>
                <a:gd name="T40" fmla="*/ 118 w 540"/>
                <a:gd name="T41" fmla="*/ 40 h 464"/>
                <a:gd name="T42" fmla="*/ 190 w 540"/>
                <a:gd name="T43" fmla="*/ 10 h 464"/>
                <a:gd name="T44" fmla="*/ 270 w 540"/>
                <a:gd name="T45" fmla="*/ 0 h 464"/>
                <a:gd name="T46" fmla="*/ 270 w 540"/>
                <a:gd name="T47" fmla="*/ 232 h 464"/>
                <a:gd name="T48" fmla="*/ 220 w 540"/>
                <a:gd name="T49" fmla="*/ 196 h 464"/>
                <a:gd name="T50" fmla="*/ 208 w 540"/>
                <a:gd name="T51" fmla="*/ 176 h 464"/>
                <a:gd name="T52" fmla="*/ 156 w 540"/>
                <a:gd name="T53" fmla="*/ 130 h 464"/>
                <a:gd name="T54" fmla="*/ 76 w 540"/>
                <a:gd name="T55" fmla="*/ 152 h 464"/>
                <a:gd name="T56" fmla="*/ 130 w 540"/>
                <a:gd name="T57" fmla="*/ 204 h 464"/>
                <a:gd name="T58" fmla="*/ 138 w 540"/>
                <a:gd name="T59" fmla="*/ 230 h 464"/>
                <a:gd name="T60" fmla="*/ 132 w 540"/>
                <a:gd name="T61" fmla="*/ 244 h 464"/>
                <a:gd name="T62" fmla="*/ 108 w 540"/>
                <a:gd name="T63" fmla="*/ 250 h 464"/>
                <a:gd name="T64" fmla="*/ 38 w 540"/>
                <a:gd name="T65" fmla="*/ 330 h 464"/>
                <a:gd name="T66" fmla="*/ 146 w 540"/>
                <a:gd name="T67" fmla="*/ 330 h 464"/>
                <a:gd name="T68" fmla="*/ 186 w 540"/>
                <a:gd name="T69" fmla="*/ 320 h 464"/>
                <a:gd name="T70" fmla="*/ 214 w 540"/>
                <a:gd name="T71" fmla="*/ 296 h 464"/>
                <a:gd name="T72" fmla="*/ 320 w 540"/>
                <a:gd name="T73" fmla="*/ 390 h 464"/>
                <a:gd name="T74" fmla="*/ 326 w 540"/>
                <a:gd name="T75" fmla="*/ 296 h 464"/>
                <a:gd name="T76" fmla="*/ 352 w 540"/>
                <a:gd name="T77" fmla="*/ 320 h 464"/>
                <a:gd name="T78" fmla="*/ 392 w 540"/>
                <a:gd name="T79" fmla="*/ 330 h 464"/>
                <a:gd name="T80" fmla="*/ 500 w 540"/>
                <a:gd name="T81" fmla="*/ 250 h 464"/>
                <a:gd name="T82" fmla="*/ 432 w 540"/>
                <a:gd name="T83" fmla="*/ 250 h 464"/>
                <a:gd name="T84" fmla="*/ 408 w 540"/>
                <a:gd name="T85" fmla="*/ 244 h 464"/>
                <a:gd name="T86" fmla="*/ 400 w 540"/>
                <a:gd name="T87" fmla="*/ 230 h 464"/>
                <a:gd name="T88" fmla="*/ 410 w 540"/>
                <a:gd name="T89" fmla="*/ 204 h 464"/>
                <a:gd name="T90" fmla="*/ 462 w 540"/>
                <a:gd name="T91" fmla="*/ 152 h 464"/>
                <a:gd name="T92" fmla="*/ 382 w 540"/>
                <a:gd name="T93" fmla="*/ 130 h 464"/>
                <a:gd name="T94" fmla="*/ 330 w 540"/>
                <a:gd name="T95" fmla="*/ 176 h 464"/>
                <a:gd name="T96" fmla="*/ 320 w 540"/>
                <a:gd name="T97" fmla="*/ 19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0" h="464">
                  <a:moveTo>
                    <a:pt x="270" y="0"/>
                  </a:moveTo>
                  <a:lnTo>
                    <a:pt x="270" y="0"/>
                  </a:lnTo>
                  <a:lnTo>
                    <a:pt x="298" y="0"/>
                  </a:lnTo>
                  <a:lnTo>
                    <a:pt x="324" y="4"/>
                  </a:lnTo>
                  <a:lnTo>
                    <a:pt x="350" y="10"/>
                  </a:lnTo>
                  <a:lnTo>
                    <a:pt x="374" y="18"/>
                  </a:lnTo>
                  <a:lnTo>
                    <a:pt x="398" y="28"/>
                  </a:lnTo>
                  <a:lnTo>
                    <a:pt x="420" y="40"/>
                  </a:lnTo>
                  <a:lnTo>
                    <a:pt x="442" y="52"/>
                  </a:lnTo>
                  <a:lnTo>
                    <a:pt x="460" y="68"/>
                  </a:lnTo>
                  <a:lnTo>
                    <a:pt x="478" y="84"/>
                  </a:lnTo>
                  <a:lnTo>
                    <a:pt x="494" y="102"/>
                  </a:lnTo>
                  <a:lnTo>
                    <a:pt x="506" y="122"/>
                  </a:lnTo>
                  <a:lnTo>
                    <a:pt x="518" y="142"/>
                  </a:lnTo>
                  <a:lnTo>
                    <a:pt x="528" y="162"/>
                  </a:lnTo>
                  <a:lnTo>
                    <a:pt x="534" y="184"/>
                  </a:lnTo>
                  <a:lnTo>
                    <a:pt x="538" y="208"/>
                  </a:lnTo>
                  <a:lnTo>
                    <a:pt x="540" y="232"/>
                  </a:lnTo>
                  <a:lnTo>
                    <a:pt x="540" y="232"/>
                  </a:lnTo>
                  <a:lnTo>
                    <a:pt x="538" y="256"/>
                  </a:lnTo>
                  <a:lnTo>
                    <a:pt x="534" y="278"/>
                  </a:lnTo>
                  <a:lnTo>
                    <a:pt x="528" y="300"/>
                  </a:lnTo>
                  <a:lnTo>
                    <a:pt x="518" y="322"/>
                  </a:lnTo>
                  <a:lnTo>
                    <a:pt x="506" y="342"/>
                  </a:lnTo>
                  <a:lnTo>
                    <a:pt x="494" y="362"/>
                  </a:lnTo>
                  <a:lnTo>
                    <a:pt x="478" y="380"/>
                  </a:lnTo>
                  <a:lnTo>
                    <a:pt x="460" y="396"/>
                  </a:lnTo>
                  <a:lnTo>
                    <a:pt x="442" y="410"/>
                  </a:lnTo>
                  <a:lnTo>
                    <a:pt x="420" y="424"/>
                  </a:lnTo>
                  <a:lnTo>
                    <a:pt x="398" y="436"/>
                  </a:lnTo>
                  <a:lnTo>
                    <a:pt x="374" y="446"/>
                  </a:lnTo>
                  <a:lnTo>
                    <a:pt x="350" y="454"/>
                  </a:lnTo>
                  <a:lnTo>
                    <a:pt x="324" y="460"/>
                  </a:lnTo>
                  <a:lnTo>
                    <a:pt x="298" y="462"/>
                  </a:lnTo>
                  <a:lnTo>
                    <a:pt x="270" y="464"/>
                  </a:lnTo>
                  <a:lnTo>
                    <a:pt x="270" y="464"/>
                  </a:lnTo>
                  <a:lnTo>
                    <a:pt x="242" y="462"/>
                  </a:lnTo>
                  <a:lnTo>
                    <a:pt x="216" y="458"/>
                  </a:lnTo>
                  <a:lnTo>
                    <a:pt x="190" y="454"/>
                  </a:lnTo>
                  <a:lnTo>
                    <a:pt x="164" y="446"/>
                  </a:lnTo>
                  <a:lnTo>
                    <a:pt x="140" y="436"/>
                  </a:lnTo>
                  <a:lnTo>
                    <a:pt x="118" y="424"/>
                  </a:lnTo>
                  <a:lnTo>
                    <a:pt x="98" y="410"/>
                  </a:lnTo>
                  <a:lnTo>
                    <a:pt x="78" y="396"/>
                  </a:lnTo>
                  <a:lnTo>
                    <a:pt x="62" y="380"/>
                  </a:lnTo>
                  <a:lnTo>
                    <a:pt x="46" y="362"/>
                  </a:lnTo>
                  <a:lnTo>
                    <a:pt x="32" y="342"/>
                  </a:lnTo>
                  <a:lnTo>
                    <a:pt x="20" y="322"/>
                  </a:lnTo>
                  <a:lnTo>
                    <a:pt x="12" y="300"/>
                  </a:lnTo>
                  <a:lnTo>
                    <a:pt x="6" y="278"/>
                  </a:lnTo>
                  <a:lnTo>
                    <a:pt x="2" y="256"/>
                  </a:lnTo>
                  <a:lnTo>
                    <a:pt x="0" y="232"/>
                  </a:lnTo>
                  <a:lnTo>
                    <a:pt x="0" y="232"/>
                  </a:lnTo>
                  <a:lnTo>
                    <a:pt x="2" y="208"/>
                  </a:lnTo>
                  <a:lnTo>
                    <a:pt x="6" y="184"/>
                  </a:lnTo>
                  <a:lnTo>
                    <a:pt x="12" y="162"/>
                  </a:lnTo>
                  <a:lnTo>
                    <a:pt x="20" y="142"/>
                  </a:lnTo>
                  <a:lnTo>
                    <a:pt x="32" y="120"/>
                  </a:lnTo>
                  <a:lnTo>
                    <a:pt x="46" y="102"/>
                  </a:lnTo>
                  <a:lnTo>
                    <a:pt x="62" y="84"/>
                  </a:lnTo>
                  <a:lnTo>
                    <a:pt x="78" y="68"/>
                  </a:lnTo>
                  <a:lnTo>
                    <a:pt x="98" y="52"/>
                  </a:lnTo>
                  <a:lnTo>
                    <a:pt x="118" y="40"/>
                  </a:lnTo>
                  <a:lnTo>
                    <a:pt x="140" y="28"/>
                  </a:lnTo>
                  <a:lnTo>
                    <a:pt x="164" y="18"/>
                  </a:lnTo>
                  <a:lnTo>
                    <a:pt x="190" y="10"/>
                  </a:lnTo>
                  <a:lnTo>
                    <a:pt x="216" y="4"/>
                  </a:lnTo>
                  <a:lnTo>
                    <a:pt x="242" y="0"/>
                  </a:lnTo>
                  <a:lnTo>
                    <a:pt x="270" y="0"/>
                  </a:lnTo>
                  <a:lnTo>
                    <a:pt x="270" y="0"/>
                  </a:lnTo>
                  <a:close/>
                  <a:moveTo>
                    <a:pt x="270" y="232"/>
                  </a:moveTo>
                  <a:lnTo>
                    <a:pt x="270" y="232"/>
                  </a:lnTo>
                  <a:close/>
                  <a:moveTo>
                    <a:pt x="220" y="50"/>
                  </a:moveTo>
                  <a:lnTo>
                    <a:pt x="220" y="50"/>
                  </a:lnTo>
                  <a:lnTo>
                    <a:pt x="220" y="196"/>
                  </a:lnTo>
                  <a:lnTo>
                    <a:pt x="220" y="196"/>
                  </a:lnTo>
                  <a:lnTo>
                    <a:pt x="214" y="186"/>
                  </a:lnTo>
                  <a:lnTo>
                    <a:pt x="208" y="176"/>
                  </a:lnTo>
                  <a:lnTo>
                    <a:pt x="194" y="160"/>
                  </a:lnTo>
                  <a:lnTo>
                    <a:pt x="176" y="144"/>
                  </a:lnTo>
                  <a:lnTo>
                    <a:pt x="156" y="130"/>
                  </a:lnTo>
                  <a:lnTo>
                    <a:pt x="48" y="130"/>
                  </a:lnTo>
                  <a:lnTo>
                    <a:pt x="48" y="130"/>
                  </a:lnTo>
                  <a:lnTo>
                    <a:pt x="76" y="152"/>
                  </a:lnTo>
                  <a:lnTo>
                    <a:pt x="106" y="178"/>
                  </a:lnTo>
                  <a:lnTo>
                    <a:pt x="120" y="192"/>
                  </a:lnTo>
                  <a:lnTo>
                    <a:pt x="130" y="204"/>
                  </a:lnTo>
                  <a:lnTo>
                    <a:pt x="136" y="218"/>
                  </a:lnTo>
                  <a:lnTo>
                    <a:pt x="138" y="230"/>
                  </a:lnTo>
                  <a:lnTo>
                    <a:pt x="138" y="230"/>
                  </a:lnTo>
                  <a:lnTo>
                    <a:pt x="138" y="236"/>
                  </a:lnTo>
                  <a:lnTo>
                    <a:pt x="136" y="240"/>
                  </a:lnTo>
                  <a:lnTo>
                    <a:pt x="132" y="244"/>
                  </a:lnTo>
                  <a:lnTo>
                    <a:pt x="128" y="246"/>
                  </a:lnTo>
                  <a:lnTo>
                    <a:pt x="118" y="250"/>
                  </a:lnTo>
                  <a:lnTo>
                    <a:pt x="108" y="250"/>
                  </a:lnTo>
                  <a:lnTo>
                    <a:pt x="108" y="250"/>
                  </a:lnTo>
                  <a:lnTo>
                    <a:pt x="38" y="250"/>
                  </a:lnTo>
                  <a:lnTo>
                    <a:pt x="38" y="330"/>
                  </a:lnTo>
                  <a:lnTo>
                    <a:pt x="38" y="330"/>
                  </a:lnTo>
                  <a:lnTo>
                    <a:pt x="146" y="330"/>
                  </a:lnTo>
                  <a:lnTo>
                    <a:pt x="146" y="330"/>
                  </a:lnTo>
                  <a:lnTo>
                    <a:pt x="166" y="328"/>
                  </a:lnTo>
                  <a:lnTo>
                    <a:pt x="176" y="324"/>
                  </a:lnTo>
                  <a:lnTo>
                    <a:pt x="186" y="320"/>
                  </a:lnTo>
                  <a:lnTo>
                    <a:pt x="196" y="314"/>
                  </a:lnTo>
                  <a:lnTo>
                    <a:pt x="206" y="306"/>
                  </a:lnTo>
                  <a:lnTo>
                    <a:pt x="214" y="296"/>
                  </a:lnTo>
                  <a:lnTo>
                    <a:pt x="220" y="284"/>
                  </a:lnTo>
                  <a:lnTo>
                    <a:pt x="220" y="390"/>
                  </a:lnTo>
                  <a:lnTo>
                    <a:pt x="320" y="390"/>
                  </a:lnTo>
                  <a:lnTo>
                    <a:pt x="320" y="284"/>
                  </a:lnTo>
                  <a:lnTo>
                    <a:pt x="320" y="284"/>
                  </a:lnTo>
                  <a:lnTo>
                    <a:pt x="326" y="296"/>
                  </a:lnTo>
                  <a:lnTo>
                    <a:pt x="334" y="306"/>
                  </a:lnTo>
                  <a:lnTo>
                    <a:pt x="342" y="314"/>
                  </a:lnTo>
                  <a:lnTo>
                    <a:pt x="352" y="320"/>
                  </a:lnTo>
                  <a:lnTo>
                    <a:pt x="362" y="324"/>
                  </a:lnTo>
                  <a:lnTo>
                    <a:pt x="372" y="328"/>
                  </a:lnTo>
                  <a:lnTo>
                    <a:pt x="392" y="330"/>
                  </a:lnTo>
                  <a:lnTo>
                    <a:pt x="392" y="330"/>
                  </a:lnTo>
                  <a:lnTo>
                    <a:pt x="500" y="330"/>
                  </a:lnTo>
                  <a:lnTo>
                    <a:pt x="500" y="250"/>
                  </a:lnTo>
                  <a:lnTo>
                    <a:pt x="500" y="250"/>
                  </a:lnTo>
                  <a:lnTo>
                    <a:pt x="432" y="250"/>
                  </a:lnTo>
                  <a:lnTo>
                    <a:pt x="432" y="250"/>
                  </a:lnTo>
                  <a:lnTo>
                    <a:pt x="422" y="250"/>
                  </a:lnTo>
                  <a:lnTo>
                    <a:pt x="412" y="246"/>
                  </a:lnTo>
                  <a:lnTo>
                    <a:pt x="408" y="244"/>
                  </a:lnTo>
                  <a:lnTo>
                    <a:pt x="404" y="240"/>
                  </a:lnTo>
                  <a:lnTo>
                    <a:pt x="402" y="236"/>
                  </a:lnTo>
                  <a:lnTo>
                    <a:pt x="400" y="230"/>
                  </a:lnTo>
                  <a:lnTo>
                    <a:pt x="400" y="230"/>
                  </a:lnTo>
                  <a:lnTo>
                    <a:pt x="402" y="218"/>
                  </a:lnTo>
                  <a:lnTo>
                    <a:pt x="410" y="204"/>
                  </a:lnTo>
                  <a:lnTo>
                    <a:pt x="420" y="192"/>
                  </a:lnTo>
                  <a:lnTo>
                    <a:pt x="432" y="178"/>
                  </a:lnTo>
                  <a:lnTo>
                    <a:pt x="462" y="152"/>
                  </a:lnTo>
                  <a:lnTo>
                    <a:pt x="492" y="130"/>
                  </a:lnTo>
                  <a:lnTo>
                    <a:pt x="382" y="130"/>
                  </a:lnTo>
                  <a:lnTo>
                    <a:pt x="382" y="130"/>
                  </a:lnTo>
                  <a:lnTo>
                    <a:pt x="364" y="144"/>
                  </a:lnTo>
                  <a:lnTo>
                    <a:pt x="346" y="160"/>
                  </a:lnTo>
                  <a:lnTo>
                    <a:pt x="330" y="176"/>
                  </a:lnTo>
                  <a:lnTo>
                    <a:pt x="324" y="186"/>
                  </a:lnTo>
                  <a:lnTo>
                    <a:pt x="320" y="196"/>
                  </a:lnTo>
                  <a:lnTo>
                    <a:pt x="320" y="196"/>
                  </a:lnTo>
                  <a:lnTo>
                    <a:pt x="320" y="50"/>
                  </a:lnTo>
                  <a:lnTo>
                    <a:pt x="22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10" name="Group 9"/>
            <p:cNvGrpSpPr/>
            <p:nvPr/>
          </p:nvGrpSpPr>
          <p:grpSpPr>
            <a:xfrm>
              <a:off x="1314450" y="339725"/>
              <a:ext cx="5232400" cy="736600"/>
              <a:chOff x="1314450" y="339725"/>
              <a:chExt cx="5232400" cy="736600"/>
            </a:xfrm>
            <a:grpFill/>
          </p:grpSpPr>
          <p:sp>
            <p:nvSpPr>
              <p:cNvPr id="11" name="Freeform 9"/>
              <p:cNvSpPr>
                <a:spLocks/>
              </p:cNvSpPr>
              <p:nvPr/>
            </p:nvSpPr>
            <p:spPr bwMode="auto">
              <a:xfrm>
                <a:off x="1908175" y="352425"/>
                <a:ext cx="139700" cy="98425"/>
              </a:xfrm>
              <a:custGeom>
                <a:avLst/>
                <a:gdLst>
                  <a:gd name="T0" fmla="*/ 4 w 88"/>
                  <a:gd name="T1" fmla="*/ 0 h 62"/>
                  <a:gd name="T2" fmla="*/ 88 w 88"/>
                  <a:gd name="T3" fmla="*/ 0 h 62"/>
                  <a:gd name="T4" fmla="*/ 84 w 88"/>
                  <a:gd name="T5" fmla="*/ 62 h 62"/>
                  <a:gd name="T6" fmla="*/ 0 w 88"/>
                  <a:gd name="T7" fmla="*/ 62 h 62"/>
                  <a:gd name="T8" fmla="*/ 4 w 88"/>
                  <a:gd name="T9" fmla="*/ 0 h 62"/>
                </a:gdLst>
                <a:ahLst/>
                <a:cxnLst>
                  <a:cxn ang="0">
                    <a:pos x="T0" y="T1"/>
                  </a:cxn>
                  <a:cxn ang="0">
                    <a:pos x="T2" y="T3"/>
                  </a:cxn>
                  <a:cxn ang="0">
                    <a:pos x="T4" y="T5"/>
                  </a:cxn>
                  <a:cxn ang="0">
                    <a:pos x="T6" y="T7"/>
                  </a:cxn>
                  <a:cxn ang="0">
                    <a:pos x="T8" y="T9"/>
                  </a:cxn>
                </a:cxnLst>
                <a:rect l="0" t="0" r="r" b="b"/>
                <a:pathLst>
                  <a:path w="88" h="62">
                    <a:moveTo>
                      <a:pt x="4" y="0"/>
                    </a:moveTo>
                    <a:lnTo>
                      <a:pt x="88" y="0"/>
                    </a:lnTo>
                    <a:lnTo>
                      <a:pt x="84" y="62"/>
                    </a:lnTo>
                    <a:lnTo>
                      <a:pt x="0" y="6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0"/>
              <p:cNvSpPr>
                <a:spLocks noEditPoints="1"/>
              </p:cNvSpPr>
              <p:nvPr/>
            </p:nvSpPr>
            <p:spPr bwMode="auto">
              <a:xfrm>
                <a:off x="5397500" y="504825"/>
                <a:ext cx="393700" cy="393700"/>
              </a:xfrm>
              <a:custGeom>
                <a:avLst/>
                <a:gdLst>
                  <a:gd name="T0" fmla="*/ 152 w 248"/>
                  <a:gd name="T1" fmla="*/ 216 h 248"/>
                  <a:gd name="T2" fmla="*/ 138 w 248"/>
                  <a:gd name="T3" fmla="*/ 228 h 248"/>
                  <a:gd name="T4" fmla="*/ 112 w 248"/>
                  <a:gd name="T5" fmla="*/ 242 h 248"/>
                  <a:gd name="T6" fmla="*/ 92 w 248"/>
                  <a:gd name="T7" fmla="*/ 246 h 248"/>
                  <a:gd name="T8" fmla="*/ 80 w 248"/>
                  <a:gd name="T9" fmla="*/ 248 h 248"/>
                  <a:gd name="T10" fmla="*/ 44 w 248"/>
                  <a:gd name="T11" fmla="*/ 242 h 248"/>
                  <a:gd name="T12" fmla="*/ 18 w 248"/>
                  <a:gd name="T13" fmla="*/ 226 h 248"/>
                  <a:gd name="T14" fmla="*/ 4 w 248"/>
                  <a:gd name="T15" fmla="*/ 202 h 248"/>
                  <a:gd name="T16" fmla="*/ 0 w 248"/>
                  <a:gd name="T17" fmla="*/ 174 h 248"/>
                  <a:gd name="T18" fmla="*/ 2 w 248"/>
                  <a:gd name="T19" fmla="*/ 156 h 248"/>
                  <a:gd name="T20" fmla="*/ 20 w 248"/>
                  <a:gd name="T21" fmla="*/ 128 h 248"/>
                  <a:gd name="T22" fmla="*/ 54 w 248"/>
                  <a:gd name="T23" fmla="*/ 108 h 248"/>
                  <a:gd name="T24" fmla="*/ 104 w 248"/>
                  <a:gd name="T25" fmla="*/ 98 h 248"/>
                  <a:gd name="T26" fmla="*/ 162 w 248"/>
                  <a:gd name="T27" fmla="*/ 96 h 248"/>
                  <a:gd name="T28" fmla="*/ 164 w 248"/>
                  <a:gd name="T29" fmla="*/ 78 h 248"/>
                  <a:gd name="T30" fmla="*/ 162 w 248"/>
                  <a:gd name="T31" fmla="*/ 60 h 248"/>
                  <a:gd name="T32" fmla="*/ 154 w 248"/>
                  <a:gd name="T33" fmla="*/ 46 h 248"/>
                  <a:gd name="T34" fmla="*/ 136 w 248"/>
                  <a:gd name="T35" fmla="*/ 40 h 248"/>
                  <a:gd name="T36" fmla="*/ 126 w 248"/>
                  <a:gd name="T37" fmla="*/ 42 h 248"/>
                  <a:gd name="T38" fmla="*/ 114 w 248"/>
                  <a:gd name="T39" fmla="*/ 48 h 248"/>
                  <a:gd name="T40" fmla="*/ 106 w 248"/>
                  <a:gd name="T41" fmla="*/ 66 h 248"/>
                  <a:gd name="T42" fmla="*/ 22 w 248"/>
                  <a:gd name="T43" fmla="*/ 76 h 248"/>
                  <a:gd name="T44" fmla="*/ 24 w 248"/>
                  <a:gd name="T45" fmla="*/ 66 h 248"/>
                  <a:gd name="T46" fmla="*/ 28 w 248"/>
                  <a:gd name="T47" fmla="*/ 46 h 248"/>
                  <a:gd name="T48" fmla="*/ 38 w 248"/>
                  <a:gd name="T49" fmla="*/ 30 h 248"/>
                  <a:gd name="T50" fmla="*/ 54 w 248"/>
                  <a:gd name="T51" fmla="*/ 18 h 248"/>
                  <a:gd name="T52" fmla="*/ 62 w 248"/>
                  <a:gd name="T53" fmla="*/ 14 h 248"/>
                  <a:gd name="T54" fmla="*/ 102 w 248"/>
                  <a:gd name="T55" fmla="*/ 2 h 248"/>
                  <a:gd name="T56" fmla="*/ 144 w 248"/>
                  <a:gd name="T57" fmla="*/ 0 h 248"/>
                  <a:gd name="T58" fmla="*/ 164 w 248"/>
                  <a:gd name="T59" fmla="*/ 0 h 248"/>
                  <a:gd name="T60" fmla="*/ 200 w 248"/>
                  <a:gd name="T61" fmla="*/ 10 h 248"/>
                  <a:gd name="T62" fmla="*/ 230 w 248"/>
                  <a:gd name="T63" fmla="*/ 30 h 248"/>
                  <a:gd name="T64" fmla="*/ 240 w 248"/>
                  <a:gd name="T65" fmla="*/ 44 h 248"/>
                  <a:gd name="T66" fmla="*/ 246 w 248"/>
                  <a:gd name="T67" fmla="*/ 62 h 248"/>
                  <a:gd name="T68" fmla="*/ 248 w 248"/>
                  <a:gd name="T69" fmla="*/ 82 h 248"/>
                  <a:gd name="T70" fmla="*/ 242 w 248"/>
                  <a:gd name="T71" fmla="*/ 196 h 248"/>
                  <a:gd name="T72" fmla="*/ 242 w 248"/>
                  <a:gd name="T73" fmla="*/ 246 h 248"/>
                  <a:gd name="T74" fmla="*/ 152 w 248"/>
                  <a:gd name="T75" fmla="*/ 216 h 248"/>
                  <a:gd name="T76" fmla="*/ 114 w 248"/>
                  <a:gd name="T77" fmla="*/ 200 h 248"/>
                  <a:gd name="T78" fmla="*/ 138 w 248"/>
                  <a:gd name="T79" fmla="*/ 194 h 248"/>
                  <a:gd name="T80" fmla="*/ 152 w 248"/>
                  <a:gd name="T81" fmla="*/ 176 h 248"/>
                  <a:gd name="T82" fmla="*/ 158 w 248"/>
                  <a:gd name="T83" fmla="*/ 154 h 248"/>
                  <a:gd name="T84" fmla="*/ 160 w 248"/>
                  <a:gd name="T85" fmla="*/ 130 h 248"/>
                  <a:gd name="T86" fmla="*/ 122 w 248"/>
                  <a:gd name="T87" fmla="*/ 132 h 248"/>
                  <a:gd name="T88" fmla="*/ 110 w 248"/>
                  <a:gd name="T89" fmla="*/ 134 h 248"/>
                  <a:gd name="T90" fmla="*/ 94 w 248"/>
                  <a:gd name="T91" fmla="*/ 148 h 248"/>
                  <a:gd name="T92" fmla="*/ 86 w 248"/>
                  <a:gd name="T93" fmla="*/ 170 h 248"/>
                  <a:gd name="T94" fmla="*/ 86 w 248"/>
                  <a:gd name="T95" fmla="*/ 176 h 248"/>
                  <a:gd name="T96" fmla="*/ 92 w 248"/>
                  <a:gd name="T97" fmla="*/ 192 h 248"/>
                  <a:gd name="T98" fmla="*/ 102 w 248"/>
                  <a:gd name="T99" fmla="*/ 198 h 248"/>
                  <a:gd name="T100" fmla="*/ 114 w 248"/>
                  <a:gd name="T101" fmla="*/ 20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8" h="248">
                    <a:moveTo>
                      <a:pt x="152" y="216"/>
                    </a:moveTo>
                    <a:lnTo>
                      <a:pt x="152" y="216"/>
                    </a:lnTo>
                    <a:lnTo>
                      <a:pt x="152" y="216"/>
                    </a:lnTo>
                    <a:lnTo>
                      <a:pt x="138" y="228"/>
                    </a:lnTo>
                    <a:lnTo>
                      <a:pt x="122" y="238"/>
                    </a:lnTo>
                    <a:lnTo>
                      <a:pt x="112" y="242"/>
                    </a:lnTo>
                    <a:lnTo>
                      <a:pt x="102" y="246"/>
                    </a:lnTo>
                    <a:lnTo>
                      <a:pt x="92" y="246"/>
                    </a:lnTo>
                    <a:lnTo>
                      <a:pt x="80" y="248"/>
                    </a:lnTo>
                    <a:lnTo>
                      <a:pt x="80" y="248"/>
                    </a:lnTo>
                    <a:lnTo>
                      <a:pt x="60" y="246"/>
                    </a:lnTo>
                    <a:lnTo>
                      <a:pt x="44" y="242"/>
                    </a:lnTo>
                    <a:lnTo>
                      <a:pt x="30" y="234"/>
                    </a:lnTo>
                    <a:lnTo>
                      <a:pt x="18" y="226"/>
                    </a:lnTo>
                    <a:lnTo>
                      <a:pt x="10" y="216"/>
                    </a:lnTo>
                    <a:lnTo>
                      <a:pt x="4" y="202"/>
                    </a:lnTo>
                    <a:lnTo>
                      <a:pt x="0" y="188"/>
                    </a:lnTo>
                    <a:lnTo>
                      <a:pt x="0" y="174"/>
                    </a:lnTo>
                    <a:lnTo>
                      <a:pt x="0" y="174"/>
                    </a:lnTo>
                    <a:lnTo>
                      <a:pt x="2" y="156"/>
                    </a:lnTo>
                    <a:lnTo>
                      <a:pt x="8" y="142"/>
                    </a:lnTo>
                    <a:lnTo>
                      <a:pt x="20" y="128"/>
                    </a:lnTo>
                    <a:lnTo>
                      <a:pt x="34" y="116"/>
                    </a:lnTo>
                    <a:lnTo>
                      <a:pt x="54" y="108"/>
                    </a:lnTo>
                    <a:lnTo>
                      <a:pt x="76" y="102"/>
                    </a:lnTo>
                    <a:lnTo>
                      <a:pt x="104" y="98"/>
                    </a:lnTo>
                    <a:lnTo>
                      <a:pt x="134" y="96"/>
                    </a:lnTo>
                    <a:lnTo>
                      <a:pt x="162" y="96"/>
                    </a:lnTo>
                    <a:lnTo>
                      <a:pt x="162" y="96"/>
                    </a:lnTo>
                    <a:lnTo>
                      <a:pt x="164" y="78"/>
                    </a:lnTo>
                    <a:lnTo>
                      <a:pt x="164" y="70"/>
                    </a:lnTo>
                    <a:lnTo>
                      <a:pt x="162" y="60"/>
                    </a:lnTo>
                    <a:lnTo>
                      <a:pt x="160" y="52"/>
                    </a:lnTo>
                    <a:lnTo>
                      <a:pt x="154" y="46"/>
                    </a:lnTo>
                    <a:lnTo>
                      <a:pt x="146" y="42"/>
                    </a:lnTo>
                    <a:lnTo>
                      <a:pt x="136" y="40"/>
                    </a:lnTo>
                    <a:lnTo>
                      <a:pt x="136" y="40"/>
                    </a:lnTo>
                    <a:lnTo>
                      <a:pt x="126" y="42"/>
                    </a:lnTo>
                    <a:lnTo>
                      <a:pt x="120" y="44"/>
                    </a:lnTo>
                    <a:lnTo>
                      <a:pt x="114" y="48"/>
                    </a:lnTo>
                    <a:lnTo>
                      <a:pt x="110" y="54"/>
                    </a:lnTo>
                    <a:lnTo>
                      <a:pt x="106" y="66"/>
                    </a:lnTo>
                    <a:lnTo>
                      <a:pt x="104" y="76"/>
                    </a:lnTo>
                    <a:lnTo>
                      <a:pt x="22" y="76"/>
                    </a:lnTo>
                    <a:lnTo>
                      <a:pt x="22" y="76"/>
                    </a:lnTo>
                    <a:lnTo>
                      <a:pt x="24" y="66"/>
                    </a:lnTo>
                    <a:lnTo>
                      <a:pt x="26" y="54"/>
                    </a:lnTo>
                    <a:lnTo>
                      <a:pt x="28" y="46"/>
                    </a:lnTo>
                    <a:lnTo>
                      <a:pt x="34" y="38"/>
                    </a:lnTo>
                    <a:lnTo>
                      <a:pt x="38" y="30"/>
                    </a:lnTo>
                    <a:lnTo>
                      <a:pt x="46" y="24"/>
                    </a:lnTo>
                    <a:lnTo>
                      <a:pt x="54" y="18"/>
                    </a:lnTo>
                    <a:lnTo>
                      <a:pt x="62" y="14"/>
                    </a:lnTo>
                    <a:lnTo>
                      <a:pt x="62" y="14"/>
                    </a:lnTo>
                    <a:lnTo>
                      <a:pt x="82" y="6"/>
                    </a:lnTo>
                    <a:lnTo>
                      <a:pt x="102" y="2"/>
                    </a:lnTo>
                    <a:lnTo>
                      <a:pt x="124" y="0"/>
                    </a:lnTo>
                    <a:lnTo>
                      <a:pt x="144" y="0"/>
                    </a:lnTo>
                    <a:lnTo>
                      <a:pt x="144" y="0"/>
                    </a:lnTo>
                    <a:lnTo>
                      <a:pt x="164" y="0"/>
                    </a:lnTo>
                    <a:lnTo>
                      <a:pt x="182" y="4"/>
                    </a:lnTo>
                    <a:lnTo>
                      <a:pt x="200" y="10"/>
                    </a:lnTo>
                    <a:lnTo>
                      <a:pt x="216" y="18"/>
                    </a:lnTo>
                    <a:lnTo>
                      <a:pt x="230" y="30"/>
                    </a:lnTo>
                    <a:lnTo>
                      <a:pt x="236" y="38"/>
                    </a:lnTo>
                    <a:lnTo>
                      <a:pt x="240" y="44"/>
                    </a:lnTo>
                    <a:lnTo>
                      <a:pt x="244" y="52"/>
                    </a:lnTo>
                    <a:lnTo>
                      <a:pt x="246" y="62"/>
                    </a:lnTo>
                    <a:lnTo>
                      <a:pt x="248" y="72"/>
                    </a:lnTo>
                    <a:lnTo>
                      <a:pt x="248" y="82"/>
                    </a:lnTo>
                    <a:lnTo>
                      <a:pt x="242" y="196"/>
                    </a:lnTo>
                    <a:lnTo>
                      <a:pt x="242" y="196"/>
                    </a:lnTo>
                    <a:lnTo>
                      <a:pt x="240" y="214"/>
                    </a:lnTo>
                    <a:lnTo>
                      <a:pt x="242" y="246"/>
                    </a:lnTo>
                    <a:lnTo>
                      <a:pt x="158" y="246"/>
                    </a:lnTo>
                    <a:lnTo>
                      <a:pt x="152" y="216"/>
                    </a:lnTo>
                    <a:close/>
                    <a:moveTo>
                      <a:pt x="114" y="200"/>
                    </a:moveTo>
                    <a:lnTo>
                      <a:pt x="114" y="200"/>
                    </a:lnTo>
                    <a:lnTo>
                      <a:pt x="128" y="198"/>
                    </a:lnTo>
                    <a:lnTo>
                      <a:pt x="138" y="194"/>
                    </a:lnTo>
                    <a:lnTo>
                      <a:pt x="146" y="186"/>
                    </a:lnTo>
                    <a:lnTo>
                      <a:pt x="152" y="176"/>
                    </a:lnTo>
                    <a:lnTo>
                      <a:pt x="156" y="166"/>
                    </a:lnTo>
                    <a:lnTo>
                      <a:pt x="158" y="154"/>
                    </a:lnTo>
                    <a:lnTo>
                      <a:pt x="160" y="130"/>
                    </a:lnTo>
                    <a:lnTo>
                      <a:pt x="160" y="130"/>
                    </a:lnTo>
                    <a:lnTo>
                      <a:pt x="134" y="130"/>
                    </a:lnTo>
                    <a:lnTo>
                      <a:pt x="122" y="132"/>
                    </a:lnTo>
                    <a:lnTo>
                      <a:pt x="110" y="134"/>
                    </a:lnTo>
                    <a:lnTo>
                      <a:pt x="110" y="134"/>
                    </a:lnTo>
                    <a:lnTo>
                      <a:pt x="102" y="140"/>
                    </a:lnTo>
                    <a:lnTo>
                      <a:pt x="94" y="148"/>
                    </a:lnTo>
                    <a:lnTo>
                      <a:pt x="88" y="158"/>
                    </a:lnTo>
                    <a:lnTo>
                      <a:pt x="86" y="170"/>
                    </a:lnTo>
                    <a:lnTo>
                      <a:pt x="86" y="170"/>
                    </a:lnTo>
                    <a:lnTo>
                      <a:pt x="86" y="176"/>
                    </a:lnTo>
                    <a:lnTo>
                      <a:pt x="88" y="182"/>
                    </a:lnTo>
                    <a:lnTo>
                      <a:pt x="92" y="192"/>
                    </a:lnTo>
                    <a:lnTo>
                      <a:pt x="96" y="194"/>
                    </a:lnTo>
                    <a:lnTo>
                      <a:pt x="102" y="198"/>
                    </a:lnTo>
                    <a:lnTo>
                      <a:pt x="108" y="200"/>
                    </a:lnTo>
                    <a:lnTo>
                      <a:pt x="114" y="200"/>
                    </a:lnTo>
                    <a:lnTo>
                      <a:pt x="114"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1"/>
              <p:cNvSpPr>
                <a:spLocks noEditPoints="1"/>
              </p:cNvSpPr>
              <p:nvPr/>
            </p:nvSpPr>
            <p:spPr bwMode="auto">
              <a:xfrm>
                <a:off x="6092825" y="352425"/>
                <a:ext cx="454025" cy="542925"/>
              </a:xfrm>
              <a:custGeom>
                <a:avLst/>
                <a:gdLst>
                  <a:gd name="T0" fmla="*/ 0 w 286"/>
                  <a:gd name="T1" fmla="*/ 342 h 342"/>
                  <a:gd name="T2" fmla="*/ 24 w 286"/>
                  <a:gd name="T3" fmla="*/ 0 h 342"/>
                  <a:gd name="T4" fmla="*/ 114 w 286"/>
                  <a:gd name="T5" fmla="*/ 0 h 342"/>
                  <a:gd name="T6" fmla="*/ 90 w 286"/>
                  <a:gd name="T7" fmla="*/ 342 h 342"/>
                  <a:gd name="T8" fmla="*/ 0 w 286"/>
                  <a:gd name="T9" fmla="*/ 342 h 342"/>
                  <a:gd name="T10" fmla="*/ 100 w 286"/>
                  <a:gd name="T11" fmla="*/ 210 h 342"/>
                  <a:gd name="T12" fmla="*/ 184 w 286"/>
                  <a:gd name="T13" fmla="*/ 104 h 342"/>
                  <a:gd name="T14" fmla="*/ 286 w 286"/>
                  <a:gd name="T15" fmla="*/ 104 h 342"/>
                  <a:gd name="T16" fmla="*/ 194 w 286"/>
                  <a:gd name="T17" fmla="*/ 204 h 342"/>
                  <a:gd name="T18" fmla="*/ 282 w 286"/>
                  <a:gd name="T19" fmla="*/ 342 h 342"/>
                  <a:gd name="T20" fmla="*/ 170 w 286"/>
                  <a:gd name="T21" fmla="*/ 342 h 342"/>
                  <a:gd name="T22" fmla="*/ 100 w 286"/>
                  <a:gd name="T23" fmla="*/ 21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342">
                    <a:moveTo>
                      <a:pt x="0" y="342"/>
                    </a:moveTo>
                    <a:lnTo>
                      <a:pt x="24" y="0"/>
                    </a:lnTo>
                    <a:lnTo>
                      <a:pt x="114" y="0"/>
                    </a:lnTo>
                    <a:lnTo>
                      <a:pt x="90" y="342"/>
                    </a:lnTo>
                    <a:lnTo>
                      <a:pt x="0" y="342"/>
                    </a:lnTo>
                    <a:close/>
                    <a:moveTo>
                      <a:pt x="100" y="210"/>
                    </a:moveTo>
                    <a:lnTo>
                      <a:pt x="184" y="104"/>
                    </a:lnTo>
                    <a:lnTo>
                      <a:pt x="286" y="104"/>
                    </a:lnTo>
                    <a:lnTo>
                      <a:pt x="194" y="204"/>
                    </a:lnTo>
                    <a:lnTo>
                      <a:pt x="282" y="342"/>
                    </a:lnTo>
                    <a:lnTo>
                      <a:pt x="170" y="342"/>
                    </a:lnTo>
                    <a:lnTo>
                      <a:pt x="10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2"/>
              <p:cNvSpPr>
                <a:spLocks/>
              </p:cNvSpPr>
              <p:nvPr/>
            </p:nvSpPr>
            <p:spPr bwMode="auto">
              <a:xfrm>
                <a:off x="3606800" y="517525"/>
                <a:ext cx="292100" cy="377825"/>
              </a:xfrm>
              <a:custGeom>
                <a:avLst/>
                <a:gdLst>
                  <a:gd name="T0" fmla="*/ 104 w 184"/>
                  <a:gd name="T1" fmla="*/ 34 h 238"/>
                  <a:gd name="T2" fmla="*/ 106 w 184"/>
                  <a:gd name="T3" fmla="*/ 34 h 238"/>
                  <a:gd name="T4" fmla="*/ 106 w 184"/>
                  <a:gd name="T5" fmla="*/ 34 h 238"/>
                  <a:gd name="T6" fmla="*/ 114 w 184"/>
                  <a:gd name="T7" fmla="*/ 24 h 238"/>
                  <a:gd name="T8" fmla="*/ 124 w 184"/>
                  <a:gd name="T9" fmla="*/ 16 h 238"/>
                  <a:gd name="T10" fmla="*/ 132 w 184"/>
                  <a:gd name="T11" fmla="*/ 10 h 238"/>
                  <a:gd name="T12" fmla="*/ 142 w 184"/>
                  <a:gd name="T13" fmla="*/ 6 h 238"/>
                  <a:gd name="T14" fmla="*/ 152 w 184"/>
                  <a:gd name="T15" fmla="*/ 4 h 238"/>
                  <a:gd name="T16" fmla="*/ 162 w 184"/>
                  <a:gd name="T17" fmla="*/ 2 h 238"/>
                  <a:gd name="T18" fmla="*/ 184 w 184"/>
                  <a:gd name="T19" fmla="*/ 0 h 238"/>
                  <a:gd name="T20" fmla="*/ 178 w 184"/>
                  <a:gd name="T21" fmla="*/ 76 h 238"/>
                  <a:gd name="T22" fmla="*/ 178 w 184"/>
                  <a:gd name="T23" fmla="*/ 76 h 238"/>
                  <a:gd name="T24" fmla="*/ 160 w 184"/>
                  <a:gd name="T25" fmla="*/ 76 h 238"/>
                  <a:gd name="T26" fmla="*/ 160 w 184"/>
                  <a:gd name="T27" fmla="*/ 76 h 238"/>
                  <a:gd name="T28" fmla="*/ 140 w 184"/>
                  <a:gd name="T29" fmla="*/ 78 h 238"/>
                  <a:gd name="T30" fmla="*/ 126 w 184"/>
                  <a:gd name="T31" fmla="*/ 82 h 238"/>
                  <a:gd name="T32" fmla="*/ 116 w 184"/>
                  <a:gd name="T33" fmla="*/ 88 h 238"/>
                  <a:gd name="T34" fmla="*/ 108 w 184"/>
                  <a:gd name="T35" fmla="*/ 98 h 238"/>
                  <a:gd name="T36" fmla="*/ 102 w 184"/>
                  <a:gd name="T37" fmla="*/ 108 h 238"/>
                  <a:gd name="T38" fmla="*/ 100 w 184"/>
                  <a:gd name="T39" fmla="*/ 120 h 238"/>
                  <a:gd name="T40" fmla="*/ 98 w 184"/>
                  <a:gd name="T41" fmla="*/ 148 h 238"/>
                  <a:gd name="T42" fmla="*/ 92 w 184"/>
                  <a:gd name="T43" fmla="*/ 238 h 238"/>
                  <a:gd name="T44" fmla="*/ 0 w 184"/>
                  <a:gd name="T45" fmla="*/ 238 h 238"/>
                  <a:gd name="T46" fmla="*/ 12 w 184"/>
                  <a:gd name="T47" fmla="*/ 62 h 238"/>
                  <a:gd name="T48" fmla="*/ 12 w 184"/>
                  <a:gd name="T49" fmla="*/ 62 h 238"/>
                  <a:gd name="T50" fmla="*/ 14 w 184"/>
                  <a:gd name="T51" fmla="*/ 32 h 238"/>
                  <a:gd name="T52" fmla="*/ 14 w 184"/>
                  <a:gd name="T53" fmla="*/ 0 h 238"/>
                  <a:gd name="T54" fmla="*/ 102 w 184"/>
                  <a:gd name="T55" fmla="*/ 0 h 238"/>
                  <a:gd name="T56" fmla="*/ 104 w 184"/>
                  <a:gd name="T57" fmla="*/ 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4" h="238">
                    <a:moveTo>
                      <a:pt x="104" y="34"/>
                    </a:moveTo>
                    <a:lnTo>
                      <a:pt x="106" y="34"/>
                    </a:lnTo>
                    <a:lnTo>
                      <a:pt x="106" y="34"/>
                    </a:lnTo>
                    <a:lnTo>
                      <a:pt x="114" y="24"/>
                    </a:lnTo>
                    <a:lnTo>
                      <a:pt x="124" y="16"/>
                    </a:lnTo>
                    <a:lnTo>
                      <a:pt x="132" y="10"/>
                    </a:lnTo>
                    <a:lnTo>
                      <a:pt x="142" y="6"/>
                    </a:lnTo>
                    <a:lnTo>
                      <a:pt x="152" y="4"/>
                    </a:lnTo>
                    <a:lnTo>
                      <a:pt x="162" y="2"/>
                    </a:lnTo>
                    <a:lnTo>
                      <a:pt x="184" y="0"/>
                    </a:lnTo>
                    <a:lnTo>
                      <a:pt x="178" y="76"/>
                    </a:lnTo>
                    <a:lnTo>
                      <a:pt x="178" y="76"/>
                    </a:lnTo>
                    <a:lnTo>
                      <a:pt x="160" y="76"/>
                    </a:lnTo>
                    <a:lnTo>
                      <a:pt x="160" y="76"/>
                    </a:lnTo>
                    <a:lnTo>
                      <a:pt x="140" y="78"/>
                    </a:lnTo>
                    <a:lnTo>
                      <a:pt x="126" y="82"/>
                    </a:lnTo>
                    <a:lnTo>
                      <a:pt x="116" y="88"/>
                    </a:lnTo>
                    <a:lnTo>
                      <a:pt x="108" y="98"/>
                    </a:lnTo>
                    <a:lnTo>
                      <a:pt x="102" y="108"/>
                    </a:lnTo>
                    <a:lnTo>
                      <a:pt x="100" y="120"/>
                    </a:lnTo>
                    <a:lnTo>
                      <a:pt x="98" y="148"/>
                    </a:lnTo>
                    <a:lnTo>
                      <a:pt x="92" y="238"/>
                    </a:lnTo>
                    <a:lnTo>
                      <a:pt x="0" y="238"/>
                    </a:lnTo>
                    <a:lnTo>
                      <a:pt x="12" y="62"/>
                    </a:lnTo>
                    <a:lnTo>
                      <a:pt x="12" y="62"/>
                    </a:lnTo>
                    <a:lnTo>
                      <a:pt x="14" y="32"/>
                    </a:lnTo>
                    <a:lnTo>
                      <a:pt x="14" y="0"/>
                    </a:lnTo>
                    <a:lnTo>
                      <a:pt x="102" y="0"/>
                    </a:lnTo>
                    <a:lnTo>
                      <a:pt x="10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3"/>
              <p:cNvSpPr>
                <a:spLocks/>
              </p:cNvSpPr>
              <p:nvPr/>
            </p:nvSpPr>
            <p:spPr bwMode="auto">
              <a:xfrm>
                <a:off x="3889375" y="352425"/>
                <a:ext cx="174625" cy="542925"/>
              </a:xfrm>
              <a:custGeom>
                <a:avLst/>
                <a:gdLst>
                  <a:gd name="T0" fmla="*/ 0 w 110"/>
                  <a:gd name="T1" fmla="*/ 342 h 342"/>
                  <a:gd name="T2" fmla="*/ 24 w 110"/>
                  <a:gd name="T3" fmla="*/ 0 h 342"/>
                  <a:gd name="T4" fmla="*/ 110 w 110"/>
                  <a:gd name="T5" fmla="*/ 0 h 342"/>
                  <a:gd name="T6" fmla="*/ 86 w 110"/>
                  <a:gd name="T7" fmla="*/ 342 h 342"/>
                  <a:gd name="T8" fmla="*/ 0 w 110"/>
                  <a:gd name="T9" fmla="*/ 342 h 342"/>
                </a:gdLst>
                <a:ahLst/>
                <a:cxnLst>
                  <a:cxn ang="0">
                    <a:pos x="T0" y="T1"/>
                  </a:cxn>
                  <a:cxn ang="0">
                    <a:pos x="T2" y="T3"/>
                  </a:cxn>
                  <a:cxn ang="0">
                    <a:pos x="T4" y="T5"/>
                  </a:cxn>
                  <a:cxn ang="0">
                    <a:pos x="T6" y="T7"/>
                  </a:cxn>
                  <a:cxn ang="0">
                    <a:pos x="T8" y="T9"/>
                  </a:cxn>
                </a:cxnLst>
                <a:rect l="0" t="0" r="r" b="b"/>
                <a:pathLst>
                  <a:path w="110" h="342">
                    <a:moveTo>
                      <a:pt x="0" y="342"/>
                    </a:moveTo>
                    <a:lnTo>
                      <a:pt x="24" y="0"/>
                    </a:lnTo>
                    <a:lnTo>
                      <a:pt x="110" y="0"/>
                    </a:lnTo>
                    <a:lnTo>
                      <a:pt x="86" y="342"/>
                    </a:lnTo>
                    <a:lnTo>
                      <a:pt x="0"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4"/>
              <p:cNvSpPr>
                <a:spLocks noEditPoints="1"/>
              </p:cNvSpPr>
              <p:nvPr/>
            </p:nvSpPr>
            <p:spPr bwMode="auto">
              <a:xfrm>
                <a:off x="2740025" y="352425"/>
                <a:ext cx="438150" cy="546100"/>
              </a:xfrm>
              <a:custGeom>
                <a:avLst/>
                <a:gdLst>
                  <a:gd name="T0" fmla="*/ 112 w 276"/>
                  <a:gd name="T1" fmla="*/ 0 h 344"/>
                  <a:gd name="T2" fmla="*/ 104 w 276"/>
                  <a:gd name="T3" fmla="*/ 136 h 344"/>
                  <a:gd name="T4" fmla="*/ 120 w 276"/>
                  <a:gd name="T5" fmla="*/ 122 h 344"/>
                  <a:gd name="T6" fmla="*/ 146 w 276"/>
                  <a:gd name="T7" fmla="*/ 104 h 344"/>
                  <a:gd name="T8" fmla="*/ 168 w 276"/>
                  <a:gd name="T9" fmla="*/ 98 h 344"/>
                  <a:gd name="T10" fmla="*/ 180 w 276"/>
                  <a:gd name="T11" fmla="*/ 98 h 344"/>
                  <a:gd name="T12" fmla="*/ 206 w 276"/>
                  <a:gd name="T13" fmla="*/ 100 h 344"/>
                  <a:gd name="T14" fmla="*/ 226 w 276"/>
                  <a:gd name="T15" fmla="*/ 108 h 344"/>
                  <a:gd name="T16" fmla="*/ 244 w 276"/>
                  <a:gd name="T17" fmla="*/ 120 h 344"/>
                  <a:gd name="T18" fmla="*/ 258 w 276"/>
                  <a:gd name="T19" fmla="*/ 136 h 344"/>
                  <a:gd name="T20" fmla="*/ 274 w 276"/>
                  <a:gd name="T21" fmla="*/ 176 h 344"/>
                  <a:gd name="T22" fmla="*/ 276 w 276"/>
                  <a:gd name="T23" fmla="*/ 220 h 344"/>
                  <a:gd name="T24" fmla="*/ 274 w 276"/>
                  <a:gd name="T25" fmla="*/ 242 h 344"/>
                  <a:gd name="T26" fmla="*/ 260 w 276"/>
                  <a:gd name="T27" fmla="*/ 284 h 344"/>
                  <a:gd name="T28" fmla="*/ 240 w 276"/>
                  <a:gd name="T29" fmla="*/ 312 h 344"/>
                  <a:gd name="T30" fmla="*/ 222 w 276"/>
                  <a:gd name="T31" fmla="*/ 328 h 344"/>
                  <a:gd name="T32" fmla="*/ 202 w 276"/>
                  <a:gd name="T33" fmla="*/ 338 h 344"/>
                  <a:gd name="T34" fmla="*/ 176 w 276"/>
                  <a:gd name="T35" fmla="*/ 344 h 344"/>
                  <a:gd name="T36" fmla="*/ 160 w 276"/>
                  <a:gd name="T37" fmla="*/ 344 h 344"/>
                  <a:gd name="T38" fmla="*/ 140 w 276"/>
                  <a:gd name="T39" fmla="*/ 342 h 344"/>
                  <a:gd name="T40" fmla="*/ 106 w 276"/>
                  <a:gd name="T41" fmla="*/ 324 h 344"/>
                  <a:gd name="T42" fmla="*/ 92 w 276"/>
                  <a:gd name="T43" fmla="*/ 312 h 344"/>
                  <a:gd name="T44" fmla="*/ 0 w 276"/>
                  <a:gd name="T45" fmla="*/ 342 h 344"/>
                  <a:gd name="T46" fmla="*/ 94 w 276"/>
                  <a:gd name="T47" fmla="*/ 226 h 344"/>
                  <a:gd name="T48" fmla="*/ 96 w 276"/>
                  <a:gd name="T49" fmla="*/ 250 h 344"/>
                  <a:gd name="T50" fmla="*/ 102 w 276"/>
                  <a:gd name="T51" fmla="*/ 272 h 344"/>
                  <a:gd name="T52" fmla="*/ 114 w 276"/>
                  <a:gd name="T53" fmla="*/ 288 h 344"/>
                  <a:gd name="T54" fmla="*/ 134 w 276"/>
                  <a:gd name="T55" fmla="*/ 296 h 344"/>
                  <a:gd name="T56" fmla="*/ 148 w 276"/>
                  <a:gd name="T57" fmla="*/ 294 h 344"/>
                  <a:gd name="T58" fmla="*/ 168 w 276"/>
                  <a:gd name="T59" fmla="*/ 282 h 344"/>
                  <a:gd name="T60" fmla="*/ 180 w 276"/>
                  <a:gd name="T61" fmla="*/ 260 h 344"/>
                  <a:gd name="T62" fmla="*/ 186 w 276"/>
                  <a:gd name="T63" fmla="*/ 222 h 344"/>
                  <a:gd name="T64" fmla="*/ 186 w 276"/>
                  <a:gd name="T65" fmla="*/ 198 h 344"/>
                  <a:gd name="T66" fmla="*/ 180 w 276"/>
                  <a:gd name="T67" fmla="*/ 174 h 344"/>
                  <a:gd name="T68" fmla="*/ 168 w 276"/>
                  <a:gd name="T69" fmla="*/ 156 h 344"/>
                  <a:gd name="T70" fmla="*/ 146 w 276"/>
                  <a:gd name="T71" fmla="*/ 150 h 344"/>
                  <a:gd name="T72" fmla="*/ 132 w 276"/>
                  <a:gd name="T73" fmla="*/ 152 h 344"/>
                  <a:gd name="T74" fmla="*/ 112 w 276"/>
                  <a:gd name="T75" fmla="*/ 166 h 344"/>
                  <a:gd name="T76" fmla="*/ 100 w 276"/>
                  <a:gd name="T77" fmla="*/ 188 h 344"/>
                  <a:gd name="T78" fmla="*/ 94 w 276"/>
                  <a:gd name="T79" fmla="*/ 22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6" h="344">
                    <a:moveTo>
                      <a:pt x="24" y="0"/>
                    </a:moveTo>
                    <a:lnTo>
                      <a:pt x="112" y="0"/>
                    </a:lnTo>
                    <a:lnTo>
                      <a:pt x="104" y="136"/>
                    </a:lnTo>
                    <a:lnTo>
                      <a:pt x="104" y="136"/>
                    </a:lnTo>
                    <a:lnTo>
                      <a:pt x="104" y="136"/>
                    </a:lnTo>
                    <a:lnTo>
                      <a:pt x="120" y="122"/>
                    </a:lnTo>
                    <a:lnTo>
                      <a:pt x="138" y="108"/>
                    </a:lnTo>
                    <a:lnTo>
                      <a:pt x="146" y="104"/>
                    </a:lnTo>
                    <a:lnTo>
                      <a:pt x="158" y="100"/>
                    </a:lnTo>
                    <a:lnTo>
                      <a:pt x="168" y="98"/>
                    </a:lnTo>
                    <a:lnTo>
                      <a:pt x="180" y="98"/>
                    </a:lnTo>
                    <a:lnTo>
                      <a:pt x="180" y="98"/>
                    </a:lnTo>
                    <a:lnTo>
                      <a:pt x="194" y="98"/>
                    </a:lnTo>
                    <a:lnTo>
                      <a:pt x="206" y="100"/>
                    </a:lnTo>
                    <a:lnTo>
                      <a:pt x="216" y="104"/>
                    </a:lnTo>
                    <a:lnTo>
                      <a:pt x="226" y="108"/>
                    </a:lnTo>
                    <a:lnTo>
                      <a:pt x="236" y="114"/>
                    </a:lnTo>
                    <a:lnTo>
                      <a:pt x="244" y="120"/>
                    </a:lnTo>
                    <a:lnTo>
                      <a:pt x="250" y="128"/>
                    </a:lnTo>
                    <a:lnTo>
                      <a:pt x="258" y="136"/>
                    </a:lnTo>
                    <a:lnTo>
                      <a:pt x="266" y="156"/>
                    </a:lnTo>
                    <a:lnTo>
                      <a:pt x="274" y="176"/>
                    </a:lnTo>
                    <a:lnTo>
                      <a:pt x="276" y="198"/>
                    </a:lnTo>
                    <a:lnTo>
                      <a:pt x="276" y="220"/>
                    </a:lnTo>
                    <a:lnTo>
                      <a:pt x="276" y="220"/>
                    </a:lnTo>
                    <a:lnTo>
                      <a:pt x="274" y="242"/>
                    </a:lnTo>
                    <a:lnTo>
                      <a:pt x="268" y="264"/>
                    </a:lnTo>
                    <a:lnTo>
                      <a:pt x="260" y="284"/>
                    </a:lnTo>
                    <a:lnTo>
                      <a:pt x="248" y="304"/>
                    </a:lnTo>
                    <a:lnTo>
                      <a:pt x="240" y="312"/>
                    </a:lnTo>
                    <a:lnTo>
                      <a:pt x="232" y="320"/>
                    </a:lnTo>
                    <a:lnTo>
                      <a:pt x="222" y="328"/>
                    </a:lnTo>
                    <a:lnTo>
                      <a:pt x="212" y="334"/>
                    </a:lnTo>
                    <a:lnTo>
                      <a:pt x="202" y="338"/>
                    </a:lnTo>
                    <a:lnTo>
                      <a:pt x="188" y="342"/>
                    </a:lnTo>
                    <a:lnTo>
                      <a:pt x="176" y="344"/>
                    </a:lnTo>
                    <a:lnTo>
                      <a:pt x="160" y="344"/>
                    </a:lnTo>
                    <a:lnTo>
                      <a:pt x="160" y="344"/>
                    </a:lnTo>
                    <a:lnTo>
                      <a:pt x="150" y="344"/>
                    </a:lnTo>
                    <a:lnTo>
                      <a:pt x="140" y="342"/>
                    </a:lnTo>
                    <a:lnTo>
                      <a:pt x="122" y="336"/>
                    </a:lnTo>
                    <a:lnTo>
                      <a:pt x="106" y="324"/>
                    </a:lnTo>
                    <a:lnTo>
                      <a:pt x="94" y="312"/>
                    </a:lnTo>
                    <a:lnTo>
                      <a:pt x="92" y="312"/>
                    </a:lnTo>
                    <a:lnTo>
                      <a:pt x="88" y="342"/>
                    </a:lnTo>
                    <a:lnTo>
                      <a:pt x="0" y="342"/>
                    </a:lnTo>
                    <a:lnTo>
                      <a:pt x="24" y="0"/>
                    </a:lnTo>
                    <a:close/>
                    <a:moveTo>
                      <a:pt x="94" y="226"/>
                    </a:moveTo>
                    <a:lnTo>
                      <a:pt x="94" y="226"/>
                    </a:lnTo>
                    <a:lnTo>
                      <a:pt x="96" y="250"/>
                    </a:lnTo>
                    <a:lnTo>
                      <a:pt x="98" y="260"/>
                    </a:lnTo>
                    <a:lnTo>
                      <a:pt x="102" y="272"/>
                    </a:lnTo>
                    <a:lnTo>
                      <a:pt x="106" y="282"/>
                    </a:lnTo>
                    <a:lnTo>
                      <a:pt x="114" y="288"/>
                    </a:lnTo>
                    <a:lnTo>
                      <a:pt x="122" y="294"/>
                    </a:lnTo>
                    <a:lnTo>
                      <a:pt x="134" y="296"/>
                    </a:lnTo>
                    <a:lnTo>
                      <a:pt x="134" y="296"/>
                    </a:lnTo>
                    <a:lnTo>
                      <a:pt x="148" y="294"/>
                    </a:lnTo>
                    <a:lnTo>
                      <a:pt x="158" y="288"/>
                    </a:lnTo>
                    <a:lnTo>
                      <a:pt x="168" y="282"/>
                    </a:lnTo>
                    <a:lnTo>
                      <a:pt x="174" y="272"/>
                    </a:lnTo>
                    <a:lnTo>
                      <a:pt x="180" y="260"/>
                    </a:lnTo>
                    <a:lnTo>
                      <a:pt x="184" y="248"/>
                    </a:lnTo>
                    <a:lnTo>
                      <a:pt x="186" y="222"/>
                    </a:lnTo>
                    <a:lnTo>
                      <a:pt x="186" y="222"/>
                    </a:lnTo>
                    <a:lnTo>
                      <a:pt x="186" y="198"/>
                    </a:lnTo>
                    <a:lnTo>
                      <a:pt x="184" y="186"/>
                    </a:lnTo>
                    <a:lnTo>
                      <a:pt x="180" y="174"/>
                    </a:lnTo>
                    <a:lnTo>
                      <a:pt x="176" y="164"/>
                    </a:lnTo>
                    <a:lnTo>
                      <a:pt x="168" y="156"/>
                    </a:lnTo>
                    <a:lnTo>
                      <a:pt x="158" y="152"/>
                    </a:lnTo>
                    <a:lnTo>
                      <a:pt x="146" y="150"/>
                    </a:lnTo>
                    <a:lnTo>
                      <a:pt x="146" y="150"/>
                    </a:lnTo>
                    <a:lnTo>
                      <a:pt x="132" y="152"/>
                    </a:lnTo>
                    <a:lnTo>
                      <a:pt x="120" y="156"/>
                    </a:lnTo>
                    <a:lnTo>
                      <a:pt x="112" y="166"/>
                    </a:lnTo>
                    <a:lnTo>
                      <a:pt x="104" y="176"/>
                    </a:lnTo>
                    <a:lnTo>
                      <a:pt x="100" y="188"/>
                    </a:lnTo>
                    <a:lnTo>
                      <a:pt x="98" y="200"/>
                    </a:lnTo>
                    <a:lnTo>
                      <a:pt x="94" y="226"/>
                    </a:lnTo>
                    <a:lnTo>
                      <a:pt x="94"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5"/>
              <p:cNvSpPr>
                <a:spLocks noEditPoints="1"/>
              </p:cNvSpPr>
              <p:nvPr/>
            </p:nvSpPr>
            <p:spPr bwMode="auto">
              <a:xfrm>
                <a:off x="3197225" y="504825"/>
                <a:ext cx="406400" cy="396875"/>
              </a:xfrm>
              <a:custGeom>
                <a:avLst/>
                <a:gdLst>
                  <a:gd name="T0" fmla="*/ 86 w 256"/>
                  <a:gd name="T1" fmla="*/ 142 h 250"/>
                  <a:gd name="T2" fmla="*/ 86 w 256"/>
                  <a:gd name="T3" fmla="*/ 166 h 250"/>
                  <a:gd name="T4" fmla="*/ 90 w 256"/>
                  <a:gd name="T5" fmla="*/ 184 h 250"/>
                  <a:gd name="T6" fmla="*/ 102 w 256"/>
                  <a:gd name="T7" fmla="*/ 196 h 250"/>
                  <a:gd name="T8" fmla="*/ 124 w 256"/>
                  <a:gd name="T9" fmla="*/ 202 h 250"/>
                  <a:gd name="T10" fmla="*/ 132 w 256"/>
                  <a:gd name="T11" fmla="*/ 200 h 250"/>
                  <a:gd name="T12" fmla="*/ 148 w 256"/>
                  <a:gd name="T13" fmla="*/ 196 h 250"/>
                  <a:gd name="T14" fmla="*/ 158 w 256"/>
                  <a:gd name="T15" fmla="*/ 186 h 250"/>
                  <a:gd name="T16" fmla="*/ 164 w 256"/>
                  <a:gd name="T17" fmla="*/ 174 h 250"/>
                  <a:gd name="T18" fmla="*/ 248 w 256"/>
                  <a:gd name="T19" fmla="*/ 170 h 250"/>
                  <a:gd name="T20" fmla="*/ 246 w 256"/>
                  <a:gd name="T21" fmla="*/ 180 h 250"/>
                  <a:gd name="T22" fmla="*/ 238 w 256"/>
                  <a:gd name="T23" fmla="*/ 198 h 250"/>
                  <a:gd name="T24" fmla="*/ 218 w 256"/>
                  <a:gd name="T25" fmla="*/ 222 h 250"/>
                  <a:gd name="T26" fmla="*/ 202 w 256"/>
                  <a:gd name="T27" fmla="*/ 234 h 250"/>
                  <a:gd name="T28" fmla="*/ 168 w 256"/>
                  <a:gd name="T29" fmla="*/ 246 h 250"/>
                  <a:gd name="T30" fmla="*/ 128 w 256"/>
                  <a:gd name="T31" fmla="*/ 250 h 250"/>
                  <a:gd name="T32" fmla="*/ 96 w 256"/>
                  <a:gd name="T33" fmla="*/ 248 h 250"/>
                  <a:gd name="T34" fmla="*/ 66 w 256"/>
                  <a:gd name="T35" fmla="*/ 242 h 250"/>
                  <a:gd name="T36" fmla="*/ 44 w 256"/>
                  <a:gd name="T37" fmla="*/ 232 h 250"/>
                  <a:gd name="T38" fmla="*/ 26 w 256"/>
                  <a:gd name="T39" fmla="*/ 218 h 250"/>
                  <a:gd name="T40" fmla="*/ 12 w 256"/>
                  <a:gd name="T41" fmla="*/ 200 h 250"/>
                  <a:gd name="T42" fmla="*/ 4 w 256"/>
                  <a:gd name="T43" fmla="*/ 178 h 250"/>
                  <a:gd name="T44" fmla="*/ 0 w 256"/>
                  <a:gd name="T45" fmla="*/ 150 h 250"/>
                  <a:gd name="T46" fmla="*/ 0 w 256"/>
                  <a:gd name="T47" fmla="*/ 118 h 250"/>
                  <a:gd name="T48" fmla="*/ 4 w 256"/>
                  <a:gd name="T49" fmla="*/ 92 h 250"/>
                  <a:gd name="T50" fmla="*/ 14 w 256"/>
                  <a:gd name="T51" fmla="*/ 68 h 250"/>
                  <a:gd name="T52" fmla="*/ 26 w 256"/>
                  <a:gd name="T53" fmla="*/ 48 h 250"/>
                  <a:gd name="T54" fmla="*/ 44 w 256"/>
                  <a:gd name="T55" fmla="*/ 32 h 250"/>
                  <a:gd name="T56" fmla="*/ 86 w 256"/>
                  <a:gd name="T57" fmla="*/ 8 h 250"/>
                  <a:gd name="T58" fmla="*/ 138 w 256"/>
                  <a:gd name="T59" fmla="*/ 0 h 250"/>
                  <a:gd name="T60" fmla="*/ 154 w 256"/>
                  <a:gd name="T61" fmla="*/ 2 h 250"/>
                  <a:gd name="T62" fmla="*/ 184 w 256"/>
                  <a:gd name="T63" fmla="*/ 6 h 250"/>
                  <a:gd name="T64" fmla="*/ 208 w 256"/>
                  <a:gd name="T65" fmla="*/ 18 h 250"/>
                  <a:gd name="T66" fmla="*/ 228 w 256"/>
                  <a:gd name="T67" fmla="*/ 32 h 250"/>
                  <a:gd name="T68" fmla="*/ 242 w 256"/>
                  <a:gd name="T69" fmla="*/ 50 h 250"/>
                  <a:gd name="T70" fmla="*/ 250 w 256"/>
                  <a:gd name="T71" fmla="*/ 72 h 250"/>
                  <a:gd name="T72" fmla="*/ 256 w 256"/>
                  <a:gd name="T73" fmla="*/ 112 h 250"/>
                  <a:gd name="T74" fmla="*/ 86 w 256"/>
                  <a:gd name="T75" fmla="*/ 142 h 250"/>
                  <a:gd name="T76" fmla="*/ 172 w 256"/>
                  <a:gd name="T77" fmla="*/ 98 h 250"/>
                  <a:gd name="T78" fmla="*/ 170 w 256"/>
                  <a:gd name="T79" fmla="*/ 78 h 250"/>
                  <a:gd name="T80" fmla="*/ 164 w 256"/>
                  <a:gd name="T81" fmla="*/ 62 h 250"/>
                  <a:gd name="T82" fmla="*/ 158 w 256"/>
                  <a:gd name="T83" fmla="*/ 56 h 250"/>
                  <a:gd name="T84" fmla="*/ 142 w 256"/>
                  <a:gd name="T85" fmla="*/ 48 h 250"/>
                  <a:gd name="T86" fmla="*/ 134 w 256"/>
                  <a:gd name="T87" fmla="*/ 46 h 250"/>
                  <a:gd name="T88" fmla="*/ 114 w 256"/>
                  <a:gd name="T89" fmla="*/ 52 h 250"/>
                  <a:gd name="T90" fmla="*/ 102 w 256"/>
                  <a:gd name="T91" fmla="*/ 62 h 250"/>
                  <a:gd name="T92" fmla="*/ 94 w 256"/>
                  <a:gd name="T93" fmla="*/ 78 h 250"/>
                  <a:gd name="T94" fmla="*/ 172 w 256"/>
                  <a:gd name="T95" fmla="*/ 9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250">
                    <a:moveTo>
                      <a:pt x="86" y="142"/>
                    </a:moveTo>
                    <a:lnTo>
                      <a:pt x="86" y="142"/>
                    </a:lnTo>
                    <a:lnTo>
                      <a:pt x="84" y="154"/>
                    </a:lnTo>
                    <a:lnTo>
                      <a:pt x="86" y="166"/>
                    </a:lnTo>
                    <a:lnTo>
                      <a:pt x="88" y="176"/>
                    </a:lnTo>
                    <a:lnTo>
                      <a:pt x="90" y="184"/>
                    </a:lnTo>
                    <a:lnTo>
                      <a:pt x="96" y="192"/>
                    </a:lnTo>
                    <a:lnTo>
                      <a:pt x="102" y="196"/>
                    </a:lnTo>
                    <a:lnTo>
                      <a:pt x="112" y="200"/>
                    </a:lnTo>
                    <a:lnTo>
                      <a:pt x="124" y="202"/>
                    </a:lnTo>
                    <a:lnTo>
                      <a:pt x="124" y="202"/>
                    </a:lnTo>
                    <a:lnTo>
                      <a:pt x="132" y="200"/>
                    </a:lnTo>
                    <a:lnTo>
                      <a:pt x="140" y="198"/>
                    </a:lnTo>
                    <a:lnTo>
                      <a:pt x="148" y="196"/>
                    </a:lnTo>
                    <a:lnTo>
                      <a:pt x="154" y="192"/>
                    </a:lnTo>
                    <a:lnTo>
                      <a:pt x="158" y="186"/>
                    </a:lnTo>
                    <a:lnTo>
                      <a:pt x="162" y="180"/>
                    </a:lnTo>
                    <a:lnTo>
                      <a:pt x="164" y="174"/>
                    </a:lnTo>
                    <a:lnTo>
                      <a:pt x="164" y="170"/>
                    </a:lnTo>
                    <a:lnTo>
                      <a:pt x="248" y="170"/>
                    </a:lnTo>
                    <a:lnTo>
                      <a:pt x="248" y="170"/>
                    </a:lnTo>
                    <a:lnTo>
                      <a:pt x="246" y="180"/>
                    </a:lnTo>
                    <a:lnTo>
                      <a:pt x="242" y="190"/>
                    </a:lnTo>
                    <a:lnTo>
                      <a:pt x="238" y="198"/>
                    </a:lnTo>
                    <a:lnTo>
                      <a:pt x="232" y="208"/>
                    </a:lnTo>
                    <a:lnTo>
                      <a:pt x="218" y="222"/>
                    </a:lnTo>
                    <a:lnTo>
                      <a:pt x="202" y="234"/>
                    </a:lnTo>
                    <a:lnTo>
                      <a:pt x="202" y="234"/>
                    </a:lnTo>
                    <a:lnTo>
                      <a:pt x="186" y="242"/>
                    </a:lnTo>
                    <a:lnTo>
                      <a:pt x="168" y="246"/>
                    </a:lnTo>
                    <a:lnTo>
                      <a:pt x="148" y="248"/>
                    </a:lnTo>
                    <a:lnTo>
                      <a:pt x="128" y="250"/>
                    </a:lnTo>
                    <a:lnTo>
                      <a:pt x="128" y="250"/>
                    </a:lnTo>
                    <a:lnTo>
                      <a:pt x="96" y="248"/>
                    </a:lnTo>
                    <a:lnTo>
                      <a:pt x="80" y="244"/>
                    </a:lnTo>
                    <a:lnTo>
                      <a:pt x="66" y="242"/>
                    </a:lnTo>
                    <a:lnTo>
                      <a:pt x="54" y="238"/>
                    </a:lnTo>
                    <a:lnTo>
                      <a:pt x="44" y="232"/>
                    </a:lnTo>
                    <a:lnTo>
                      <a:pt x="34" y="226"/>
                    </a:lnTo>
                    <a:lnTo>
                      <a:pt x="26" y="218"/>
                    </a:lnTo>
                    <a:lnTo>
                      <a:pt x="18" y="210"/>
                    </a:lnTo>
                    <a:lnTo>
                      <a:pt x="12" y="200"/>
                    </a:lnTo>
                    <a:lnTo>
                      <a:pt x="8" y="190"/>
                    </a:lnTo>
                    <a:lnTo>
                      <a:pt x="4" y="178"/>
                    </a:lnTo>
                    <a:lnTo>
                      <a:pt x="2" y="164"/>
                    </a:lnTo>
                    <a:lnTo>
                      <a:pt x="0" y="150"/>
                    </a:lnTo>
                    <a:lnTo>
                      <a:pt x="0" y="118"/>
                    </a:lnTo>
                    <a:lnTo>
                      <a:pt x="0" y="118"/>
                    </a:lnTo>
                    <a:lnTo>
                      <a:pt x="2" y="106"/>
                    </a:lnTo>
                    <a:lnTo>
                      <a:pt x="4" y="92"/>
                    </a:lnTo>
                    <a:lnTo>
                      <a:pt x="8" y="80"/>
                    </a:lnTo>
                    <a:lnTo>
                      <a:pt x="14" y="68"/>
                    </a:lnTo>
                    <a:lnTo>
                      <a:pt x="20" y="58"/>
                    </a:lnTo>
                    <a:lnTo>
                      <a:pt x="26" y="48"/>
                    </a:lnTo>
                    <a:lnTo>
                      <a:pt x="34" y="40"/>
                    </a:lnTo>
                    <a:lnTo>
                      <a:pt x="44" y="32"/>
                    </a:lnTo>
                    <a:lnTo>
                      <a:pt x="64" y="18"/>
                    </a:lnTo>
                    <a:lnTo>
                      <a:pt x="86" y="8"/>
                    </a:lnTo>
                    <a:lnTo>
                      <a:pt x="110" y="2"/>
                    </a:lnTo>
                    <a:lnTo>
                      <a:pt x="138" y="0"/>
                    </a:lnTo>
                    <a:lnTo>
                      <a:pt x="138" y="0"/>
                    </a:lnTo>
                    <a:lnTo>
                      <a:pt x="154" y="2"/>
                    </a:lnTo>
                    <a:lnTo>
                      <a:pt x="170" y="4"/>
                    </a:lnTo>
                    <a:lnTo>
                      <a:pt x="184" y="6"/>
                    </a:lnTo>
                    <a:lnTo>
                      <a:pt x="196" y="12"/>
                    </a:lnTo>
                    <a:lnTo>
                      <a:pt x="208" y="18"/>
                    </a:lnTo>
                    <a:lnTo>
                      <a:pt x="218" y="24"/>
                    </a:lnTo>
                    <a:lnTo>
                      <a:pt x="228" y="32"/>
                    </a:lnTo>
                    <a:lnTo>
                      <a:pt x="234" y="40"/>
                    </a:lnTo>
                    <a:lnTo>
                      <a:pt x="242" y="50"/>
                    </a:lnTo>
                    <a:lnTo>
                      <a:pt x="246" y="60"/>
                    </a:lnTo>
                    <a:lnTo>
                      <a:pt x="250" y="72"/>
                    </a:lnTo>
                    <a:lnTo>
                      <a:pt x="254" y="84"/>
                    </a:lnTo>
                    <a:lnTo>
                      <a:pt x="256" y="112"/>
                    </a:lnTo>
                    <a:lnTo>
                      <a:pt x="254" y="142"/>
                    </a:lnTo>
                    <a:lnTo>
                      <a:pt x="86" y="142"/>
                    </a:lnTo>
                    <a:close/>
                    <a:moveTo>
                      <a:pt x="172" y="98"/>
                    </a:moveTo>
                    <a:lnTo>
                      <a:pt x="172" y="98"/>
                    </a:lnTo>
                    <a:lnTo>
                      <a:pt x="172" y="88"/>
                    </a:lnTo>
                    <a:lnTo>
                      <a:pt x="170" y="78"/>
                    </a:lnTo>
                    <a:lnTo>
                      <a:pt x="168" y="70"/>
                    </a:lnTo>
                    <a:lnTo>
                      <a:pt x="164" y="62"/>
                    </a:lnTo>
                    <a:lnTo>
                      <a:pt x="164" y="62"/>
                    </a:lnTo>
                    <a:lnTo>
                      <a:pt x="158" y="56"/>
                    </a:lnTo>
                    <a:lnTo>
                      <a:pt x="150" y="50"/>
                    </a:lnTo>
                    <a:lnTo>
                      <a:pt x="142" y="48"/>
                    </a:lnTo>
                    <a:lnTo>
                      <a:pt x="134" y="46"/>
                    </a:lnTo>
                    <a:lnTo>
                      <a:pt x="134" y="46"/>
                    </a:lnTo>
                    <a:lnTo>
                      <a:pt x="122" y="48"/>
                    </a:lnTo>
                    <a:lnTo>
                      <a:pt x="114" y="52"/>
                    </a:lnTo>
                    <a:lnTo>
                      <a:pt x="106" y="56"/>
                    </a:lnTo>
                    <a:lnTo>
                      <a:pt x="102" y="62"/>
                    </a:lnTo>
                    <a:lnTo>
                      <a:pt x="96" y="70"/>
                    </a:lnTo>
                    <a:lnTo>
                      <a:pt x="94" y="78"/>
                    </a:lnTo>
                    <a:lnTo>
                      <a:pt x="90" y="98"/>
                    </a:lnTo>
                    <a:lnTo>
                      <a:pt x="172"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6"/>
              <p:cNvSpPr>
                <a:spLocks/>
              </p:cNvSpPr>
              <p:nvPr/>
            </p:nvSpPr>
            <p:spPr bwMode="auto">
              <a:xfrm>
                <a:off x="1314450" y="352425"/>
                <a:ext cx="196850" cy="542925"/>
              </a:xfrm>
              <a:custGeom>
                <a:avLst/>
                <a:gdLst>
                  <a:gd name="T0" fmla="*/ 24 w 124"/>
                  <a:gd name="T1" fmla="*/ 0 h 342"/>
                  <a:gd name="T2" fmla="*/ 124 w 124"/>
                  <a:gd name="T3" fmla="*/ 0 h 342"/>
                  <a:gd name="T4" fmla="*/ 100 w 124"/>
                  <a:gd name="T5" fmla="*/ 342 h 342"/>
                  <a:gd name="T6" fmla="*/ 0 w 124"/>
                  <a:gd name="T7" fmla="*/ 342 h 342"/>
                  <a:gd name="T8" fmla="*/ 24 w 124"/>
                  <a:gd name="T9" fmla="*/ 0 h 342"/>
                </a:gdLst>
                <a:ahLst/>
                <a:cxnLst>
                  <a:cxn ang="0">
                    <a:pos x="T0" y="T1"/>
                  </a:cxn>
                  <a:cxn ang="0">
                    <a:pos x="T2" y="T3"/>
                  </a:cxn>
                  <a:cxn ang="0">
                    <a:pos x="T4" y="T5"/>
                  </a:cxn>
                  <a:cxn ang="0">
                    <a:pos x="T6" y="T7"/>
                  </a:cxn>
                  <a:cxn ang="0">
                    <a:pos x="T8" y="T9"/>
                  </a:cxn>
                </a:cxnLst>
                <a:rect l="0" t="0" r="r" b="b"/>
                <a:pathLst>
                  <a:path w="124" h="342">
                    <a:moveTo>
                      <a:pt x="24" y="0"/>
                    </a:moveTo>
                    <a:lnTo>
                      <a:pt x="124" y="0"/>
                    </a:lnTo>
                    <a:lnTo>
                      <a:pt x="100" y="342"/>
                    </a:lnTo>
                    <a:lnTo>
                      <a:pt x="0" y="342"/>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17"/>
              <p:cNvSpPr>
                <a:spLocks/>
              </p:cNvSpPr>
              <p:nvPr/>
            </p:nvSpPr>
            <p:spPr bwMode="auto">
              <a:xfrm>
                <a:off x="1498600" y="352425"/>
                <a:ext cx="368300" cy="542925"/>
              </a:xfrm>
              <a:custGeom>
                <a:avLst/>
                <a:gdLst>
                  <a:gd name="T0" fmla="*/ 120 w 232"/>
                  <a:gd name="T1" fmla="*/ 0 h 342"/>
                  <a:gd name="T2" fmla="*/ 0 w 232"/>
                  <a:gd name="T3" fmla="*/ 152 h 342"/>
                  <a:gd name="T4" fmla="*/ 106 w 232"/>
                  <a:gd name="T5" fmla="*/ 342 h 342"/>
                  <a:gd name="T6" fmla="*/ 226 w 232"/>
                  <a:gd name="T7" fmla="*/ 342 h 342"/>
                  <a:gd name="T8" fmla="*/ 106 w 232"/>
                  <a:gd name="T9" fmla="*/ 148 h 342"/>
                  <a:gd name="T10" fmla="*/ 232 w 232"/>
                  <a:gd name="T11" fmla="*/ 0 h 342"/>
                  <a:gd name="T12" fmla="*/ 120 w 232"/>
                  <a:gd name="T13" fmla="*/ 0 h 342"/>
                </a:gdLst>
                <a:ahLst/>
                <a:cxnLst>
                  <a:cxn ang="0">
                    <a:pos x="T0" y="T1"/>
                  </a:cxn>
                  <a:cxn ang="0">
                    <a:pos x="T2" y="T3"/>
                  </a:cxn>
                  <a:cxn ang="0">
                    <a:pos x="T4" y="T5"/>
                  </a:cxn>
                  <a:cxn ang="0">
                    <a:pos x="T6" y="T7"/>
                  </a:cxn>
                  <a:cxn ang="0">
                    <a:pos x="T8" y="T9"/>
                  </a:cxn>
                  <a:cxn ang="0">
                    <a:pos x="T10" y="T11"/>
                  </a:cxn>
                  <a:cxn ang="0">
                    <a:pos x="T12" y="T13"/>
                  </a:cxn>
                </a:cxnLst>
                <a:rect l="0" t="0" r="r" b="b"/>
                <a:pathLst>
                  <a:path w="232" h="342">
                    <a:moveTo>
                      <a:pt x="120" y="0"/>
                    </a:moveTo>
                    <a:lnTo>
                      <a:pt x="0" y="152"/>
                    </a:lnTo>
                    <a:lnTo>
                      <a:pt x="106" y="342"/>
                    </a:lnTo>
                    <a:lnTo>
                      <a:pt x="226" y="342"/>
                    </a:lnTo>
                    <a:lnTo>
                      <a:pt x="106" y="148"/>
                    </a:lnTo>
                    <a:lnTo>
                      <a:pt x="232"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18"/>
              <p:cNvSpPr>
                <a:spLocks/>
              </p:cNvSpPr>
              <p:nvPr/>
            </p:nvSpPr>
            <p:spPr bwMode="auto">
              <a:xfrm>
                <a:off x="1876425" y="517525"/>
                <a:ext cx="158750" cy="377825"/>
              </a:xfrm>
              <a:custGeom>
                <a:avLst/>
                <a:gdLst>
                  <a:gd name="T0" fmla="*/ 16 w 100"/>
                  <a:gd name="T1" fmla="*/ 0 h 238"/>
                  <a:gd name="T2" fmla="*/ 100 w 100"/>
                  <a:gd name="T3" fmla="*/ 0 h 238"/>
                  <a:gd name="T4" fmla="*/ 84 w 100"/>
                  <a:gd name="T5" fmla="*/ 238 h 238"/>
                  <a:gd name="T6" fmla="*/ 0 w 100"/>
                  <a:gd name="T7" fmla="*/ 238 h 238"/>
                  <a:gd name="T8" fmla="*/ 16 w 100"/>
                  <a:gd name="T9" fmla="*/ 0 h 238"/>
                </a:gdLst>
                <a:ahLst/>
                <a:cxnLst>
                  <a:cxn ang="0">
                    <a:pos x="T0" y="T1"/>
                  </a:cxn>
                  <a:cxn ang="0">
                    <a:pos x="T2" y="T3"/>
                  </a:cxn>
                  <a:cxn ang="0">
                    <a:pos x="T4" y="T5"/>
                  </a:cxn>
                  <a:cxn ang="0">
                    <a:pos x="T6" y="T7"/>
                  </a:cxn>
                  <a:cxn ang="0">
                    <a:pos x="T8" y="T9"/>
                  </a:cxn>
                </a:cxnLst>
                <a:rect l="0" t="0" r="r" b="b"/>
                <a:pathLst>
                  <a:path w="100" h="238">
                    <a:moveTo>
                      <a:pt x="16" y="0"/>
                    </a:moveTo>
                    <a:lnTo>
                      <a:pt x="100" y="0"/>
                    </a:lnTo>
                    <a:lnTo>
                      <a:pt x="84" y="238"/>
                    </a:lnTo>
                    <a:lnTo>
                      <a:pt x="0" y="238"/>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19"/>
              <p:cNvSpPr>
                <a:spLocks/>
              </p:cNvSpPr>
              <p:nvPr/>
            </p:nvSpPr>
            <p:spPr bwMode="auto">
              <a:xfrm>
                <a:off x="2038350" y="504825"/>
                <a:ext cx="692150" cy="390525"/>
              </a:xfrm>
              <a:custGeom>
                <a:avLst/>
                <a:gdLst>
                  <a:gd name="T0" fmla="*/ 106 w 436"/>
                  <a:gd name="T1" fmla="*/ 40 h 246"/>
                  <a:gd name="T2" fmla="*/ 106 w 436"/>
                  <a:gd name="T3" fmla="*/ 40 h 246"/>
                  <a:gd name="T4" fmla="*/ 128 w 436"/>
                  <a:gd name="T5" fmla="*/ 20 h 246"/>
                  <a:gd name="T6" fmla="*/ 150 w 436"/>
                  <a:gd name="T7" fmla="*/ 8 h 246"/>
                  <a:gd name="T8" fmla="*/ 172 w 436"/>
                  <a:gd name="T9" fmla="*/ 2 h 246"/>
                  <a:gd name="T10" fmla="*/ 192 w 436"/>
                  <a:gd name="T11" fmla="*/ 2 h 246"/>
                  <a:gd name="T12" fmla="*/ 216 w 436"/>
                  <a:gd name="T13" fmla="*/ 6 h 246"/>
                  <a:gd name="T14" fmla="*/ 238 w 436"/>
                  <a:gd name="T15" fmla="*/ 14 h 246"/>
                  <a:gd name="T16" fmla="*/ 254 w 436"/>
                  <a:gd name="T17" fmla="*/ 28 h 246"/>
                  <a:gd name="T18" fmla="*/ 264 w 436"/>
                  <a:gd name="T19" fmla="*/ 44 h 246"/>
                  <a:gd name="T20" fmla="*/ 272 w 436"/>
                  <a:gd name="T21" fmla="*/ 34 h 246"/>
                  <a:gd name="T22" fmla="*/ 290 w 436"/>
                  <a:gd name="T23" fmla="*/ 18 h 246"/>
                  <a:gd name="T24" fmla="*/ 312 w 436"/>
                  <a:gd name="T25" fmla="*/ 8 h 246"/>
                  <a:gd name="T26" fmla="*/ 338 w 436"/>
                  <a:gd name="T27" fmla="*/ 2 h 246"/>
                  <a:gd name="T28" fmla="*/ 352 w 436"/>
                  <a:gd name="T29" fmla="*/ 0 h 246"/>
                  <a:gd name="T30" fmla="*/ 386 w 436"/>
                  <a:gd name="T31" fmla="*/ 6 h 246"/>
                  <a:gd name="T32" fmla="*/ 414 w 436"/>
                  <a:gd name="T33" fmla="*/ 24 h 246"/>
                  <a:gd name="T34" fmla="*/ 432 w 436"/>
                  <a:gd name="T35" fmla="*/ 50 h 246"/>
                  <a:gd name="T36" fmla="*/ 436 w 436"/>
                  <a:gd name="T37" fmla="*/ 86 h 246"/>
                  <a:gd name="T38" fmla="*/ 332 w 436"/>
                  <a:gd name="T39" fmla="*/ 246 h 246"/>
                  <a:gd name="T40" fmla="*/ 342 w 436"/>
                  <a:gd name="T41" fmla="*/ 106 h 246"/>
                  <a:gd name="T42" fmla="*/ 342 w 436"/>
                  <a:gd name="T43" fmla="*/ 80 h 246"/>
                  <a:gd name="T44" fmla="*/ 336 w 436"/>
                  <a:gd name="T45" fmla="*/ 66 h 246"/>
                  <a:gd name="T46" fmla="*/ 322 w 436"/>
                  <a:gd name="T47" fmla="*/ 58 h 246"/>
                  <a:gd name="T48" fmla="*/ 312 w 436"/>
                  <a:gd name="T49" fmla="*/ 58 h 246"/>
                  <a:gd name="T50" fmla="*/ 288 w 436"/>
                  <a:gd name="T51" fmla="*/ 66 h 246"/>
                  <a:gd name="T52" fmla="*/ 276 w 436"/>
                  <a:gd name="T53" fmla="*/ 82 h 246"/>
                  <a:gd name="T54" fmla="*/ 270 w 436"/>
                  <a:gd name="T55" fmla="*/ 100 h 246"/>
                  <a:gd name="T56" fmla="*/ 260 w 436"/>
                  <a:gd name="T57" fmla="*/ 246 h 246"/>
                  <a:gd name="T58" fmla="*/ 180 w 436"/>
                  <a:gd name="T59" fmla="*/ 106 h 246"/>
                  <a:gd name="T60" fmla="*/ 178 w 436"/>
                  <a:gd name="T61" fmla="*/ 88 h 246"/>
                  <a:gd name="T62" fmla="*/ 174 w 436"/>
                  <a:gd name="T63" fmla="*/ 72 h 246"/>
                  <a:gd name="T64" fmla="*/ 164 w 436"/>
                  <a:gd name="T65" fmla="*/ 62 h 246"/>
                  <a:gd name="T66" fmla="*/ 148 w 436"/>
                  <a:gd name="T67" fmla="*/ 58 h 246"/>
                  <a:gd name="T68" fmla="*/ 132 w 436"/>
                  <a:gd name="T69" fmla="*/ 60 h 246"/>
                  <a:gd name="T70" fmla="*/ 114 w 436"/>
                  <a:gd name="T71" fmla="*/ 72 h 246"/>
                  <a:gd name="T72" fmla="*/ 104 w 436"/>
                  <a:gd name="T73" fmla="*/ 92 h 246"/>
                  <a:gd name="T74" fmla="*/ 102 w 436"/>
                  <a:gd name="T75" fmla="*/ 110 h 246"/>
                  <a:gd name="T76" fmla="*/ 0 w 436"/>
                  <a:gd name="T77" fmla="*/ 246 h 246"/>
                  <a:gd name="T78" fmla="*/ 106 w 436"/>
                  <a:gd name="T79" fmla="*/ 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246">
                    <a:moveTo>
                      <a:pt x="106" y="8"/>
                    </a:moveTo>
                    <a:lnTo>
                      <a:pt x="106" y="40"/>
                    </a:lnTo>
                    <a:lnTo>
                      <a:pt x="106" y="40"/>
                    </a:lnTo>
                    <a:lnTo>
                      <a:pt x="106" y="40"/>
                    </a:lnTo>
                    <a:lnTo>
                      <a:pt x="118" y="28"/>
                    </a:lnTo>
                    <a:lnTo>
                      <a:pt x="128" y="20"/>
                    </a:lnTo>
                    <a:lnTo>
                      <a:pt x="140" y="12"/>
                    </a:lnTo>
                    <a:lnTo>
                      <a:pt x="150" y="8"/>
                    </a:lnTo>
                    <a:lnTo>
                      <a:pt x="162" y="4"/>
                    </a:lnTo>
                    <a:lnTo>
                      <a:pt x="172" y="2"/>
                    </a:lnTo>
                    <a:lnTo>
                      <a:pt x="192" y="2"/>
                    </a:lnTo>
                    <a:lnTo>
                      <a:pt x="192" y="2"/>
                    </a:lnTo>
                    <a:lnTo>
                      <a:pt x="204" y="2"/>
                    </a:lnTo>
                    <a:lnTo>
                      <a:pt x="216" y="6"/>
                    </a:lnTo>
                    <a:lnTo>
                      <a:pt x="228" y="8"/>
                    </a:lnTo>
                    <a:lnTo>
                      <a:pt x="238" y="14"/>
                    </a:lnTo>
                    <a:lnTo>
                      <a:pt x="246" y="20"/>
                    </a:lnTo>
                    <a:lnTo>
                      <a:pt x="254" y="28"/>
                    </a:lnTo>
                    <a:lnTo>
                      <a:pt x="260" y="36"/>
                    </a:lnTo>
                    <a:lnTo>
                      <a:pt x="264" y="44"/>
                    </a:lnTo>
                    <a:lnTo>
                      <a:pt x="264" y="44"/>
                    </a:lnTo>
                    <a:lnTo>
                      <a:pt x="272" y="34"/>
                    </a:lnTo>
                    <a:lnTo>
                      <a:pt x="280" y="26"/>
                    </a:lnTo>
                    <a:lnTo>
                      <a:pt x="290" y="18"/>
                    </a:lnTo>
                    <a:lnTo>
                      <a:pt x="302" y="12"/>
                    </a:lnTo>
                    <a:lnTo>
                      <a:pt x="312" y="8"/>
                    </a:lnTo>
                    <a:lnTo>
                      <a:pt x="326" y="4"/>
                    </a:lnTo>
                    <a:lnTo>
                      <a:pt x="338" y="2"/>
                    </a:lnTo>
                    <a:lnTo>
                      <a:pt x="352" y="0"/>
                    </a:lnTo>
                    <a:lnTo>
                      <a:pt x="352" y="0"/>
                    </a:lnTo>
                    <a:lnTo>
                      <a:pt x="370" y="2"/>
                    </a:lnTo>
                    <a:lnTo>
                      <a:pt x="386" y="6"/>
                    </a:lnTo>
                    <a:lnTo>
                      <a:pt x="402" y="14"/>
                    </a:lnTo>
                    <a:lnTo>
                      <a:pt x="414" y="24"/>
                    </a:lnTo>
                    <a:lnTo>
                      <a:pt x="424" y="36"/>
                    </a:lnTo>
                    <a:lnTo>
                      <a:pt x="432" y="50"/>
                    </a:lnTo>
                    <a:lnTo>
                      <a:pt x="436" y="68"/>
                    </a:lnTo>
                    <a:lnTo>
                      <a:pt x="436" y="86"/>
                    </a:lnTo>
                    <a:lnTo>
                      <a:pt x="424" y="246"/>
                    </a:lnTo>
                    <a:lnTo>
                      <a:pt x="332" y="246"/>
                    </a:lnTo>
                    <a:lnTo>
                      <a:pt x="342" y="106"/>
                    </a:lnTo>
                    <a:lnTo>
                      <a:pt x="342" y="106"/>
                    </a:lnTo>
                    <a:lnTo>
                      <a:pt x="342" y="88"/>
                    </a:lnTo>
                    <a:lnTo>
                      <a:pt x="342" y="80"/>
                    </a:lnTo>
                    <a:lnTo>
                      <a:pt x="340" y="74"/>
                    </a:lnTo>
                    <a:lnTo>
                      <a:pt x="336" y="66"/>
                    </a:lnTo>
                    <a:lnTo>
                      <a:pt x="330" y="62"/>
                    </a:lnTo>
                    <a:lnTo>
                      <a:pt x="322" y="58"/>
                    </a:lnTo>
                    <a:lnTo>
                      <a:pt x="312" y="58"/>
                    </a:lnTo>
                    <a:lnTo>
                      <a:pt x="312" y="58"/>
                    </a:lnTo>
                    <a:lnTo>
                      <a:pt x="298" y="60"/>
                    </a:lnTo>
                    <a:lnTo>
                      <a:pt x="288" y="66"/>
                    </a:lnTo>
                    <a:lnTo>
                      <a:pt x="280" y="72"/>
                    </a:lnTo>
                    <a:lnTo>
                      <a:pt x="276" y="82"/>
                    </a:lnTo>
                    <a:lnTo>
                      <a:pt x="272" y="92"/>
                    </a:lnTo>
                    <a:lnTo>
                      <a:pt x="270" y="100"/>
                    </a:lnTo>
                    <a:lnTo>
                      <a:pt x="270" y="110"/>
                    </a:lnTo>
                    <a:lnTo>
                      <a:pt x="260" y="246"/>
                    </a:lnTo>
                    <a:lnTo>
                      <a:pt x="170" y="246"/>
                    </a:lnTo>
                    <a:lnTo>
                      <a:pt x="180" y="106"/>
                    </a:lnTo>
                    <a:lnTo>
                      <a:pt x="180" y="106"/>
                    </a:lnTo>
                    <a:lnTo>
                      <a:pt x="178" y="88"/>
                    </a:lnTo>
                    <a:lnTo>
                      <a:pt x="178" y="80"/>
                    </a:lnTo>
                    <a:lnTo>
                      <a:pt x="174" y="72"/>
                    </a:lnTo>
                    <a:lnTo>
                      <a:pt x="170" y="66"/>
                    </a:lnTo>
                    <a:lnTo>
                      <a:pt x="164" y="62"/>
                    </a:lnTo>
                    <a:lnTo>
                      <a:pt x="158" y="58"/>
                    </a:lnTo>
                    <a:lnTo>
                      <a:pt x="148" y="58"/>
                    </a:lnTo>
                    <a:lnTo>
                      <a:pt x="148" y="58"/>
                    </a:lnTo>
                    <a:lnTo>
                      <a:pt x="132" y="60"/>
                    </a:lnTo>
                    <a:lnTo>
                      <a:pt x="122" y="66"/>
                    </a:lnTo>
                    <a:lnTo>
                      <a:pt x="114" y="72"/>
                    </a:lnTo>
                    <a:lnTo>
                      <a:pt x="108" y="82"/>
                    </a:lnTo>
                    <a:lnTo>
                      <a:pt x="104" y="92"/>
                    </a:lnTo>
                    <a:lnTo>
                      <a:pt x="104" y="100"/>
                    </a:lnTo>
                    <a:lnTo>
                      <a:pt x="102" y="110"/>
                    </a:lnTo>
                    <a:lnTo>
                      <a:pt x="94" y="246"/>
                    </a:lnTo>
                    <a:lnTo>
                      <a:pt x="0" y="246"/>
                    </a:lnTo>
                    <a:lnTo>
                      <a:pt x="16" y="8"/>
                    </a:lnTo>
                    <a:lnTo>
                      <a:pt x="10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0"/>
              <p:cNvSpPr>
                <a:spLocks/>
              </p:cNvSpPr>
              <p:nvPr/>
            </p:nvSpPr>
            <p:spPr bwMode="auto">
              <a:xfrm>
                <a:off x="4064000" y="517525"/>
                <a:ext cx="454025" cy="558800"/>
              </a:xfrm>
              <a:custGeom>
                <a:avLst/>
                <a:gdLst>
                  <a:gd name="T0" fmla="*/ 116 w 286"/>
                  <a:gd name="T1" fmla="*/ 352 h 352"/>
                  <a:gd name="T2" fmla="*/ 34 w 286"/>
                  <a:gd name="T3" fmla="*/ 352 h 352"/>
                  <a:gd name="T4" fmla="*/ 86 w 286"/>
                  <a:gd name="T5" fmla="*/ 242 h 352"/>
                  <a:gd name="T6" fmla="*/ 0 w 286"/>
                  <a:gd name="T7" fmla="*/ 0 h 352"/>
                  <a:gd name="T8" fmla="*/ 100 w 286"/>
                  <a:gd name="T9" fmla="*/ 0 h 352"/>
                  <a:gd name="T10" fmla="*/ 140 w 286"/>
                  <a:gd name="T11" fmla="*/ 148 h 352"/>
                  <a:gd name="T12" fmla="*/ 202 w 286"/>
                  <a:gd name="T13" fmla="*/ 0 h 352"/>
                  <a:gd name="T14" fmla="*/ 286 w 286"/>
                  <a:gd name="T15" fmla="*/ 0 h 352"/>
                  <a:gd name="T16" fmla="*/ 116 w 286"/>
                  <a:gd name="T1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352">
                    <a:moveTo>
                      <a:pt x="116" y="352"/>
                    </a:moveTo>
                    <a:lnTo>
                      <a:pt x="34" y="352"/>
                    </a:lnTo>
                    <a:lnTo>
                      <a:pt x="86" y="242"/>
                    </a:lnTo>
                    <a:lnTo>
                      <a:pt x="0" y="0"/>
                    </a:lnTo>
                    <a:lnTo>
                      <a:pt x="100" y="0"/>
                    </a:lnTo>
                    <a:lnTo>
                      <a:pt x="140" y="148"/>
                    </a:lnTo>
                    <a:lnTo>
                      <a:pt x="202" y="0"/>
                    </a:lnTo>
                    <a:lnTo>
                      <a:pt x="286" y="0"/>
                    </a:lnTo>
                    <a:lnTo>
                      <a:pt x="116"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1"/>
              <p:cNvSpPr>
                <a:spLocks/>
              </p:cNvSpPr>
              <p:nvPr/>
            </p:nvSpPr>
            <p:spPr bwMode="auto">
              <a:xfrm>
                <a:off x="4473575" y="593725"/>
                <a:ext cx="241300" cy="117475"/>
              </a:xfrm>
              <a:custGeom>
                <a:avLst/>
                <a:gdLst>
                  <a:gd name="T0" fmla="*/ 36 w 152"/>
                  <a:gd name="T1" fmla="*/ 0 h 74"/>
                  <a:gd name="T2" fmla="*/ 152 w 152"/>
                  <a:gd name="T3" fmla="*/ 0 h 74"/>
                  <a:gd name="T4" fmla="*/ 114 w 152"/>
                  <a:gd name="T5" fmla="*/ 74 h 74"/>
                  <a:gd name="T6" fmla="*/ 0 w 152"/>
                  <a:gd name="T7" fmla="*/ 74 h 74"/>
                  <a:gd name="T8" fmla="*/ 36 w 152"/>
                  <a:gd name="T9" fmla="*/ 0 h 74"/>
                </a:gdLst>
                <a:ahLst/>
                <a:cxnLst>
                  <a:cxn ang="0">
                    <a:pos x="T0" y="T1"/>
                  </a:cxn>
                  <a:cxn ang="0">
                    <a:pos x="T2" y="T3"/>
                  </a:cxn>
                  <a:cxn ang="0">
                    <a:pos x="T4" y="T5"/>
                  </a:cxn>
                  <a:cxn ang="0">
                    <a:pos x="T6" y="T7"/>
                  </a:cxn>
                  <a:cxn ang="0">
                    <a:pos x="T8" y="T9"/>
                  </a:cxn>
                </a:cxnLst>
                <a:rect l="0" t="0" r="r" b="b"/>
                <a:pathLst>
                  <a:path w="152" h="74">
                    <a:moveTo>
                      <a:pt x="36" y="0"/>
                    </a:moveTo>
                    <a:lnTo>
                      <a:pt x="152" y="0"/>
                    </a:lnTo>
                    <a:lnTo>
                      <a:pt x="114" y="74"/>
                    </a:lnTo>
                    <a:lnTo>
                      <a:pt x="0" y="74"/>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2"/>
              <p:cNvSpPr>
                <a:spLocks/>
              </p:cNvSpPr>
              <p:nvPr/>
            </p:nvSpPr>
            <p:spPr bwMode="auto">
              <a:xfrm>
                <a:off x="4721225" y="339725"/>
                <a:ext cx="504825" cy="558800"/>
              </a:xfrm>
              <a:custGeom>
                <a:avLst/>
                <a:gdLst>
                  <a:gd name="T0" fmla="*/ 180 w 318"/>
                  <a:gd name="T1" fmla="*/ 0 h 352"/>
                  <a:gd name="T2" fmla="*/ 232 w 318"/>
                  <a:gd name="T3" fmla="*/ 6 h 352"/>
                  <a:gd name="T4" fmla="*/ 266 w 318"/>
                  <a:gd name="T5" fmla="*/ 20 h 352"/>
                  <a:gd name="T6" fmla="*/ 286 w 318"/>
                  <a:gd name="T7" fmla="*/ 32 h 352"/>
                  <a:gd name="T8" fmla="*/ 302 w 318"/>
                  <a:gd name="T9" fmla="*/ 50 h 352"/>
                  <a:gd name="T10" fmla="*/ 312 w 318"/>
                  <a:gd name="T11" fmla="*/ 74 h 352"/>
                  <a:gd name="T12" fmla="*/ 318 w 318"/>
                  <a:gd name="T13" fmla="*/ 100 h 352"/>
                  <a:gd name="T14" fmla="*/ 222 w 318"/>
                  <a:gd name="T15" fmla="*/ 116 h 352"/>
                  <a:gd name="T16" fmla="*/ 222 w 318"/>
                  <a:gd name="T17" fmla="*/ 108 h 352"/>
                  <a:gd name="T18" fmla="*/ 216 w 318"/>
                  <a:gd name="T19" fmla="*/ 90 h 352"/>
                  <a:gd name="T20" fmla="*/ 204 w 318"/>
                  <a:gd name="T21" fmla="*/ 76 h 352"/>
                  <a:gd name="T22" fmla="*/ 188 w 318"/>
                  <a:gd name="T23" fmla="*/ 68 h 352"/>
                  <a:gd name="T24" fmla="*/ 176 w 318"/>
                  <a:gd name="T25" fmla="*/ 68 h 352"/>
                  <a:gd name="T26" fmla="*/ 150 w 318"/>
                  <a:gd name="T27" fmla="*/ 72 h 352"/>
                  <a:gd name="T28" fmla="*/ 128 w 318"/>
                  <a:gd name="T29" fmla="*/ 88 h 352"/>
                  <a:gd name="T30" fmla="*/ 108 w 318"/>
                  <a:gd name="T31" fmla="*/ 118 h 352"/>
                  <a:gd name="T32" fmla="*/ 98 w 318"/>
                  <a:gd name="T33" fmla="*/ 162 h 352"/>
                  <a:gd name="T34" fmla="*/ 96 w 318"/>
                  <a:gd name="T35" fmla="*/ 188 h 352"/>
                  <a:gd name="T36" fmla="*/ 98 w 318"/>
                  <a:gd name="T37" fmla="*/ 234 h 352"/>
                  <a:gd name="T38" fmla="*/ 112 w 318"/>
                  <a:gd name="T39" fmla="*/ 266 h 352"/>
                  <a:gd name="T40" fmla="*/ 122 w 318"/>
                  <a:gd name="T41" fmla="*/ 278 h 352"/>
                  <a:gd name="T42" fmla="*/ 138 w 318"/>
                  <a:gd name="T43" fmla="*/ 284 h 352"/>
                  <a:gd name="T44" fmla="*/ 158 w 318"/>
                  <a:gd name="T45" fmla="*/ 288 h 352"/>
                  <a:gd name="T46" fmla="*/ 174 w 318"/>
                  <a:gd name="T47" fmla="*/ 286 h 352"/>
                  <a:gd name="T48" fmla="*/ 198 w 318"/>
                  <a:gd name="T49" fmla="*/ 274 h 352"/>
                  <a:gd name="T50" fmla="*/ 212 w 318"/>
                  <a:gd name="T51" fmla="*/ 256 h 352"/>
                  <a:gd name="T52" fmla="*/ 218 w 318"/>
                  <a:gd name="T53" fmla="*/ 236 h 352"/>
                  <a:gd name="T54" fmla="*/ 314 w 318"/>
                  <a:gd name="T55" fmla="*/ 236 h 352"/>
                  <a:gd name="T56" fmla="*/ 306 w 318"/>
                  <a:gd name="T57" fmla="*/ 270 h 352"/>
                  <a:gd name="T58" fmla="*/ 290 w 318"/>
                  <a:gd name="T59" fmla="*/ 300 h 352"/>
                  <a:gd name="T60" fmla="*/ 272 w 318"/>
                  <a:gd name="T61" fmla="*/ 318 h 352"/>
                  <a:gd name="T62" fmla="*/ 248 w 318"/>
                  <a:gd name="T63" fmla="*/ 334 h 352"/>
                  <a:gd name="T64" fmla="*/ 216 w 318"/>
                  <a:gd name="T65" fmla="*/ 346 h 352"/>
                  <a:gd name="T66" fmla="*/ 176 w 318"/>
                  <a:gd name="T67" fmla="*/ 352 h 352"/>
                  <a:gd name="T68" fmla="*/ 152 w 318"/>
                  <a:gd name="T69" fmla="*/ 352 h 352"/>
                  <a:gd name="T70" fmla="*/ 106 w 318"/>
                  <a:gd name="T71" fmla="*/ 348 h 352"/>
                  <a:gd name="T72" fmla="*/ 70 w 318"/>
                  <a:gd name="T73" fmla="*/ 336 h 352"/>
                  <a:gd name="T74" fmla="*/ 42 w 318"/>
                  <a:gd name="T75" fmla="*/ 316 h 352"/>
                  <a:gd name="T76" fmla="*/ 22 w 318"/>
                  <a:gd name="T77" fmla="*/ 292 h 352"/>
                  <a:gd name="T78" fmla="*/ 8 w 318"/>
                  <a:gd name="T79" fmla="*/ 262 h 352"/>
                  <a:gd name="T80" fmla="*/ 2 w 318"/>
                  <a:gd name="T81" fmla="*/ 230 h 352"/>
                  <a:gd name="T82" fmla="*/ 0 w 318"/>
                  <a:gd name="T83" fmla="*/ 194 h 352"/>
                  <a:gd name="T84" fmla="*/ 2 w 318"/>
                  <a:gd name="T85" fmla="*/ 160 h 352"/>
                  <a:gd name="T86" fmla="*/ 18 w 318"/>
                  <a:gd name="T87" fmla="*/ 102 h 352"/>
                  <a:gd name="T88" fmla="*/ 32 w 318"/>
                  <a:gd name="T89" fmla="*/ 74 h 352"/>
                  <a:gd name="T90" fmla="*/ 52 w 318"/>
                  <a:gd name="T91" fmla="*/ 50 h 352"/>
                  <a:gd name="T92" fmla="*/ 76 w 318"/>
                  <a:gd name="T93" fmla="*/ 30 h 352"/>
                  <a:gd name="T94" fmla="*/ 106 w 318"/>
                  <a:gd name="T95" fmla="*/ 14 h 352"/>
                  <a:gd name="T96" fmla="*/ 140 w 318"/>
                  <a:gd name="T97" fmla="*/ 4 h 352"/>
                  <a:gd name="T98" fmla="*/ 180 w 318"/>
                  <a:gd name="T9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52">
                    <a:moveTo>
                      <a:pt x="180" y="0"/>
                    </a:moveTo>
                    <a:lnTo>
                      <a:pt x="180" y="0"/>
                    </a:lnTo>
                    <a:lnTo>
                      <a:pt x="206" y="0"/>
                    </a:lnTo>
                    <a:lnTo>
                      <a:pt x="232" y="6"/>
                    </a:lnTo>
                    <a:lnTo>
                      <a:pt x="256" y="14"/>
                    </a:lnTo>
                    <a:lnTo>
                      <a:pt x="266" y="20"/>
                    </a:lnTo>
                    <a:lnTo>
                      <a:pt x="276" y="26"/>
                    </a:lnTo>
                    <a:lnTo>
                      <a:pt x="286" y="32"/>
                    </a:lnTo>
                    <a:lnTo>
                      <a:pt x="294" y="42"/>
                    </a:lnTo>
                    <a:lnTo>
                      <a:pt x="302" y="50"/>
                    </a:lnTo>
                    <a:lnTo>
                      <a:pt x="308" y="62"/>
                    </a:lnTo>
                    <a:lnTo>
                      <a:pt x="312" y="74"/>
                    </a:lnTo>
                    <a:lnTo>
                      <a:pt x="316" y="86"/>
                    </a:lnTo>
                    <a:lnTo>
                      <a:pt x="318" y="100"/>
                    </a:lnTo>
                    <a:lnTo>
                      <a:pt x="318" y="116"/>
                    </a:lnTo>
                    <a:lnTo>
                      <a:pt x="222" y="116"/>
                    </a:lnTo>
                    <a:lnTo>
                      <a:pt x="222" y="116"/>
                    </a:lnTo>
                    <a:lnTo>
                      <a:pt x="222" y="108"/>
                    </a:lnTo>
                    <a:lnTo>
                      <a:pt x="220" y="98"/>
                    </a:lnTo>
                    <a:lnTo>
                      <a:pt x="216" y="90"/>
                    </a:lnTo>
                    <a:lnTo>
                      <a:pt x="212" y="84"/>
                    </a:lnTo>
                    <a:lnTo>
                      <a:pt x="204" y="76"/>
                    </a:lnTo>
                    <a:lnTo>
                      <a:pt x="198" y="72"/>
                    </a:lnTo>
                    <a:lnTo>
                      <a:pt x="188" y="68"/>
                    </a:lnTo>
                    <a:lnTo>
                      <a:pt x="176" y="68"/>
                    </a:lnTo>
                    <a:lnTo>
                      <a:pt x="176" y="68"/>
                    </a:lnTo>
                    <a:lnTo>
                      <a:pt x="164" y="68"/>
                    </a:lnTo>
                    <a:lnTo>
                      <a:pt x="150" y="72"/>
                    </a:lnTo>
                    <a:lnTo>
                      <a:pt x="138" y="80"/>
                    </a:lnTo>
                    <a:lnTo>
                      <a:pt x="128" y="88"/>
                    </a:lnTo>
                    <a:lnTo>
                      <a:pt x="118" y="102"/>
                    </a:lnTo>
                    <a:lnTo>
                      <a:pt x="108" y="118"/>
                    </a:lnTo>
                    <a:lnTo>
                      <a:pt x="102" y="138"/>
                    </a:lnTo>
                    <a:lnTo>
                      <a:pt x="98" y="162"/>
                    </a:lnTo>
                    <a:lnTo>
                      <a:pt x="98" y="162"/>
                    </a:lnTo>
                    <a:lnTo>
                      <a:pt x="96" y="188"/>
                    </a:lnTo>
                    <a:lnTo>
                      <a:pt x="96" y="212"/>
                    </a:lnTo>
                    <a:lnTo>
                      <a:pt x="98" y="234"/>
                    </a:lnTo>
                    <a:lnTo>
                      <a:pt x="104" y="252"/>
                    </a:lnTo>
                    <a:lnTo>
                      <a:pt x="112" y="266"/>
                    </a:lnTo>
                    <a:lnTo>
                      <a:pt x="116" y="272"/>
                    </a:lnTo>
                    <a:lnTo>
                      <a:pt x="122" y="278"/>
                    </a:lnTo>
                    <a:lnTo>
                      <a:pt x="130" y="282"/>
                    </a:lnTo>
                    <a:lnTo>
                      <a:pt x="138" y="284"/>
                    </a:lnTo>
                    <a:lnTo>
                      <a:pt x="148" y="286"/>
                    </a:lnTo>
                    <a:lnTo>
                      <a:pt x="158" y="288"/>
                    </a:lnTo>
                    <a:lnTo>
                      <a:pt x="158" y="288"/>
                    </a:lnTo>
                    <a:lnTo>
                      <a:pt x="174" y="286"/>
                    </a:lnTo>
                    <a:lnTo>
                      <a:pt x="188" y="280"/>
                    </a:lnTo>
                    <a:lnTo>
                      <a:pt x="198" y="274"/>
                    </a:lnTo>
                    <a:lnTo>
                      <a:pt x="206" y="264"/>
                    </a:lnTo>
                    <a:lnTo>
                      <a:pt x="212" y="256"/>
                    </a:lnTo>
                    <a:lnTo>
                      <a:pt x="214" y="248"/>
                    </a:lnTo>
                    <a:lnTo>
                      <a:pt x="218" y="236"/>
                    </a:lnTo>
                    <a:lnTo>
                      <a:pt x="314" y="236"/>
                    </a:lnTo>
                    <a:lnTo>
                      <a:pt x="314" y="236"/>
                    </a:lnTo>
                    <a:lnTo>
                      <a:pt x="312" y="252"/>
                    </a:lnTo>
                    <a:lnTo>
                      <a:pt x="306" y="270"/>
                    </a:lnTo>
                    <a:lnTo>
                      <a:pt x="296" y="290"/>
                    </a:lnTo>
                    <a:lnTo>
                      <a:pt x="290" y="300"/>
                    </a:lnTo>
                    <a:lnTo>
                      <a:pt x="282" y="308"/>
                    </a:lnTo>
                    <a:lnTo>
                      <a:pt x="272" y="318"/>
                    </a:lnTo>
                    <a:lnTo>
                      <a:pt x="260" y="326"/>
                    </a:lnTo>
                    <a:lnTo>
                      <a:pt x="248" y="334"/>
                    </a:lnTo>
                    <a:lnTo>
                      <a:pt x="232" y="340"/>
                    </a:lnTo>
                    <a:lnTo>
                      <a:pt x="216" y="346"/>
                    </a:lnTo>
                    <a:lnTo>
                      <a:pt x="196" y="350"/>
                    </a:lnTo>
                    <a:lnTo>
                      <a:pt x="176" y="352"/>
                    </a:lnTo>
                    <a:lnTo>
                      <a:pt x="152" y="352"/>
                    </a:lnTo>
                    <a:lnTo>
                      <a:pt x="152" y="352"/>
                    </a:lnTo>
                    <a:lnTo>
                      <a:pt x="128" y="352"/>
                    </a:lnTo>
                    <a:lnTo>
                      <a:pt x="106" y="348"/>
                    </a:lnTo>
                    <a:lnTo>
                      <a:pt x="86" y="342"/>
                    </a:lnTo>
                    <a:lnTo>
                      <a:pt x="70" y="336"/>
                    </a:lnTo>
                    <a:lnTo>
                      <a:pt x="54" y="326"/>
                    </a:lnTo>
                    <a:lnTo>
                      <a:pt x="42" y="316"/>
                    </a:lnTo>
                    <a:lnTo>
                      <a:pt x="30" y="304"/>
                    </a:lnTo>
                    <a:lnTo>
                      <a:pt x="22" y="292"/>
                    </a:lnTo>
                    <a:lnTo>
                      <a:pt x="14" y="276"/>
                    </a:lnTo>
                    <a:lnTo>
                      <a:pt x="8" y="262"/>
                    </a:lnTo>
                    <a:lnTo>
                      <a:pt x="4" y="246"/>
                    </a:lnTo>
                    <a:lnTo>
                      <a:pt x="2" y="230"/>
                    </a:lnTo>
                    <a:lnTo>
                      <a:pt x="0" y="212"/>
                    </a:lnTo>
                    <a:lnTo>
                      <a:pt x="0" y="194"/>
                    </a:lnTo>
                    <a:lnTo>
                      <a:pt x="2" y="160"/>
                    </a:lnTo>
                    <a:lnTo>
                      <a:pt x="2" y="160"/>
                    </a:lnTo>
                    <a:lnTo>
                      <a:pt x="8" y="130"/>
                    </a:lnTo>
                    <a:lnTo>
                      <a:pt x="18" y="102"/>
                    </a:lnTo>
                    <a:lnTo>
                      <a:pt x="24" y="88"/>
                    </a:lnTo>
                    <a:lnTo>
                      <a:pt x="32" y="74"/>
                    </a:lnTo>
                    <a:lnTo>
                      <a:pt x="42" y="62"/>
                    </a:lnTo>
                    <a:lnTo>
                      <a:pt x="52" y="50"/>
                    </a:lnTo>
                    <a:lnTo>
                      <a:pt x="64" y="40"/>
                    </a:lnTo>
                    <a:lnTo>
                      <a:pt x="76" y="30"/>
                    </a:lnTo>
                    <a:lnTo>
                      <a:pt x="90" y="20"/>
                    </a:lnTo>
                    <a:lnTo>
                      <a:pt x="106" y="14"/>
                    </a:lnTo>
                    <a:lnTo>
                      <a:pt x="122" y="8"/>
                    </a:lnTo>
                    <a:lnTo>
                      <a:pt x="140" y="4"/>
                    </a:lnTo>
                    <a:lnTo>
                      <a:pt x="160"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3"/>
              <p:cNvSpPr>
                <a:spLocks/>
              </p:cNvSpPr>
              <p:nvPr/>
            </p:nvSpPr>
            <p:spPr bwMode="auto">
              <a:xfrm>
                <a:off x="5229225" y="352425"/>
                <a:ext cx="177800" cy="542925"/>
              </a:xfrm>
              <a:custGeom>
                <a:avLst/>
                <a:gdLst>
                  <a:gd name="T0" fmla="*/ 0 w 112"/>
                  <a:gd name="T1" fmla="*/ 342 h 342"/>
                  <a:gd name="T2" fmla="*/ 24 w 112"/>
                  <a:gd name="T3" fmla="*/ 0 h 342"/>
                  <a:gd name="T4" fmla="*/ 112 w 112"/>
                  <a:gd name="T5" fmla="*/ 0 h 342"/>
                  <a:gd name="T6" fmla="*/ 88 w 112"/>
                  <a:gd name="T7" fmla="*/ 342 h 342"/>
                  <a:gd name="T8" fmla="*/ 0 w 112"/>
                  <a:gd name="T9" fmla="*/ 342 h 342"/>
                </a:gdLst>
                <a:ahLst/>
                <a:cxnLst>
                  <a:cxn ang="0">
                    <a:pos x="T0" y="T1"/>
                  </a:cxn>
                  <a:cxn ang="0">
                    <a:pos x="T2" y="T3"/>
                  </a:cxn>
                  <a:cxn ang="0">
                    <a:pos x="T4" y="T5"/>
                  </a:cxn>
                  <a:cxn ang="0">
                    <a:pos x="T6" y="T7"/>
                  </a:cxn>
                  <a:cxn ang="0">
                    <a:pos x="T8" y="T9"/>
                  </a:cxn>
                </a:cxnLst>
                <a:rect l="0" t="0" r="r" b="b"/>
                <a:pathLst>
                  <a:path w="112" h="342">
                    <a:moveTo>
                      <a:pt x="0" y="342"/>
                    </a:moveTo>
                    <a:lnTo>
                      <a:pt x="24" y="0"/>
                    </a:lnTo>
                    <a:lnTo>
                      <a:pt x="112" y="0"/>
                    </a:lnTo>
                    <a:lnTo>
                      <a:pt x="88" y="342"/>
                    </a:lnTo>
                    <a:lnTo>
                      <a:pt x="0"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4"/>
              <p:cNvSpPr>
                <a:spLocks/>
              </p:cNvSpPr>
              <p:nvPr/>
            </p:nvSpPr>
            <p:spPr bwMode="auto">
              <a:xfrm>
                <a:off x="5803900" y="517525"/>
                <a:ext cx="295275" cy="377825"/>
              </a:xfrm>
              <a:custGeom>
                <a:avLst/>
                <a:gdLst>
                  <a:gd name="T0" fmla="*/ 106 w 186"/>
                  <a:gd name="T1" fmla="*/ 34 h 238"/>
                  <a:gd name="T2" fmla="*/ 106 w 186"/>
                  <a:gd name="T3" fmla="*/ 34 h 238"/>
                  <a:gd name="T4" fmla="*/ 106 w 186"/>
                  <a:gd name="T5" fmla="*/ 34 h 238"/>
                  <a:gd name="T6" fmla="*/ 116 w 186"/>
                  <a:gd name="T7" fmla="*/ 24 h 238"/>
                  <a:gd name="T8" fmla="*/ 124 w 186"/>
                  <a:gd name="T9" fmla="*/ 16 h 238"/>
                  <a:gd name="T10" fmla="*/ 134 w 186"/>
                  <a:gd name="T11" fmla="*/ 10 h 238"/>
                  <a:gd name="T12" fmla="*/ 144 w 186"/>
                  <a:gd name="T13" fmla="*/ 6 h 238"/>
                  <a:gd name="T14" fmla="*/ 154 w 186"/>
                  <a:gd name="T15" fmla="*/ 4 h 238"/>
                  <a:gd name="T16" fmla="*/ 164 w 186"/>
                  <a:gd name="T17" fmla="*/ 2 h 238"/>
                  <a:gd name="T18" fmla="*/ 186 w 186"/>
                  <a:gd name="T19" fmla="*/ 0 h 238"/>
                  <a:gd name="T20" fmla="*/ 180 w 186"/>
                  <a:gd name="T21" fmla="*/ 76 h 238"/>
                  <a:gd name="T22" fmla="*/ 180 w 186"/>
                  <a:gd name="T23" fmla="*/ 76 h 238"/>
                  <a:gd name="T24" fmla="*/ 162 w 186"/>
                  <a:gd name="T25" fmla="*/ 76 h 238"/>
                  <a:gd name="T26" fmla="*/ 162 w 186"/>
                  <a:gd name="T27" fmla="*/ 76 h 238"/>
                  <a:gd name="T28" fmla="*/ 142 w 186"/>
                  <a:gd name="T29" fmla="*/ 78 h 238"/>
                  <a:gd name="T30" fmla="*/ 126 w 186"/>
                  <a:gd name="T31" fmla="*/ 82 h 238"/>
                  <a:gd name="T32" fmla="*/ 116 w 186"/>
                  <a:gd name="T33" fmla="*/ 88 h 238"/>
                  <a:gd name="T34" fmla="*/ 108 w 186"/>
                  <a:gd name="T35" fmla="*/ 98 h 238"/>
                  <a:gd name="T36" fmla="*/ 104 w 186"/>
                  <a:gd name="T37" fmla="*/ 108 h 238"/>
                  <a:gd name="T38" fmla="*/ 100 w 186"/>
                  <a:gd name="T39" fmla="*/ 120 h 238"/>
                  <a:gd name="T40" fmla="*/ 98 w 186"/>
                  <a:gd name="T41" fmla="*/ 148 h 238"/>
                  <a:gd name="T42" fmla="*/ 92 w 186"/>
                  <a:gd name="T43" fmla="*/ 238 h 238"/>
                  <a:gd name="T44" fmla="*/ 0 w 186"/>
                  <a:gd name="T45" fmla="*/ 238 h 238"/>
                  <a:gd name="T46" fmla="*/ 14 w 186"/>
                  <a:gd name="T47" fmla="*/ 62 h 238"/>
                  <a:gd name="T48" fmla="*/ 14 w 186"/>
                  <a:gd name="T49" fmla="*/ 62 h 238"/>
                  <a:gd name="T50" fmla="*/ 14 w 186"/>
                  <a:gd name="T51" fmla="*/ 32 h 238"/>
                  <a:gd name="T52" fmla="*/ 14 w 186"/>
                  <a:gd name="T53" fmla="*/ 0 h 238"/>
                  <a:gd name="T54" fmla="*/ 102 w 186"/>
                  <a:gd name="T55" fmla="*/ 0 h 238"/>
                  <a:gd name="T56" fmla="*/ 106 w 186"/>
                  <a:gd name="T57" fmla="*/ 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6" h="238">
                    <a:moveTo>
                      <a:pt x="106" y="34"/>
                    </a:moveTo>
                    <a:lnTo>
                      <a:pt x="106" y="34"/>
                    </a:lnTo>
                    <a:lnTo>
                      <a:pt x="106" y="34"/>
                    </a:lnTo>
                    <a:lnTo>
                      <a:pt x="116" y="24"/>
                    </a:lnTo>
                    <a:lnTo>
                      <a:pt x="124" y="16"/>
                    </a:lnTo>
                    <a:lnTo>
                      <a:pt x="134" y="10"/>
                    </a:lnTo>
                    <a:lnTo>
                      <a:pt x="144" y="6"/>
                    </a:lnTo>
                    <a:lnTo>
                      <a:pt x="154" y="4"/>
                    </a:lnTo>
                    <a:lnTo>
                      <a:pt x="164" y="2"/>
                    </a:lnTo>
                    <a:lnTo>
                      <a:pt x="186" y="0"/>
                    </a:lnTo>
                    <a:lnTo>
                      <a:pt x="180" y="76"/>
                    </a:lnTo>
                    <a:lnTo>
                      <a:pt x="180" y="76"/>
                    </a:lnTo>
                    <a:lnTo>
                      <a:pt x="162" y="76"/>
                    </a:lnTo>
                    <a:lnTo>
                      <a:pt x="162" y="76"/>
                    </a:lnTo>
                    <a:lnTo>
                      <a:pt x="142" y="78"/>
                    </a:lnTo>
                    <a:lnTo>
                      <a:pt x="126" y="82"/>
                    </a:lnTo>
                    <a:lnTo>
                      <a:pt x="116" y="88"/>
                    </a:lnTo>
                    <a:lnTo>
                      <a:pt x="108" y="98"/>
                    </a:lnTo>
                    <a:lnTo>
                      <a:pt x="104" y="108"/>
                    </a:lnTo>
                    <a:lnTo>
                      <a:pt x="100" y="120"/>
                    </a:lnTo>
                    <a:lnTo>
                      <a:pt x="98" y="148"/>
                    </a:lnTo>
                    <a:lnTo>
                      <a:pt x="92" y="238"/>
                    </a:lnTo>
                    <a:lnTo>
                      <a:pt x="0" y="238"/>
                    </a:lnTo>
                    <a:lnTo>
                      <a:pt x="14" y="62"/>
                    </a:lnTo>
                    <a:lnTo>
                      <a:pt x="14" y="62"/>
                    </a:lnTo>
                    <a:lnTo>
                      <a:pt x="14" y="32"/>
                    </a:lnTo>
                    <a:lnTo>
                      <a:pt x="14" y="0"/>
                    </a:lnTo>
                    <a:lnTo>
                      <a:pt x="102" y="0"/>
                    </a:lnTo>
                    <a:lnTo>
                      <a:pt x="10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
        <p:nvSpPr>
          <p:cNvPr id="31" name="Text Placeholder 30"/>
          <p:cNvSpPr>
            <a:spLocks noGrp="1"/>
          </p:cNvSpPr>
          <p:nvPr>
            <p:ph type="body" sz="quarter" idx="13" hasCustomPrompt="1"/>
          </p:nvPr>
        </p:nvSpPr>
        <p:spPr>
          <a:xfrm>
            <a:off x="553074" y="553073"/>
            <a:ext cx="3571665" cy="316888"/>
          </a:xfrm>
          <a:prstGeom prst="rect">
            <a:avLst/>
          </a:prstGeom>
        </p:spPr>
        <p:txBody>
          <a:bodyPr>
            <a:noAutofit/>
          </a:bodyPr>
          <a:lstStyle>
            <a:lvl1pPr marL="0" indent="0">
              <a:buNone/>
              <a:defRPr sz="1400" b="0" u="none">
                <a:solidFill>
                  <a:schemeClr val="accent1"/>
                </a:solidFill>
              </a:defRPr>
            </a:lvl1pPr>
            <a:lvl2pPr marL="457200" indent="0">
              <a:buNone/>
              <a:defRPr b="0" u="none"/>
            </a:lvl2pPr>
            <a:lvl3pPr marL="914400" indent="0">
              <a:buNone/>
              <a:defRPr b="0" u="none"/>
            </a:lvl3pPr>
            <a:lvl4pPr marL="1371600" indent="0">
              <a:buNone/>
              <a:defRPr b="0" u="none"/>
            </a:lvl4pPr>
            <a:lvl5pPr marL="1828800" indent="0">
              <a:buNone/>
              <a:defRPr b="0" u="none"/>
            </a:lvl5pPr>
          </a:lstStyle>
          <a:p>
            <a:pPr lvl="0"/>
            <a:r>
              <a:rPr lang="en-US"/>
              <a:t>BU/Function/Region</a:t>
            </a:r>
          </a:p>
        </p:txBody>
      </p:sp>
    </p:spTree>
    <p:extLst>
      <p:ext uri="{BB962C8B-B14F-4D97-AF65-F5344CB8AC3E}">
        <p14:creationId xmlns:p14="http://schemas.microsoft.com/office/powerpoint/2010/main" val="8109541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14661A9-7204-445B-936C-7D2DD539C7E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4" name="Object 3" hidden="1">
                        <a:extLst>
                          <a:ext uri="{FF2B5EF4-FFF2-40B4-BE49-F238E27FC236}">
                            <a16:creationId xmlns:a16="http://schemas.microsoft.com/office/drawing/2014/main" id="{914661A9-7204-445B-936C-7D2DD539C7E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535E5E0-A063-4CF4-9ED9-43E2E5CCC8F6}"/>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800" b="1">
              <a:solidFill>
                <a:prstClr val="white"/>
              </a:solidFill>
              <a:sym typeface="Calibri" panose="020F0502020204030204" pitchFamily="34" charset="0"/>
            </a:endParaRPr>
          </a:p>
        </p:txBody>
      </p:sp>
      <p:sp>
        <p:nvSpPr>
          <p:cNvPr id="2" name="Title 1"/>
          <p:cNvSpPr>
            <a:spLocks noGrp="1"/>
          </p:cNvSpPr>
          <p:nvPr>
            <p:ph type="title"/>
          </p:nvPr>
        </p:nvSpPr>
        <p:spPr>
          <a:xfrm>
            <a:off x="179283" y="808490"/>
            <a:ext cx="11833435" cy="430887"/>
          </a:xfrm>
        </p:spPr>
        <p:txBody>
          <a:bodyPr vert="horz" wrap="square" lIns="0" tIns="0" rIns="0" bIns="0" rtlCol="0" anchor="t">
            <a:noAutofit/>
          </a:bodyPr>
          <a:lstStyle>
            <a:lvl1pPr>
              <a:defRPr lang="en-US">
                <a:solidFill>
                  <a:schemeClr val="accent1">
                    <a:lumMod val="75000"/>
                  </a:schemeClr>
                </a:solidFill>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8533884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59F806-7B2B-402D-BF57-0795A5560A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5" name="Object 4" hidden="1">
                        <a:extLst>
                          <a:ext uri="{FF2B5EF4-FFF2-40B4-BE49-F238E27FC236}">
                            <a16:creationId xmlns:a16="http://schemas.microsoft.com/office/drawing/2014/main" id="{7E59F806-7B2B-402D-BF57-0795A5560A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2EDBD6F-66CB-4B71-9200-9138DAA9E5C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800" b="1">
              <a:solidFill>
                <a:prstClr val="white"/>
              </a:solidFill>
              <a:sym typeface="Calibri" panose="020F0502020204030204" pitchFamily="34" charset="0"/>
            </a:endParaRPr>
          </a:p>
        </p:txBody>
      </p:sp>
      <p:sp>
        <p:nvSpPr>
          <p:cNvPr id="2" name="Title 1"/>
          <p:cNvSpPr>
            <a:spLocks noGrp="1"/>
          </p:cNvSpPr>
          <p:nvPr>
            <p:ph type="title"/>
          </p:nvPr>
        </p:nvSpPr>
        <p:spPr>
          <a:xfrm>
            <a:off x="179283" y="808490"/>
            <a:ext cx="11833435" cy="430887"/>
          </a:xfrm>
        </p:spPr>
        <p:txBody>
          <a:bodyPr vert="horz" wrap="square" lIns="0" tIns="0" rIns="0" bIns="0" rtlCol="0" anchor="t">
            <a:noAutofit/>
          </a:bodyPr>
          <a:lstStyle>
            <a:lvl1pPr>
              <a:defRPr lang="en-US">
                <a:solidFill>
                  <a:schemeClr val="accent1">
                    <a:lumMod val="75000"/>
                  </a:schemeClr>
                </a:solidFill>
              </a:defRPr>
            </a:lvl1pPr>
          </a:lstStyle>
          <a:p>
            <a:pPr marL="0" lvl="0">
              <a:lnSpc>
                <a:spcPct val="100000"/>
              </a:lnSpc>
            </a:pPr>
            <a:r>
              <a:rPr lang="en-US"/>
              <a:t>Click to edit Master title style</a:t>
            </a:r>
          </a:p>
        </p:txBody>
      </p:sp>
      <p:sp>
        <p:nvSpPr>
          <p:cNvPr id="6" name="Content Placeholder 2"/>
          <p:cNvSpPr>
            <a:spLocks noGrp="1"/>
          </p:cNvSpPr>
          <p:nvPr>
            <p:ph idx="1"/>
          </p:nvPr>
        </p:nvSpPr>
        <p:spPr>
          <a:xfrm>
            <a:off x="609600" y="1600203"/>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432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pt-BR"/>
              <a:t>Clique para editar estilo do título mestre</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3357620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pt-BR"/>
              <a:t>Clique para editar estilo do título mestre</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1397EB31-2406-5B44-BB80-68EF201F87A9}"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8237977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410368"/>
            <a:ext cx="10515600" cy="1325563"/>
          </a:xfrm>
          <a:prstGeom prst="rect">
            <a:avLst/>
          </a:prstGeom>
        </p:spPr>
        <p:txBody>
          <a:bodyPr/>
          <a:lstStyle/>
          <a:p>
            <a:r>
              <a:rPr lang="pt-BR"/>
              <a:t>Clique para editar estilo do título mestre</a:t>
            </a:r>
          </a:p>
        </p:txBody>
      </p:sp>
      <p:sp>
        <p:nvSpPr>
          <p:cNvPr id="3" name="Espaço Reservado para Conteúdo 2"/>
          <p:cNvSpPr>
            <a:spLocks noGrp="1"/>
          </p:cNvSpPr>
          <p:nvPr>
            <p:ph idx="1"/>
          </p:nvPr>
        </p:nvSpPr>
        <p:spPr>
          <a:xfrm>
            <a:off x="838200" y="1825625"/>
            <a:ext cx="10515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397EB31-2406-5B44-BB80-68EF201F87A9}"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3894263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a:prstGeom prst="rect">
            <a:avLst/>
          </a:prstGeom>
        </p:spPr>
        <p:txBody>
          <a:bodyPr anchor="b"/>
          <a:lstStyle>
            <a:lvl1pPr>
              <a:defRPr sz="6000"/>
            </a:lvl1pPr>
          </a:lstStyle>
          <a:p>
            <a:r>
              <a:rPr lang="pt-BR"/>
              <a:t>Clique para editar estilo do título mestre</a:t>
            </a:r>
          </a:p>
        </p:txBody>
      </p:sp>
      <p:sp>
        <p:nvSpPr>
          <p:cNvPr id="3" name="Espaço Reservado para Texto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p:cNvSpPr>
            <a:spLocks noGrp="1"/>
          </p:cNvSpPr>
          <p:nvPr>
            <p:ph type="dt" sz="half" idx="10"/>
          </p:nvPr>
        </p:nvSpPr>
        <p:spPr/>
        <p:txBody>
          <a:bodyPr/>
          <a:lstStyle/>
          <a:p>
            <a:fld id="{1397EB31-2406-5B44-BB80-68EF201F87A9}"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11408587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410368"/>
            <a:ext cx="10515600" cy="1325563"/>
          </a:xfrm>
          <a:prstGeom prst="rect">
            <a:avLst/>
          </a:prstGeom>
        </p:spPr>
        <p:txBody>
          <a:bodyPr/>
          <a:lstStyle/>
          <a:p>
            <a:r>
              <a:rPr lang="pt-BR"/>
              <a:t>Clique para editar estilo do título mestre</a:t>
            </a:r>
          </a:p>
        </p:txBody>
      </p:sp>
      <p:sp>
        <p:nvSpPr>
          <p:cNvPr id="3" name="Espaço Reservado para Conteúdo 2"/>
          <p:cNvSpPr>
            <a:spLocks noGrp="1"/>
          </p:cNvSpPr>
          <p:nvPr>
            <p:ph sz="half" idx="1"/>
          </p:nvPr>
        </p:nvSpPr>
        <p:spPr>
          <a:xfrm>
            <a:off x="838200" y="1825625"/>
            <a:ext cx="5181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1397EB31-2406-5B44-BB80-68EF201F87A9}"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30373756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a:prstGeom prst="rect">
            <a:avLst/>
          </a:prstGeom>
        </p:spPr>
        <p:txBody>
          <a:bodyPr/>
          <a:lstStyle/>
          <a:p>
            <a:r>
              <a:rPr lang="pt-BR"/>
              <a:t>Clique para editar estilo do título mestre</a:t>
            </a:r>
          </a:p>
        </p:txBody>
      </p:sp>
      <p:sp>
        <p:nvSpPr>
          <p:cNvPr id="3" name="Espaço Reservado para Texto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1397EB31-2406-5B44-BB80-68EF201F87A9}" type="datetimeFigureOut">
              <a:rPr lang="pt-BR" smtClean="0"/>
              <a:t>29/09/2024</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75983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pt-BR"/>
              <a:t>Clique para editar estilo do título mestre</a:t>
            </a:r>
          </a:p>
        </p:txBody>
      </p:sp>
      <p:sp>
        <p:nvSpPr>
          <p:cNvPr id="3" name="Espaço Reservado para Data 2"/>
          <p:cNvSpPr>
            <a:spLocks noGrp="1"/>
          </p:cNvSpPr>
          <p:nvPr>
            <p:ph type="dt" sz="half" idx="10"/>
          </p:nvPr>
        </p:nvSpPr>
        <p:spPr/>
        <p:txBody>
          <a:bodyPr/>
          <a:lstStyle/>
          <a:p>
            <a:fld id="{A14D0934-0219-4048-A663-939AD649AE44}" type="datetimeFigureOut">
              <a:rPr lang="pt-BR" smtClean="0"/>
              <a:t>29/09/2024</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21603226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410368"/>
            <a:ext cx="10515600" cy="1325563"/>
          </a:xfrm>
          <a:prstGeom prst="rect">
            <a:avLst/>
          </a:prstGeom>
        </p:spPr>
        <p:txBody>
          <a:bodyPr/>
          <a:lstStyle/>
          <a:p>
            <a:r>
              <a:rPr lang="pt-BR"/>
              <a:t>Clique para editar estilo do título mestre</a:t>
            </a:r>
          </a:p>
        </p:txBody>
      </p:sp>
      <p:sp>
        <p:nvSpPr>
          <p:cNvPr id="3" name="Espaço Reservado para Data 2"/>
          <p:cNvSpPr>
            <a:spLocks noGrp="1"/>
          </p:cNvSpPr>
          <p:nvPr>
            <p:ph type="dt" sz="half" idx="10"/>
          </p:nvPr>
        </p:nvSpPr>
        <p:spPr/>
        <p:txBody>
          <a:bodyPr/>
          <a:lstStyle/>
          <a:p>
            <a:fld id="{1397EB31-2406-5B44-BB80-68EF201F87A9}" type="datetimeFigureOut">
              <a:rPr lang="pt-BR" smtClean="0"/>
              <a:t>29/09/2024</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7098875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397EB31-2406-5B44-BB80-68EF201F87A9}" type="datetimeFigureOut">
              <a:rPr lang="pt-BR" smtClean="0"/>
              <a:t>29/09/2024</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1329197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pt-BR"/>
              <a:t>Clique para editar estilo do título mestre</a:t>
            </a:r>
          </a:p>
        </p:txBody>
      </p:sp>
      <p:sp>
        <p:nvSpPr>
          <p:cNvPr id="3" name="Espaço Reservado para Conteúdo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1397EB31-2406-5B44-BB80-68EF201F87A9}"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26529820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pt-BR"/>
              <a:t>Clique para editar estilo do título mestre</a:t>
            </a:r>
          </a:p>
        </p:txBody>
      </p:sp>
      <p:sp>
        <p:nvSpPr>
          <p:cNvPr id="3" name="Espaço Reservado para Imagem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1397EB31-2406-5B44-BB80-68EF201F87A9}"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26022467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410368"/>
            <a:ext cx="10515600" cy="1325563"/>
          </a:xfrm>
          <a:prstGeom prst="rect">
            <a:avLst/>
          </a:prstGeom>
        </p:spPr>
        <p:txBody>
          <a:bodyPr/>
          <a:lstStyle/>
          <a:p>
            <a:r>
              <a:rPr lang="pt-BR"/>
              <a:t>Clique para editar estilo do título mestre</a:t>
            </a:r>
          </a:p>
        </p:txBody>
      </p:sp>
      <p:sp>
        <p:nvSpPr>
          <p:cNvPr id="3" name="Espaço Reservado para Texto Vertical 2"/>
          <p:cNvSpPr>
            <a:spLocks noGrp="1"/>
          </p:cNvSpPr>
          <p:nvPr>
            <p:ph type="body" orient="vert" idx="1"/>
          </p:nvPr>
        </p:nvSpPr>
        <p:spPr>
          <a:xfrm>
            <a:off x="838200" y="1825625"/>
            <a:ext cx="10515600" cy="4351338"/>
          </a:xfrm>
          <a:prstGeom prst="rect">
            <a:avLst/>
          </a:prstGeo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397EB31-2406-5B44-BB80-68EF201F87A9}"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38980826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a:prstGeom prst="rect">
            <a:avLst/>
          </a:prstGeom>
        </p:spPr>
        <p:txBody>
          <a:bodyPr vert="eaVert"/>
          <a:lstStyle/>
          <a:p>
            <a:r>
              <a:rPr lang="pt-BR"/>
              <a:t>Clique para editar estilo do título mestre</a:t>
            </a:r>
          </a:p>
        </p:txBody>
      </p:sp>
      <p:sp>
        <p:nvSpPr>
          <p:cNvPr id="3" name="Espaço Reservado para Texto Vertical 2"/>
          <p:cNvSpPr>
            <a:spLocks noGrp="1"/>
          </p:cNvSpPr>
          <p:nvPr>
            <p:ph type="body" orient="vert" idx="1"/>
          </p:nvPr>
        </p:nvSpPr>
        <p:spPr>
          <a:xfrm>
            <a:off x="838200" y="365125"/>
            <a:ext cx="7734300" cy="5811838"/>
          </a:xfrm>
          <a:prstGeom prst="rect">
            <a:avLst/>
          </a:prstGeo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397EB31-2406-5B44-BB80-68EF201F87A9}"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C8A7083-A508-5644-9C6E-862DF3082350}" type="slidenum">
              <a:rPr lang="pt-BR" smtClean="0"/>
              <a:t>‹Nº›</a:t>
            </a:fld>
            <a:endParaRPr lang="pt-BR"/>
          </a:p>
        </p:txBody>
      </p:sp>
    </p:spTree>
    <p:extLst>
      <p:ext uri="{BB962C8B-B14F-4D97-AF65-F5344CB8AC3E}">
        <p14:creationId xmlns:p14="http://schemas.microsoft.com/office/powerpoint/2010/main" val="26122967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pt-BR"/>
              <a:t>Clique para editar estilo do título mestre</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8364411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pt-BR"/>
              <a:t>Clique para editar estilo do título mestre</a:t>
            </a:r>
          </a:p>
        </p:txBody>
      </p:sp>
      <p:sp>
        <p:nvSpPr>
          <p:cNvPr id="3" name="Espaço Reservado para Conteúdo 2"/>
          <p:cNvSpPr>
            <a:spLocks noGrp="1"/>
          </p:cNvSpPr>
          <p:nvPr>
            <p:ph idx="1"/>
          </p:nvPr>
        </p:nvSpPr>
        <p:spPr>
          <a:xfrm>
            <a:off x="838200" y="1825625"/>
            <a:ext cx="10515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14062225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a:prstGeom prst="rect">
            <a:avLst/>
          </a:prstGeom>
        </p:spPr>
        <p:txBody>
          <a:bodyPr anchor="b"/>
          <a:lstStyle>
            <a:lvl1pPr>
              <a:defRPr sz="6000"/>
            </a:lvl1pPr>
          </a:lstStyle>
          <a:p>
            <a:r>
              <a:rPr lang="pt-BR"/>
              <a:t>Clique para editar estilo do título mestre</a:t>
            </a:r>
          </a:p>
        </p:txBody>
      </p:sp>
      <p:sp>
        <p:nvSpPr>
          <p:cNvPr id="3" name="Espaço Reservado para Texto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813689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pt-BR"/>
              <a:t>Clique para editar estilo do título mestre</a:t>
            </a:r>
          </a:p>
        </p:txBody>
      </p:sp>
      <p:sp>
        <p:nvSpPr>
          <p:cNvPr id="3" name="Espaço Reservado para Conteúdo 2"/>
          <p:cNvSpPr>
            <a:spLocks noGrp="1"/>
          </p:cNvSpPr>
          <p:nvPr>
            <p:ph sz="half" idx="1"/>
          </p:nvPr>
        </p:nvSpPr>
        <p:spPr>
          <a:xfrm>
            <a:off x="838200" y="1825625"/>
            <a:ext cx="5181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A14D0934-0219-4048-A663-939AD649AE44}"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2351603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A14D0934-0219-4048-A663-939AD649AE44}" type="datetimeFigureOut">
              <a:rPr lang="pt-BR" smtClean="0"/>
              <a:t>29/09/2024</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20015780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a:prstGeom prst="rect">
            <a:avLst/>
          </a:prstGeom>
        </p:spPr>
        <p:txBody>
          <a:bodyPr/>
          <a:lstStyle/>
          <a:p>
            <a:r>
              <a:rPr lang="pt-BR"/>
              <a:t>Clique para editar estilo do título mestre</a:t>
            </a:r>
          </a:p>
        </p:txBody>
      </p:sp>
      <p:sp>
        <p:nvSpPr>
          <p:cNvPr id="3" name="Espaço Reservado para Texto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A14D0934-0219-4048-A663-939AD649AE44}" type="datetimeFigureOut">
              <a:rPr lang="pt-BR" smtClean="0"/>
              <a:t>29/09/2024</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18281702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pt-BR"/>
              <a:t>Clique para editar estilo do título mestre</a:t>
            </a:r>
          </a:p>
        </p:txBody>
      </p:sp>
      <p:sp>
        <p:nvSpPr>
          <p:cNvPr id="3" name="Espaço Reservado para Data 2"/>
          <p:cNvSpPr>
            <a:spLocks noGrp="1"/>
          </p:cNvSpPr>
          <p:nvPr>
            <p:ph type="dt" sz="half" idx="10"/>
          </p:nvPr>
        </p:nvSpPr>
        <p:spPr/>
        <p:txBody>
          <a:bodyPr/>
          <a:lstStyle/>
          <a:p>
            <a:fld id="{A14D0934-0219-4048-A663-939AD649AE44}" type="datetimeFigureOut">
              <a:rPr lang="pt-BR" smtClean="0"/>
              <a:t>29/09/2024</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8144577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A14D0934-0219-4048-A663-939AD649AE44}" type="datetimeFigureOut">
              <a:rPr lang="pt-BR" smtClean="0"/>
              <a:t>29/09/2024</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4207236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pt-BR"/>
              <a:t>Clique para editar estilo do título mestre</a:t>
            </a:r>
          </a:p>
        </p:txBody>
      </p:sp>
      <p:sp>
        <p:nvSpPr>
          <p:cNvPr id="3" name="Espaço Reservado para Conteúdo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A14D0934-0219-4048-A663-939AD649AE44}"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10319300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pt-BR"/>
              <a:t>Clique para editar estilo do título mestre</a:t>
            </a:r>
          </a:p>
        </p:txBody>
      </p:sp>
      <p:sp>
        <p:nvSpPr>
          <p:cNvPr id="3" name="Espaço Reservado para Imagem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A14D0934-0219-4048-A663-939AD649AE44}"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17954334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pt-BR"/>
              <a:t>Clique para editar estilo do título mestre</a:t>
            </a:r>
          </a:p>
        </p:txBody>
      </p:sp>
      <p:sp>
        <p:nvSpPr>
          <p:cNvPr id="3" name="Espaço Reservado para Texto Vertical 2"/>
          <p:cNvSpPr>
            <a:spLocks noGrp="1"/>
          </p:cNvSpPr>
          <p:nvPr>
            <p:ph type="body" orient="vert" idx="1"/>
          </p:nvPr>
        </p:nvSpPr>
        <p:spPr>
          <a:xfrm>
            <a:off x="838200" y="1825625"/>
            <a:ext cx="10515600" cy="4351338"/>
          </a:xfrm>
          <a:prstGeom prst="rect">
            <a:avLst/>
          </a:prstGeo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3046424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a:prstGeom prst="rect">
            <a:avLst/>
          </a:prstGeom>
        </p:spPr>
        <p:txBody>
          <a:bodyPr vert="eaVert"/>
          <a:lstStyle/>
          <a:p>
            <a:r>
              <a:rPr lang="pt-BR"/>
              <a:t>Clique para editar estilo do título mestre</a:t>
            </a:r>
          </a:p>
        </p:txBody>
      </p:sp>
      <p:sp>
        <p:nvSpPr>
          <p:cNvPr id="3" name="Espaço Reservado para Texto Vertical 2"/>
          <p:cNvSpPr>
            <a:spLocks noGrp="1"/>
          </p:cNvSpPr>
          <p:nvPr>
            <p:ph type="body" orient="vert" idx="1"/>
          </p:nvPr>
        </p:nvSpPr>
        <p:spPr>
          <a:xfrm>
            <a:off x="838200" y="365125"/>
            <a:ext cx="7734300" cy="5811838"/>
          </a:xfrm>
          <a:prstGeom prst="rect">
            <a:avLst/>
          </a:prstGeo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11014999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7FCD0-A651-480B-BC06-709EF15884FE}"/>
              </a:ext>
            </a:extLst>
          </p:cNvPr>
          <p:cNvSpPr>
            <a:spLocks noGrp="1"/>
          </p:cNvSpPr>
          <p:nvPr>
            <p:ph type="title"/>
          </p:nvPr>
        </p:nvSpPr>
        <p:spPr/>
        <p:txBody>
          <a:bodyPr/>
          <a:lstStyle/>
          <a:p>
            <a:r>
              <a:rPr lang="pt-BR"/>
              <a:t>Clique para editar o título Mestre</a:t>
            </a:r>
          </a:p>
        </p:txBody>
      </p:sp>
    </p:spTree>
    <p:extLst>
      <p:ext uri="{BB962C8B-B14F-4D97-AF65-F5344CB8AC3E}">
        <p14:creationId xmlns:p14="http://schemas.microsoft.com/office/powerpoint/2010/main" val="7219392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3" name="Picture 16" descr="MC_OFFICE_RGB_p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5724" y="258623"/>
            <a:ext cx="2515985" cy="68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4" name="Rectangle 6"/>
          <p:cNvSpPr>
            <a:spLocks noGrp="1" noChangeArrowheads="1"/>
          </p:cNvSpPr>
          <p:nvPr>
            <p:ph type="ctrTitle"/>
          </p:nvPr>
        </p:nvSpPr>
        <p:spPr>
          <a:xfrm>
            <a:off x="1524001" y="4140963"/>
            <a:ext cx="10363200" cy="1470538"/>
          </a:xfrm>
        </p:spPr>
        <p:txBody>
          <a:bodyPr/>
          <a:lstStyle>
            <a:lvl1pPr>
              <a:defRPr sz="3410">
                <a:solidFill>
                  <a:srgbClr val="FFFFFF"/>
                </a:solidFill>
              </a:defRPr>
            </a:lvl1pPr>
          </a:lstStyle>
          <a:p>
            <a:pPr lvl="0"/>
            <a:r>
              <a:rPr lang="de-DE" noProof="0">
                <a:sym typeface="GillSans" pitchFamily="34" charset="0"/>
              </a:rPr>
              <a:t>Titelmasterformat durch Klicken bearbeiten</a:t>
            </a:r>
          </a:p>
        </p:txBody>
      </p:sp>
    </p:spTree>
    <p:extLst>
      <p:ext uri="{BB962C8B-B14F-4D97-AF65-F5344CB8AC3E}">
        <p14:creationId xmlns:p14="http://schemas.microsoft.com/office/powerpoint/2010/main" val="3297203380"/>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55258882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pt-BR"/>
              <a:t>Clique para editar estilo do título mestre</a:t>
            </a:r>
          </a:p>
        </p:txBody>
      </p:sp>
      <p:sp>
        <p:nvSpPr>
          <p:cNvPr id="3" name="Espaço Reservado para Conteúdo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A14D0934-0219-4048-A663-939AD649AE44}"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10681087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2430" y="4407104"/>
            <a:ext cx="10363200" cy="1362277"/>
          </a:xfrm>
        </p:spPr>
        <p:txBody>
          <a:bodyPr/>
          <a:lstStyle>
            <a:lvl1pPr algn="l">
              <a:defRPr sz="3789" b="1" cap="all"/>
            </a:lvl1pPr>
          </a:lstStyle>
          <a:p>
            <a:r>
              <a:rPr lang="es-ES"/>
              <a:t>Haga clic para modificar el estilo de título del patrón</a:t>
            </a:r>
            <a:endParaRPr lang="es-AR"/>
          </a:p>
        </p:txBody>
      </p:sp>
      <p:sp>
        <p:nvSpPr>
          <p:cNvPr id="3" name="2 Marcador de texto"/>
          <p:cNvSpPr>
            <a:spLocks noGrp="1"/>
          </p:cNvSpPr>
          <p:nvPr>
            <p:ph type="body" idx="1"/>
          </p:nvPr>
        </p:nvSpPr>
        <p:spPr>
          <a:xfrm>
            <a:off x="962430" y="2906494"/>
            <a:ext cx="10363200" cy="1500610"/>
          </a:xfrm>
        </p:spPr>
        <p:txBody>
          <a:bodyPr anchor="b"/>
          <a:lstStyle>
            <a:lvl1pPr marL="0" indent="0">
              <a:buNone/>
              <a:defRPr sz="1894"/>
            </a:lvl1pPr>
            <a:lvl2pPr marL="433060" indent="0">
              <a:buNone/>
              <a:defRPr sz="1705"/>
            </a:lvl2pPr>
            <a:lvl3pPr marL="866120" indent="0">
              <a:buNone/>
              <a:defRPr sz="1516"/>
            </a:lvl3pPr>
            <a:lvl4pPr marL="1299180" indent="0">
              <a:buNone/>
              <a:defRPr sz="1326"/>
            </a:lvl4pPr>
            <a:lvl5pPr marL="1732239" indent="0">
              <a:buNone/>
              <a:defRPr sz="1326"/>
            </a:lvl5pPr>
            <a:lvl6pPr marL="2165299" indent="0">
              <a:buNone/>
              <a:defRPr sz="1326"/>
            </a:lvl6pPr>
            <a:lvl7pPr marL="2598359" indent="0">
              <a:buNone/>
              <a:defRPr sz="1326"/>
            </a:lvl7pPr>
            <a:lvl8pPr marL="3031419" indent="0">
              <a:buNone/>
              <a:defRPr sz="1326"/>
            </a:lvl8pPr>
            <a:lvl9pPr marL="3464479" indent="0">
              <a:buNone/>
              <a:defRPr sz="1326"/>
            </a:lvl9pPr>
          </a:lstStyle>
          <a:p>
            <a:pPr lvl="0"/>
            <a:r>
              <a:rPr lang="es-ES"/>
              <a:t>Haga clic para modificar el estilo de texto del patrón</a:t>
            </a:r>
          </a:p>
        </p:txBody>
      </p:sp>
    </p:spTree>
    <p:extLst>
      <p:ext uri="{BB962C8B-B14F-4D97-AF65-F5344CB8AC3E}">
        <p14:creationId xmlns:p14="http://schemas.microsoft.com/office/powerpoint/2010/main" val="3522498141"/>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1529542" y="2064468"/>
            <a:ext cx="4904510" cy="3719950"/>
          </a:xfrm>
        </p:spPr>
        <p:txBody>
          <a:bodyPr/>
          <a:lstStyle>
            <a:lvl1pPr>
              <a:defRPr sz="2652"/>
            </a:lvl1pPr>
            <a:lvl2pPr>
              <a:defRPr sz="2273"/>
            </a:lvl2pPr>
            <a:lvl3pPr>
              <a:defRPr sz="1894"/>
            </a:lvl3pPr>
            <a:lvl4pPr>
              <a:defRPr sz="1705"/>
            </a:lvl4pPr>
            <a:lvl5pPr>
              <a:defRPr sz="1705"/>
            </a:lvl5pPr>
            <a:lvl6pPr>
              <a:defRPr sz="1705"/>
            </a:lvl6pPr>
            <a:lvl7pPr>
              <a:defRPr sz="1705"/>
            </a:lvl7pPr>
            <a:lvl8pPr>
              <a:defRPr sz="1705"/>
            </a:lvl8pPr>
            <a:lvl9pPr>
              <a:defRPr sz="1705"/>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6611390" y="2064468"/>
            <a:ext cx="4906356" cy="3719950"/>
          </a:xfrm>
        </p:spPr>
        <p:txBody>
          <a:bodyPr/>
          <a:lstStyle>
            <a:lvl1pPr>
              <a:defRPr sz="2652"/>
            </a:lvl1pPr>
            <a:lvl2pPr>
              <a:defRPr sz="2273"/>
            </a:lvl2pPr>
            <a:lvl3pPr>
              <a:defRPr sz="1894"/>
            </a:lvl3pPr>
            <a:lvl4pPr>
              <a:defRPr sz="1705"/>
            </a:lvl4pPr>
            <a:lvl5pPr>
              <a:defRPr sz="1705"/>
            </a:lvl5pPr>
            <a:lvl6pPr>
              <a:defRPr sz="1705"/>
            </a:lvl6pPr>
            <a:lvl7pPr>
              <a:defRPr sz="1705"/>
            </a:lvl7pPr>
            <a:lvl8pPr>
              <a:defRPr sz="1705"/>
            </a:lvl8pPr>
            <a:lvl9pPr>
              <a:defRPr sz="1705"/>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410100108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5163"/>
            <a:ext cx="10972800" cy="1142749"/>
          </a:xfrm>
        </p:spPr>
        <p:txBody>
          <a:bodyPr/>
          <a:lstStyle>
            <a:lvl1pPr>
              <a:defRPr/>
            </a:lvl1pPr>
          </a:lstStyle>
          <a:p>
            <a:r>
              <a:rPr lang="es-ES"/>
              <a:t>Haga clic para modificar el estilo de título del patrón</a:t>
            </a:r>
            <a:endParaRPr lang="es-AR"/>
          </a:p>
        </p:txBody>
      </p:sp>
      <p:sp>
        <p:nvSpPr>
          <p:cNvPr id="3" name="2 Marcador de texto"/>
          <p:cNvSpPr>
            <a:spLocks noGrp="1"/>
          </p:cNvSpPr>
          <p:nvPr>
            <p:ph type="body" idx="1"/>
          </p:nvPr>
        </p:nvSpPr>
        <p:spPr>
          <a:xfrm>
            <a:off x="609600" y="1535194"/>
            <a:ext cx="5386647" cy="639037"/>
          </a:xfrm>
        </p:spPr>
        <p:txBody>
          <a:bodyPr anchor="b"/>
          <a:lstStyle>
            <a:lvl1pPr marL="0" indent="0">
              <a:buNone/>
              <a:defRPr sz="2273" b="1"/>
            </a:lvl1pPr>
            <a:lvl2pPr marL="433060" indent="0">
              <a:buNone/>
              <a:defRPr sz="1894" b="1"/>
            </a:lvl2pPr>
            <a:lvl3pPr marL="866120" indent="0">
              <a:buNone/>
              <a:defRPr sz="1705" b="1"/>
            </a:lvl3pPr>
            <a:lvl4pPr marL="1299180" indent="0">
              <a:buNone/>
              <a:defRPr sz="1516" b="1"/>
            </a:lvl4pPr>
            <a:lvl5pPr marL="1732239" indent="0">
              <a:buNone/>
              <a:defRPr sz="1516" b="1"/>
            </a:lvl5pPr>
            <a:lvl6pPr marL="2165299" indent="0">
              <a:buNone/>
              <a:defRPr sz="1516" b="1"/>
            </a:lvl6pPr>
            <a:lvl7pPr marL="2598359" indent="0">
              <a:buNone/>
              <a:defRPr sz="1516" b="1"/>
            </a:lvl7pPr>
            <a:lvl8pPr marL="3031419" indent="0">
              <a:buNone/>
              <a:defRPr sz="1516" b="1"/>
            </a:lvl8pPr>
            <a:lvl9pPr marL="3464479" indent="0">
              <a:buNone/>
              <a:defRPr sz="1516"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231"/>
            <a:ext cx="5386647" cy="3951507"/>
          </a:xfrm>
        </p:spPr>
        <p:txBody>
          <a:bodyPr/>
          <a:lstStyle>
            <a:lvl1pPr>
              <a:defRPr sz="2273"/>
            </a:lvl1pPr>
            <a:lvl2pPr>
              <a:defRPr sz="1894"/>
            </a:lvl2pPr>
            <a:lvl3pPr>
              <a:defRPr sz="1705"/>
            </a:lvl3pPr>
            <a:lvl4pPr>
              <a:defRPr sz="1516"/>
            </a:lvl4pPr>
            <a:lvl5pPr>
              <a:defRPr sz="1516"/>
            </a:lvl5pPr>
            <a:lvl6pPr>
              <a:defRPr sz="1516"/>
            </a:lvl6pPr>
            <a:lvl7pPr>
              <a:defRPr sz="1516"/>
            </a:lvl7pPr>
            <a:lvl8pPr>
              <a:defRPr sz="1516"/>
            </a:lvl8pPr>
            <a:lvl9pPr>
              <a:defRPr sz="1516"/>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texto"/>
          <p:cNvSpPr>
            <a:spLocks noGrp="1"/>
          </p:cNvSpPr>
          <p:nvPr>
            <p:ph type="body" sz="quarter" idx="3"/>
          </p:nvPr>
        </p:nvSpPr>
        <p:spPr>
          <a:xfrm>
            <a:off x="6193907" y="1535194"/>
            <a:ext cx="5388494" cy="639037"/>
          </a:xfrm>
        </p:spPr>
        <p:txBody>
          <a:bodyPr anchor="b"/>
          <a:lstStyle>
            <a:lvl1pPr marL="0" indent="0">
              <a:buNone/>
              <a:defRPr sz="2273" b="1"/>
            </a:lvl1pPr>
            <a:lvl2pPr marL="433060" indent="0">
              <a:buNone/>
              <a:defRPr sz="1894" b="1"/>
            </a:lvl2pPr>
            <a:lvl3pPr marL="866120" indent="0">
              <a:buNone/>
              <a:defRPr sz="1705" b="1"/>
            </a:lvl3pPr>
            <a:lvl4pPr marL="1299180" indent="0">
              <a:buNone/>
              <a:defRPr sz="1516" b="1"/>
            </a:lvl4pPr>
            <a:lvl5pPr marL="1732239" indent="0">
              <a:buNone/>
              <a:defRPr sz="1516" b="1"/>
            </a:lvl5pPr>
            <a:lvl6pPr marL="2165299" indent="0">
              <a:buNone/>
              <a:defRPr sz="1516" b="1"/>
            </a:lvl6pPr>
            <a:lvl7pPr marL="2598359" indent="0">
              <a:buNone/>
              <a:defRPr sz="1516" b="1"/>
            </a:lvl7pPr>
            <a:lvl8pPr marL="3031419" indent="0">
              <a:buNone/>
              <a:defRPr sz="1516" b="1"/>
            </a:lvl8pPr>
            <a:lvl9pPr marL="3464479" indent="0">
              <a:buNone/>
              <a:defRPr sz="1516" b="1"/>
            </a:lvl9pPr>
          </a:lstStyle>
          <a:p>
            <a:pPr lvl="0"/>
            <a:r>
              <a:rPr lang="es-ES"/>
              <a:t>Haga clic para modificar el estilo de texto del patrón</a:t>
            </a:r>
          </a:p>
        </p:txBody>
      </p:sp>
      <p:sp>
        <p:nvSpPr>
          <p:cNvPr id="6" name="5 Marcador de contenido"/>
          <p:cNvSpPr>
            <a:spLocks noGrp="1"/>
          </p:cNvSpPr>
          <p:nvPr>
            <p:ph sz="quarter" idx="4"/>
          </p:nvPr>
        </p:nvSpPr>
        <p:spPr>
          <a:xfrm>
            <a:off x="6193907" y="2174231"/>
            <a:ext cx="5388494" cy="3951507"/>
          </a:xfrm>
        </p:spPr>
        <p:txBody>
          <a:bodyPr/>
          <a:lstStyle>
            <a:lvl1pPr>
              <a:defRPr sz="2273"/>
            </a:lvl1pPr>
            <a:lvl2pPr>
              <a:defRPr sz="1894"/>
            </a:lvl2pPr>
            <a:lvl3pPr>
              <a:defRPr sz="1705"/>
            </a:lvl3pPr>
            <a:lvl4pPr>
              <a:defRPr sz="1516"/>
            </a:lvl4pPr>
            <a:lvl5pPr>
              <a:defRPr sz="1516"/>
            </a:lvl5pPr>
            <a:lvl6pPr>
              <a:defRPr sz="1516"/>
            </a:lvl6pPr>
            <a:lvl7pPr>
              <a:defRPr sz="1516"/>
            </a:lvl7pPr>
            <a:lvl8pPr>
              <a:defRPr sz="1516"/>
            </a:lvl8pPr>
            <a:lvl9pPr>
              <a:defRPr sz="1516"/>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200365529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Tree>
    <p:extLst>
      <p:ext uri="{BB962C8B-B14F-4D97-AF65-F5344CB8AC3E}">
        <p14:creationId xmlns:p14="http://schemas.microsoft.com/office/powerpoint/2010/main" val="3181200126"/>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187362"/>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3658"/>
            <a:ext cx="4010430" cy="1160793"/>
          </a:xfrm>
        </p:spPr>
        <p:txBody>
          <a:bodyPr anchor="b"/>
          <a:lstStyle>
            <a:lvl1pPr algn="l">
              <a:defRPr sz="1894" b="1"/>
            </a:lvl1pPr>
          </a:lstStyle>
          <a:p>
            <a:r>
              <a:rPr lang="es-ES"/>
              <a:t>Haga clic para modificar el estilo de título del patrón</a:t>
            </a:r>
            <a:endParaRPr lang="es-AR"/>
          </a:p>
        </p:txBody>
      </p:sp>
      <p:sp>
        <p:nvSpPr>
          <p:cNvPr id="3" name="2 Marcador de contenido"/>
          <p:cNvSpPr>
            <a:spLocks noGrp="1"/>
          </p:cNvSpPr>
          <p:nvPr>
            <p:ph idx="1"/>
          </p:nvPr>
        </p:nvSpPr>
        <p:spPr>
          <a:xfrm>
            <a:off x="4765964" y="273659"/>
            <a:ext cx="6816436" cy="5852079"/>
          </a:xfrm>
        </p:spPr>
        <p:txBody>
          <a:bodyPr/>
          <a:lstStyle>
            <a:lvl1pPr>
              <a:defRPr sz="3031"/>
            </a:lvl1pPr>
            <a:lvl2pPr>
              <a:defRPr sz="2652"/>
            </a:lvl2pPr>
            <a:lvl3pPr>
              <a:defRPr sz="2273"/>
            </a:lvl3pPr>
            <a:lvl4pPr>
              <a:defRPr sz="1894"/>
            </a:lvl4pPr>
            <a:lvl5pPr>
              <a:defRPr sz="1894"/>
            </a:lvl5pPr>
            <a:lvl6pPr>
              <a:defRPr sz="1894"/>
            </a:lvl6pPr>
            <a:lvl7pPr>
              <a:defRPr sz="1894"/>
            </a:lvl7pPr>
            <a:lvl8pPr>
              <a:defRPr sz="1894"/>
            </a:lvl8pPr>
            <a:lvl9pPr>
              <a:defRPr sz="1894"/>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609600" y="1434451"/>
            <a:ext cx="4010430" cy="4691287"/>
          </a:xfrm>
        </p:spPr>
        <p:txBody>
          <a:bodyPr/>
          <a:lstStyle>
            <a:lvl1pPr marL="0" indent="0">
              <a:buNone/>
              <a:defRPr sz="1326"/>
            </a:lvl1pPr>
            <a:lvl2pPr marL="433060" indent="0">
              <a:buNone/>
              <a:defRPr sz="1137"/>
            </a:lvl2pPr>
            <a:lvl3pPr marL="866120" indent="0">
              <a:buNone/>
              <a:defRPr sz="947"/>
            </a:lvl3pPr>
            <a:lvl4pPr marL="1299180" indent="0">
              <a:buNone/>
              <a:defRPr sz="852"/>
            </a:lvl4pPr>
            <a:lvl5pPr marL="1732239" indent="0">
              <a:buNone/>
              <a:defRPr sz="852"/>
            </a:lvl5pPr>
            <a:lvl6pPr marL="2165299" indent="0">
              <a:buNone/>
              <a:defRPr sz="852"/>
            </a:lvl6pPr>
            <a:lvl7pPr marL="2598359" indent="0">
              <a:buNone/>
              <a:defRPr sz="852"/>
            </a:lvl7pPr>
            <a:lvl8pPr marL="3031419" indent="0">
              <a:buNone/>
              <a:defRPr sz="852"/>
            </a:lvl8pPr>
            <a:lvl9pPr marL="3464479" indent="0">
              <a:buNone/>
              <a:defRPr sz="852"/>
            </a:lvl9pPr>
          </a:lstStyle>
          <a:p>
            <a:pPr lvl="0"/>
            <a:r>
              <a:rPr lang="es-ES"/>
              <a:t>Haga clic para modificar el estilo de texto del patrón</a:t>
            </a:r>
          </a:p>
        </p:txBody>
      </p:sp>
    </p:spTree>
    <p:extLst>
      <p:ext uri="{BB962C8B-B14F-4D97-AF65-F5344CB8AC3E}">
        <p14:creationId xmlns:p14="http://schemas.microsoft.com/office/powerpoint/2010/main" val="972527795"/>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90371" y="4801052"/>
            <a:ext cx="7315200" cy="566863"/>
          </a:xfrm>
        </p:spPr>
        <p:txBody>
          <a:bodyPr anchor="b"/>
          <a:lstStyle>
            <a:lvl1pPr algn="l">
              <a:defRPr sz="1894" b="1"/>
            </a:lvl1pPr>
          </a:lstStyle>
          <a:p>
            <a:r>
              <a:rPr lang="es-ES"/>
              <a:t>Haga clic para modificar el estilo de título del patrón</a:t>
            </a:r>
            <a:endParaRPr lang="es-AR"/>
          </a:p>
        </p:txBody>
      </p:sp>
      <p:sp>
        <p:nvSpPr>
          <p:cNvPr id="3" name="2 Marcador de posición de imagen"/>
          <p:cNvSpPr>
            <a:spLocks noGrp="1"/>
          </p:cNvSpPr>
          <p:nvPr>
            <p:ph type="pic" idx="1"/>
          </p:nvPr>
        </p:nvSpPr>
        <p:spPr>
          <a:xfrm>
            <a:off x="2390371" y="613476"/>
            <a:ext cx="7315200" cy="4113898"/>
          </a:xfrm>
        </p:spPr>
        <p:txBody>
          <a:bodyPr/>
          <a:lstStyle>
            <a:lvl1pPr marL="0" indent="0">
              <a:buNone/>
              <a:defRPr sz="3031"/>
            </a:lvl1pPr>
            <a:lvl2pPr marL="433060" indent="0">
              <a:buNone/>
              <a:defRPr sz="2652"/>
            </a:lvl2pPr>
            <a:lvl3pPr marL="866120" indent="0">
              <a:buNone/>
              <a:defRPr sz="2273"/>
            </a:lvl3pPr>
            <a:lvl4pPr marL="1299180" indent="0">
              <a:buNone/>
              <a:defRPr sz="1894"/>
            </a:lvl4pPr>
            <a:lvl5pPr marL="1732239" indent="0">
              <a:buNone/>
              <a:defRPr sz="1894"/>
            </a:lvl5pPr>
            <a:lvl6pPr marL="2165299" indent="0">
              <a:buNone/>
              <a:defRPr sz="1894"/>
            </a:lvl6pPr>
            <a:lvl7pPr marL="2598359" indent="0">
              <a:buNone/>
              <a:defRPr sz="1894"/>
            </a:lvl7pPr>
            <a:lvl8pPr marL="3031419" indent="0">
              <a:buNone/>
              <a:defRPr sz="1894"/>
            </a:lvl8pPr>
            <a:lvl9pPr marL="3464479" indent="0">
              <a:buNone/>
              <a:defRPr sz="1894"/>
            </a:lvl9pPr>
          </a:lstStyle>
          <a:p>
            <a:pPr lvl="0"/>
            <a:endParaRPr lang="es-AR" noProof="0">
              <a:sym typeface="GillSans" pitchFamily="34" charset="0"/>
            </a:endParaRPr>
          </a:p>
        </p:txBody>
      </p:sp>
      <p:sp>
        <p:nvSpPr>
          <p:cNvPr id="4" name="3 Marcador de texto"/>
          <p:cNvSpPr>
            <a:spLocks noGrp="1"/>
          </p:cNvSpPr>
          <p:nvPr>
            <p:ph type="body" sz="half" idx="2"/>
          </p:nvPr>
        </p:nvSpPr>
        <p:spPr>
          <a:xfrm>
            <a:off x="2390371" y="5367915"/>
            <a:ext cx="7315200" cy="804436"/>
          </a:xfrm>
        </p:spPr>
        <p:txBody>
          <a:bodyPr/>
          <a:lstStyle>
            <a:lvl1pPr marL="0" indent="0">
              <a:buNone/>
              <a:defRPr sz="1326"/>
            </a:lvl1pPr>
            <a:lvl2pPr marL="433060" indent="0">
              <a:buNone/>
              <a:defRPr sz="1137"/>
            </a:lvl2pPr>
            <a:lvl3pPr marL="866120" indent="0">
              <a:buNone/>
              <a:defRPr sz="947"/>
            </a:lvl3pPr>
            <a:lvl4pPr marL="1299180" indent="0">
              <a:buNone/>
              <a:defRPr sz="852"/>
            </a:lvl4pPr>
            <a:lvl5pPr marL="1732239" indent="0">
              <a:buNone/>
              <a:defRPr sz="852"/>
            </a:lvl5pPr>
            <a:lvl6pPr marL="2165299" indent="0">
              <a:buNone/>
              <a:defRPr sz="852"/>
            </a:lvl6pPr>
            <a:lvl7pPr marL="2598359" indent="0">
              <a:buNone/>
              <a:defRPr sz="852"/>
            </a:lvl7pPr>
            <a:lvl8pPr marL="3031419" indent="0">
              <a:buNone/>
              <a:defRPr sz="852"/>
            </a:lvl8pPr>
            <a:lvl9pPr marL="3464479" indent="0">
              <a:buNone/>
              <a:defRPr sz="852"/>
            </a:lvl9pPr>
          </a:lstStyle>
          <a:p>
            <a:pPr lvl="0"/>
            <a:r>
              <a:rPr lang="es-ES"/>
              <a:t>Haga clic para modificar el estilo de texto del patrón</a:t>
            </a:r>
          </a:p>
        </p:txBody>
      </p:sp>
    </p:spTree>
    <p:extLst>
      <p:ext uri="{BB962C8B-B14F-4D97-AF65-F5344CB8AC3E}">
        <p14:creationId xmlns:p14="http://schemas.microsoft.com/office/powerpoint/2010/main" val="350255899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4188504367"/>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9038706" y="756320"/>
            <a:ext cx="2504902" cy="5028097"/>
          </a:xfrm>
        </p:spPr>
        <p:txBody>
          <a:bodyPr vert="eaVert"/>
          <a:lstStyle/>
          <a:p>
            <a:r>
              <a:rPr lang="es-ES"/>
              <a:t>Haga clic para modificar el estilo de título del patrón</a:t>
            </a:r>
            <a:endParaRPr lang="es-AR"/>
          </a:p>
        </p:txBody>
      </p:sp>
      <p:sp>
        <p:nvSpPr>
          <p:cNvPr id="3" name="2 Marcador de texto vertical"/>
          <p:cNvSpPr>
            <a:spLocks noGrp="1"/>
          </p:cNvSpPr>
          <p:nvPr>
            <p:ph type="body" orient="vert" idx="1"/>
          </p:nvPr>
        </p:nvSpPr>
        <p:spPr>
          <a:xfrm>
            <a:off x="1524001" y="756320"/>
            <a:ext cx="7337367" cy="502809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54516732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idx="1"/>
          </p:nvPr>
        </p:nvSpPr>
        <p:spPr>
          <a:xfrm>
            <a:off x="1524001" y="2079965"/>
            <a:ext cx="8510385" cy="1014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lang="de-DE" dirty="0" smtClean="0"/>
            </a:lvl1pPr>
            <a:lvl2pPr>
              <a:defRPr lang="de-DE" baseline="0" dirty="0" smtClean="0"/>
            </a:lvl2pPr>
            <a:lvl3pPr>
              <a:defRPr lang="de-DE" baseline="0" dirty="0"/>
            </a:lvl3pPr>
            <a:lvl4pPr>
              <a:defRPr baseline="0"/>
            </a:lvl4pPr>
            <a:lvl5pPr marL="472156" indent="0">
              <a:defRPr baseline="0"/>
            </a:lvl5pPr>
            <a:lvl6pPr marL="721766" indent="0">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Inhaltsplatzhalter 4"/>
          <p:cNvSpPr>
            <a:spLocks noGrp="1"/>
          </p:cNvSpPr>
          <p:nvPr>
            <p:ph sz="quarter" idx="10"/>
          </p:nvPr>
        </p:nvSpPr>
        <p:spPr>
          <a:xfrm>
            <a:off x="1524000" y="4179235"/>
            <a:ext cx="8504844" cy="1447852"/>
          </a:xfrm>
        </p:spPr>
        <p:txBody>
          <a:bodyPr/>
          <a:lstStyle>
            <a:lvl1pPr>
              <a:defRPr sz="1042"/>
            </a:lvl1pPr>
            <a:lvl2pPr marL="84206" indent="-82703">
              <a:defRPr sz="1042" baseline="0"/>
            </a:lvl2pPr>
            <a:lvl3pPr marL="84206" indent="0">
              <a:defRPr sz="1042" baseline="0"/>
            </a:lvl3pPr>
            <a:lvl4pPr marL="171420" indent="-84206">
              <a:buFont typeface="Arial" pitchFamily="34" charset="0"/>
              <a:buChar char="-"/>
              <a:defRPr sz="1042" baseline="0"/>
            </a:lvl4pPr>
            <a:lvl5pPr>
              <a:defRPr sz="1042" baseline="0"/>
            </a:lvl5pPr>
            <a:lvl6pPr>
              <a:defRPr sz="1042" baseline="0"/>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24521597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pt-BR"/>
              <a:t>Clique para editar estilo do título mestre</a:t>
            </a:r>
          </a:p>
        </p:txBody>
      </p:sp>
      <p:sp>
        <p:nvSpPr>
          <p:cNvPr id="3" name="Espaço Reservado para Imagem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A14D0934-0219-4048-A663-939AD649AE44}" type="datetimeFigureOut">
              <a:rPr lang="pt-BR" smtClean="0"/>
              <a:t>29/09/2024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6BFDE31-20D6-FF44-9476-550A94ABDA78}" type="slidenum">
              <a:rPr lang="pt-BR" smtClean="0"/>
              <a:t>‹Nº›</a:t>
            </a:fld>
            <a:endParaRPr lang="pt-BR"/>
          </a:p>
        </p:txBody>
      </p:sp>
    </p:spTree>
    <p:extLst>
      <p:ext uri="{BB962C8B-B14F-4D97-AF65-F5344CB8AC3E}">
        <p14:creationId xmlns:p14="http://schemas.microsoft.com/office/powerpoint/2010/main" val="1568694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a:t>Titelmasterformat durch Klicken bearbeiten</a:t>
            </a:r>
            <a:endParaRPr lang="en-US" noProof="0"/>
          </a:p>
        </p:txBody>
      </p:sp>
      <p:sp>
        <p:nvSpPr>
          <p:cNvPr id="3" name="Inhaltsplatzhalter 2"/>
          <p:cNvSpPr>
            <a:spLocks noGrp="1"/>
          </p:cNvSpPr>
          <p:nvPr>
            <p:ph idx="1"/>
          </p:nvPr>
        </p:nvSpPr>
        <p:spPr>
          <a:xfrm>
            <a:off x="1524001" y="2079965"/>
            <a:ext cx="8510385" cy="101412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lang="de-DE" dirty="0" smtClean="0"/>
            </a:lvl1pPr>
            <a:lvl2pPr>
              <a:defRPr lang="de-DE" baseline="0" dirty="0" smtClean="0"/>
            </a:lvl2pPr>
            <a:lvl3pPr>
              <a:defRPr lang="de-DE" baseline="0" dirty="0"/>
            </a:lvl3pPr>
            <a:lvl4pPr>
              <a:defRPr baseline="0"/>
            </a:lvl4pPr>
            <a:lvl5pPr marL="472156" indent="0">
              <a:defRPr baseline="0"/>
            </a:lvl5pPr>
            <a:lvl6pPr marL="721766" indent="0">
              <a:defRPr/>
            </a:lvl6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4" name="Inhaltsplatzhalter 4"/>
          <p:cNvSpPr>
            <a:spLocks noGrp="1"/>
          </p:cNvSpPr>
          <p:nvPr>
            <p:ph sz="quarter" idx="10"/>
          </p:nvPr>
        </p:nvSpPr>
        <p:spPr>
          <a:xfrm>
            <a:off x="1524000" y="4179235"/>
            <a:ext cx="8504844" cy="1447852"/>
          </a:xfrm>
        </p:spPr>
        <p:txBody>
          <a:bodyPr/>
          <a:lstStyle>
            <a:lvl1pPr>
              <a:defRPr sz="1042"/>
            </a:lvl1pPr>
            <a:lvl2pPr marL="84206" indent="-82703">
              <a:defRPr sz="1042" baseline="0"/>
            </a:lvl2pPr>
            <a:lvl3pPr marL="84206" indent="0">
              <a:defRPr sz="1042" baseline="0"/>
            </a:lvl3pPr>
            <a:lvl4pPr marL="171420" indent="-84206">
              <a:buFont typeface="Arial" pitchFamily="34" charset="0"/>
              <a:buChar char="-"/>
              <a:defRPr sz="1042" baseline="0"/>
            </a:lvl4pPr>
            <a:lvl5pPr>
              <a:defRPr sz="1042" baseline="0"/>
            </a:lvl5pPr>
            <a:lvl6pPr>
              <a:defRPr sz="1042" baseline="0"/>
            </a:lvl6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262339347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oleObject" Target="../embeddings/oleObject2.bin"/><Relationship Id="rId3" Type="http://schemas.openxmlformats.org/officeDocument/2006/relationships/slideLayout" Target="../slideLayouts/slideLayout14.xml"/><Relationship Id="rId21" Type="http://schemas.openxmlformats.org/officeDocument/2006/relationships/image" Target="../media/image5.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4.xml"/><Relationship Id="rId2" Type="http://schemas.openxmlformats.org/officeDocument/2006/relationships/slideLayout" Target="../slideLayouts/slideLayout13.xml"/><Relationship Id="rId16" Type="http://schemas.openxmlformats.org/officeDocument/2006/relationships/tags" Target="../tags/tag3.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ags" Target="../tags/tag9.xml"/><Relationship Id="rId18" Type="http://schemas.openxmlformats.org/officeDocument/2006/relationships/image" Target="../media/image7.png"/><Relationship Id="rId3" Type="http://schemas.openxmlformats.org/officeDocument/2006/relationships/slideLayout" Target="../slideLayouts/slideLayout28.xml"/><Relationship Id="rId21" Type="http://schemas.openxmlformats.org/officeDocument/2006/relationships/image" Target="../media/image4.png"/><Relationship Id="rId7" Type="http://schemas.openxmlformats.org/officeDocument/2006/relationships/slideLayout" Target="../slideLayouts/slideLayout32.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7.xml"/><Relationship Id="rId16" Type="http://schemas.openxmlformats.org/officeDocument/2006/relationships/image" Target="../media/image1.emf"/><Relationship Id="rId20" Type="http://schemas.microsoft.com/office/2007/relationships/hdphoto" Target="../media/hdphoto1.wdp"/><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oleObject" Target="../embeddings/oleObject5.bin"/><Relationship Id="rId10" Type="http://schemas.openxmlformats.org/officeDocument/2006/relationships/slideLayout" Target="../slideLayouts/slideLayout35.xml"/><Relationship Id="rId19" Type="http://schemas.openxmlformats.org/officeDocument/2006/relationships/image" Target="../media/image3.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ags" Target="../tags/tag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13" Type="http://schemas.openxmlformats.org/officeDocument/2006/relationships/image" Target="../media/image2.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1.emf"/><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oleObject" Target="../embeddings/oleObject6.bin"/><Relationship Id="rId5" Type="http://schemas.openxmlformats.org/officeDocument/2006/relationships/slideLayout" Target="../slideLayouts/slideLayout52.xml"/><Relationship Id="rId10" Type="http://schemas.openxmlformats.org/officeDocument/2006/relationships/tags" Target="../tags/tag12.xml"/><Relationship Id="rId4" Type="http://schemas.openxmlformats.org/officeDocument/2006/relationships/slideLayout" Target="../slideLayouts/slideLayout51.xml"/><Relationship Id="rId9" Type="http://schemas.openxmlformats.org/officeDocument/2006/relationships/tags" Target="../tags/tag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2.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ags" Target="../tags/tag17.xml"/><Relationship Id="rId18" Type="http://schemas.openxmlformats.org/officeDocument/2006/relationships/image" Target="../media/image3.pn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7.xml"/><Relationship Id="rId17" Type="http://schemas.openxmlformats.org/officeDocument/2006/relationships/image" Target="../media/image2.png"/><Relationship Id="rId2" Type="http://schemas.openxmlformats.org/officeDocument/2006/relationships/slideLayout" Target="../slideLayouts/slideLayout67.xml"/><Relationship Id="rId16" Type="http://schemas.openxmlformats.org/officeDocument/2006/relationships/image" Target="../media/image1.emf"/><Relationship Id="rId20" Type="http://schemas.openxmlformats.org/officeDocument/2006/relationships/image" Target="../media/image4.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oleObject" Target="../embeddings/oleObject9.bin"/><Relationship Id="rId10" Type="http://schemas.openxmlformats.org/officeDocument/2006/relationships/slideLayout" Target="../slideLayouts/slideLayout75.xml"/><Relationship Id="rId19" Type="http://schemas.microsoft.com/office/2007/relationships/hdphoto" Target="../media/hdphoto1.wdp"/><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ags" Target="../tags/tag1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77.xml"/><Relationship Id="rId5" Type="http://schemas.openxmlformats.org/officeDocument/2006/relationships/image" Target="../media/image9.png"/><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6" Type="http://schemas.openxmlformats.org/officeDocument/2006/relationships/image" Target="../media/image11.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10.wmf"/><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0069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233C967-B104-4C5B-8C3D-97112EF33FB0}"/>
              </a:ext>
            </a:extLst>
          </p:cNvPr>
          <p:cNvGraphicFramePr>
            <a:graphicFrameLocks noChangeAspect="1"/>
          </p:cNvGraphicFramePr>
          <p:nvPr userDrawn="1">
            <p:custDataLst>
              <p:tags r:id="rId13"/>
            </p:custDataLst>
            <p:extLst>
              <p:ext uri="{D42A27DB-BD31-4B8C-83A1-F6EECF244321}">
                <p14:modId xmlns:p14="http://schemas.microsoft.com/office/powerpoint/2010/main" val="2888391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95" imgH="396" progId="TCLayout.ActiveDocument.1">
                  <p:embed/>
                </p:oleObj>
              </mc:Choice>
              <mc:Fallback>
                <p:oleObj name="think-cell Slide" r:id="rId15" imgW="395" imgH="396" progId="TCLayout.ActiveDocument.1">
                  <p:embed/>
                  <p:pic>
                    <p:nvPicPr>
                      <p:cNvPr id="3" name="Object 2" hidden="1">
                        <a:extLst>
                          <a:ext uri="{FF2B5EF4-FFF2-40B4-BE49-F238E27FC236}">
                            <a16:creationId xmlns:a16="http://schemas.microsoft.com/office/drawing/2014/main" id="{6233C967-B104-4C5B-8C3D-97112EF33FB0}"/>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538A607-8FF6-45B6-879D-AA7A1A9A555D}"/>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pt-BR" sz="4400" b="1" i="0" baseline="0">
              <a:latin typeface="Arial" panose="020B0604020202020204" pitchFamily="34" charset="0"/>
              <a:sym typeface="Arial" panose="020B0604020202020204" pitchFamily="34" charset="0"/>
            </a:endParaRP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FDE31-20D6-FF44-9476-550A94ABDA78}" type="slidenum">
              <a:rPr lang="pt-BR" smtClean="0"/>
              <a:t>‹Nº›</a:t>
            </a:fld>
            <a:endParaRPr lang="pt-BR"/>
          </a:p>
        </p:txBody>
      </p:sp>
      <p:sp>
        <p:nvSpPr>
          <p:cNvPr id="8" name="Espaço Reservado para Título 1"/>
          <p:cNvSpPr>
            <a:spLocks noGrp="1"/>
          </p:cNvSpPr>
          <p:nvPr>
            <p:ph type="title"/>
          </p:nvPr>
        </p:nvSpPr>
        <p:spPr>
          <a:xfrm>
            <a:off x="918364" y="1474475"/>
            <a:ext cx="4078574" cy="3577288"/>
          </a:xfrm>
          <a:prstGeom prst="rect">
            <a:avLst/>
          </a:prstGeom>
        </p:spPr>
        <p:txBody>
          <a:bodyPr vert="horz" lIns="91440" tIns="45720" rIns="91440" bIns="45720" rtlCol="0" anchor="ctr">
            <a:normAutofit/>
          </a:bodyPr>
          <a:lstStyle/>
          <a:p>
            <a:r>
              <a:rPr lang="pt-BR"/>
              <a:t>Clique para editar estilo do título mestre</a:t>
            </a:r>
          </a:p>
        </p:txBody>
      </p:sp>
      <p:pic>
        <p:nvPicPr>
          <p:cNvPr id="10" name="Imagem 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89240" y="5794760"/>
            <a:ext cx="2840723" cy="890255"/>
          </a:xfrm>
          <a:prstGeom prst="rect">
            <a:avLst/>
          </a:prstGeom>
        </p:spPr>
      </p:pic>
      <p:grpSp>
        <p:nvGrpSpPr>
          <p:cNvPr id="7" name="Group 6"/>
          <p:cNvGrpSpPr>
            <a:grpSpLocks noChangeAspect="1"/>
          </p:cNvGrpSpPr>
          <p:nvPr userDrawn="1"/>
        </p:nvGrpSpPr>
        <p:grpSpPr>
          <a:xfrm>
            <a:off x="8370500" y="214784"/>
            <a:ext cx="1546299" cy="960856"/>
            <a:chOff x="2510307" y="2891970"/>
            <a:chExt cx="5297533" cy="3291840"/>
          </a:xfrm>
        </p:grpSpPr>
        <p:sp>
          <p:nvSpPr>
            <p:cNvPr id="9" name="Oval 8"/>
            <p:cNvSpPr/>
            <p:nvPr/>
          </p:nvSpPr>
          <p:spPr>
            <a:xfrm>
              <a:off x="4516000" y="2891970"/>
              <a:ext cx="3291840" cy="329184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 name="Picture 2" descr="Resultado de imagen para latin america map icon"/>
            <p:cNvPicPr>
              <a:picLocks noChangeAspect="1" noChangeArrowheads="1"/>
            </p:cNvPicPr>
            <p:nvPr/>
          </p:nvPicPr>
          <p:blipFill>
            <a:blip r:embed="rId18">
              <a:duotone>
                <a:schemeClr val="bg2">
                  <a:shade val="45000"/>
                  <a:satMod val="135000"/>
                </a:schemeClr>
                <a:prstClr val="white"/>
              </a:duotone>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16000" y="2986589"/>
              <a:ext cx="3102602" cy="310260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Oval 11"/>
            <p:cNvSpPr/>
            <p:nvPr/>
          </p:nvSpPr>
          <p:spPr>
            <a:xfrm>
              <a:off x="2510307" y="2891970"/>
              <a:ext cx="3291840" cy="3291840"/>
            </a:xfrm>
            <a:prstGeom prst="ellipse">
              <a:avLst/>
            </a:prstGeom>
            <a:solidFill>
              <a:srgbClr val="056C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3" name="Picture 2" descr="Imagen relacionad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2870080" y="3148874"/>
              <a:ext cx="2572294" cy="2572294"/>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TextBox 13"/>
          <p:cNvSpPr txBox="1"/>
          <p:nvPr userDrawn="1"/>
        </p:nvSpPr>
        <p:spPr>
          <a:xfrm>
            <a:off x="9840826" y="124501"/>
            <a:ext cx="2655343" cy="584775"/>
          </a:xfrm>
          <a:prstGeom prst="rect">
            <a:avLst/>
          </a:prstGeom>
          <a:noFill/>
        </p:spPr>
        <p:txBody>
          <a:bodyPr wrap="square" rtlCol="0">
            <a:spAutoFit/>
          </a:bodyPr>
          <a:lstStyle/>
          <a:p>
            <a:r>
              <a:rPr lang="en-US" sz="3200">
                <a:solidFill>
                  <a:schemeClr val="bg1"/>
                </a:solidFill>
                <a:latin typeface="Fungo" panose="02000000000000000000" pitchFamily="50" charset="0"/>
              </a:rPr>
              <a:t>Creating Value</a:t>
            </a:r>
          </a:p>
        </p:txBody>
      </p:sp>
      <p:sp>
        <p:nvSpPr>
          <p:cNvPr id="15" name="TextBox 14"/>
          <p:cNvSpPr txBox="1"/>
          <p:nvPr userDrawn="1"/>
        </p:nvSpPr>
        <p:spPr>
          <a:xfrm>
            <a:off x="9922302" y="720030"/>
            <a:ext cx="2573867" cy="461665"/>
          </a:xfrm>
          <a:prstGeom prst="rect">
            <a:avLst/>
          </a:prstGeom>
          <a:noFill/>
        </p:spPr>
        <p:txBody>
          <a:bodyPr wrap="square" rtlCol="0">
            <a:spAutoFit/>
          </a:bodyPr>
          <a:lstStyle/>
          <a:p>
            <a:r>
              <a:rPr lang="en-US" sz="2400">
                <a:solidFill>
                  <a:schemeClr val="bg1"/>
                </a:solidFill>
                <a:latin typeface="Manus" pitchFamily="2" charset="0"/>
              </a:rPr>
              <a:t>from source to shelf</a:t>
            </a:r>
          </a:p>
        </p:txBody>
      </p:sp>
      <p:sp>
        <p:nvSpPr>
          <p:cNvPr id="16" name="TextBox 15"/>
          <p:cNvSpPr txBox="1"/>
          <p:nvPr userDrawn="1"/>
        </p:nvSpPr>
        <p:spPr>
          <a:xfrm>
            <a:off x="7101063" y="187379"/>
            <a:ext cx="1938462" cy="1015663"/>
          </a:xfrm>
          <a:prstGeom prst="rect">
            <a:avLst/>
          </a:prstGeom>
          <a:noFill/>
        </p:spPr>
        <p:txBody>
          <a:bodyPr wrap="square" rtlCol="0">
            <a:spAutoFit/>
          </a:bodyPr>
          <a:lstStyle/>
          <a:p>
            <a:r>
              <a:rPr lang="en-US" sz="3600">
                <a:solidFill>
                  <a:schemeClr val="bg1"/>
                </a:solidFill>
              </a:rPr>
              <a:t>LAO</a:t>
            </a:r>
            <a:endParaRPr lang="en-US" sz="2800">
              <a:solidFill>
                <a:schemeClr val="bg1"/>
              </a:solidFill>
            </a:endParaRPr>
          </a:p>
          <a:p>
            <a:r>
              <a:rPr lang="es-AR" sz="2400">
                <a:solidFill>
                  <a:schemeClr val="bg1"/>
                </a:solidFill>
              </a:rPr>
              <a:t>Logistics </a:t>
            </a:r>
            <a:endParaRPr lang="en-US" sz="4400">
              <a:solidFill>
                <a:schemeClr val="bg1"/>
              </a:solidFill>
            </a:endParaRPr>
          </a:p>
        </p:txBody>
      </p:sp>
      <p:sp>
        <p:nvSpPr>
          <p:cNvPr id="17"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9C4DD63A-3417-483D-AEAC-CD116DB8797E}"/>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39379014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i="0" kern="1200">
          <a:solidFill>
            <a:schemeClr val="bg1"/>
          </a:solidFill>
          <a:latin typeface="+mj-lt"/>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1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395" imgH="396" progId="TCLayout.ActiveDocument.1">
                  <p:embed/>
                </p:oleObj>
              </mc:Choice>
              <mc:Fallback>
                <p:oleObj name="think-cell Slide" r:id="rId18" imgW="395" imgH="396" progId="TCLayout.ActiveDocument.1">
                  <p:embed/>
                  <p:pic>
                    <p:nvPicPr>
                      <p:cNvPr id="10" name="Object 9" hidden="1"/>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17"/>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4000" b="1" i="0" baseline="0">
              <a:latin typeface="Arial" panose="020B0604020202020204" pitchFamily="34" charset="0"/>
              <a:sym typeface="Arial" panose="020B0604020202020204" pitchFamily="34" charset="0"/>
            </a:endParaRPr>
          </a:p>
        </p:txBody>
      </p:sp>
      <p:sp>
        <p:nvSpPr>
          <p:cNvPr id="8" name="Retângulo 7"/>
          <p:cNvSpPr/>
          <p:nvPr userDrawn="1"/>
        </p:nvSpPr>
        <p:spPr>
          <a:xfrm>
            <a:off x="0" y="6311900"/>
            <a:ext cx="12192000" cy="561090"/>
          </a:xfrm>
          <a:prstGeom prst="rect">
            <a:avLst/>
          </a:prstGeom>
          <a:solidFill>
            <a:srgbClr val="100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10069F"/>
              </a:solidFill>
            </a:endParaRPr>
          </a:p>
        </p:txBody>
      </p:sp>
      <p:sp>
        <p:nvSpPr>
          <p:cNvPr id="2" name="Espaço Reservado para Título 1"/>
          <p:cNvSpPr>
            <a:spLocks noGrp="1"/>
          </p:cNvSpPr>
          <p:nvPr>
            <p:ph type="title"/>
          </p:nvPr>
        </p:nvSpPr>
        <p:spPr>
          <a:xfrm>
            <a:off x="180975" y="127000"/>
            <a:ext cx="11839576" cy="1325563"/>
          </a:xfrm>
          <a:prstGeom prst="rect">
            <a:avLst/>
          </a:prstGeom>
        </p:spPr>
        <p:txBody>
          <a:bodyPr vert="horz" lIns="91440" tIns="45720" rIns="91440" bIns="45720" rtlCol="0" anchor="t">
            <a:normAutofit/>
          </a:bodyPr>
          <a:lstStyle/>
          <a:p>
            <a:r>
              <a:rPr lang="pt-BR"/>
              <a:t>Clique para editar estilo do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71340"/>
            <a:ext cx="2743200" cy="365125"/>
          </a:xfrm>
          <a:prstGeom prst="rect">
            <a:avLst/>
          </a:prstGeom>
        </p:spPr>
        <p:txBody>
          <a:bodyPr vert="horz" lIns="91440" tIns="45720" rIns="91440" bIns="45720" rtlCol="0" anchor="ctr"/>
          <a:lstStyle>
            <a:lvl1pPr algn="l">
              <a:defRPr sz="1200">
                <a:solidFill>
                  <a:schemeClr val="bg1"/>
                </a:solidFill>
                <a:latin typeface="Arial" charset="0"/>
                <a:ea typeface="Arial" charset="0"/>
                <a:cs typeface="Arial" charset="0"/>
              </a:defRPr>
            </a:lvl1pPr>
          </a:lstStyle>
          <a:p>
            <a:r>
              <a:rPr lang="pt-BR"/>
              <a:t>Nome da Apresentação</a:t>
            </a: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58FEB-8FE9-CE45-8E51-A89F9932ED1F}" type="slidenum">
              <a:rPr lang="pt-BR" smtClean="0"/>
              <a:t>‹Nº›</a:t>
            </a:fld>
            <a:endParaRPr lang="pt-BR"/>
          </a:p>
        </p:txBody>
      </p:sp>
      <p:pic>
        <p:nvPicPr>
          <p:cNvPr id="9" name="Imagem 8"/>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976993" y="6311104"/>
            <a:ext cx="1763865" cy="552778"/>
          </a:xfrm>
          <a:prstGeom prst="rect">
            <a:avLst/>
          </a:prstGeom>
        </p:spPr>
      </p:pic>
      <p:pic>
        <p:nvPicPr>
          <p:cNvPr id="19" name="Picture 18"/>
          <p:cNvPicPr>
            <a:picLocks noChangeAspect="1"/>
          </p:cNvPicPr>
          <p:nvPr userDrawn="1"/>
        </p:nvPicPr>
        <p:blipFill>
          <a:blip r:embed="rId21"/>
          <a:stretch>
            <a:fillRect/>
          </a:stretch>
        </p:blipFill>
        <p:spPr>
          <a:xfrm>
            <a:off x="26212" y="6298064"/>
            <a:ext cx="2499145" cy="579037"/>
          </a:xfrm>
          <a:prstGeom prst="rect">
            <a:avLst/>
          </a:prstGeom>
        </p:spPr>
      </p:pic>
      <p:sp>
        <p:nvSpPr>
          <p:cNvPr id="11"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2A2051EA-6520-4910-8150-F9857E0C0A87}"/>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171419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718" r:id="rId14"/>
  </p:sldLayoutIdLst>
  <p:txStyles>
    <p:titleStyle>
      <a:lvl1pPr algn="l" defTabSz="914400" rtl="0" eaLnBrk="1" latinLnBrk="0" hangingPunct="1">
        <a:lnSpc>
          <a:spcPct val="90000"/>
        </a:lnSpc>
        <a:spcBef>
          <a:spcPct val="0"/>
        </a:spcBef>
        <a:buNone/>
        <a:defRPr sz="4000" b="1" i="0" kern="1200">
          <a:solidFill>
            <a:srgbClr val="10069F"/>
          </a:solidFill>
          <a:latin typeface="+mj-lt"/>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lumMod val="75000"/>
              <a:lumOff val="2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0069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C92E144-DA1A-4D36-B236-F727F085ED32}"/>
              </a:ext>
            </a:extLst>
          </p:cNvPr>
          <p:cNvGraphicFramePr>
            <a:graphicFrameLocks noChangeAspect="1"/>
          </p:cNvGraphicFramePr>
          <p:nvPr userDrawn="1">
            <p:custDataLst>
              <p:tags r:id="rId13"/>
            </p:custDataLst>
            <p:extLst>
              <p:ext uri="{D42A27DB-BD31-4B8C-83A1-F6EECF244321}">
                <p14:modId xmlns:p14="http://schemas.microsoft.com/office/powerpoint/2010/main" val="2859213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95" imgH="396" progId="TCLayout.ActiveDocument.1">
                  <p:embed/>
                </p:oleObj>
              </mc:Choice>
              <mc:Fallback>
                <p:oleObj name="think-cell Slide" r:id="rId15" imgW="395" imgH="396" progId="TCLayout.ActiveDocument.1">
                  <p:embed/>
                  <p:pic>
                    <p:nvPicPr>
                      <p:cNvPr id="3" name="Object 2" hidden="1">
                        <a:extLst>
                          <a:ext uri="{FF2B5EF4-FFF2-40B4-BE49-F238E27FC236}">
                            <a16:creationId xmlns:a16="http://schemas.microsoft.com/office/drawing/2014/main" id="{6C92E144-DA1A-4D36-B236-F727F085ED32}"/>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8892AA-B66E-476D-96A1-B4D7B543925D}"/>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pt-BR" sz="4400" b="1" i="0" baseline="0" dirty="0">
              <a:latin typeface="Arial" panose="020B0604020202020204" pitchFamily="34" charset="0"/>
              <a:ea typeface="+mj-ea"/>
              <a:cs typeface="+mj-cs"/>
              <a:sym typeface="Arial" panose="020B0604020202020204" pitchFamily="34" charset="0"/>
            </a:endParaRPr>
          </a:p>
        </p:txBody>
      </p:sp>
      <p:sp>
        <p:nvSpPr>
          <p:cNvPr id="4" name="Espaço Reservado para Data 3">
            <a:extLst>
              <a:ext uri="{FF2B5EF4-FFF2-40B4-BE49-F238E27FC236}">
                <a16:creationId xmlns:a16="http://schemas.microsoft.com/office/drawing/2014/main" id="{95DC5B52-2491-43CB-A5AD-5BDA7D63CA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C6177-DAD1-41F1-A77D-80013BB6A192}" type="datetimeFigureOut">
              <a:rPr lang="pt-BR" smtClean="0"/>
              <a:t>29/09/2024</a:t>
            </a:fld>
            <a:endParaRPr lang="pt-BR" dirty="0"/>
          </a:p>
        </p:txBody>
      </p:sp>
      <p:sp>
        <p:nvSpPr>
          <p:cNvPr id="5" name="Espaço Reservado para Rodapé 4">
            <a:extLst>
              <a:ext uri="{FF2B5EF4-FFF2-40B4-BE49-F238E27FC236}">
                <a16:creationId xmlns:a16="http://schemas.microsoft.com/office/drawing/2014/main" id="{E383ECB1-B70A-4EAA-9B33-8797B2BCD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a:extLst>
              <a:ext uri="{FF2B5EF4-FFF2-40B4-BE49-F238E27FC236}">
                <a16:creationId xmlns:a16="http://schemas.microsoft.com/office/drawing/2014/main" id="{B27E491F-1F75-4371-8BBB-0493FB4BD0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71117-1466-436E-80A0-1F4FA1B08D9D}" type="slidenum">
              <a:rPr lang="pt-BR" smtClean="0"/>
              <a:t>‹Nº›</a:t>
            </a:fld>
            <a:endParaRPr lang="pt-BR" dirty="0"/>
          </a:p>
        </p:txBody>
      </p:sp>
      <p:sp>
        <p:nvSpPr>
          <p:cNvPr id="7" name="Espaço Reservado para Título 1">
            <a:extLst>
              <a:ext uri="{FF2B5EF4-FFF2-40B4-BE49-F238E27FC236}">
                <a16:creationId xmlns:a16="http://schemas.microsoft.com/office/drawing/2014/main" id="{FC867436-2095-4BD7-9401-1EC96E67136E}"/>
              </a:ext>
            </a:extLst>
          </p:cNvPr>
          <p:cNvSpPr>
            <a:spLocks noGrp="1"/>
          </p:cNvSpPr>
          <p:nvPr>
            <p:ph type="title"/>
          </p:nvPr>
        </p:nvSpPr>
        <p:spPr>
          <a:xfrm>
            <a:off x="493132" y="1178420"/>
            <a:ext cx="4565073" cy="1732462"/>
          </a:xfrm>
          <a:prstGeom prst="rect">
            <a:avLst/>
          </a:prstGeom>
        </p:spPr>
        <p:txBody>
          <a:bodyPr vert="horz" lIns="91440" tIns="45720" rIns="91440" bIns="45720" rtlCol="0" anchor="ctr">
            <a:normAutofit/>
          </a:bodyPr>
          <a:lstStyle/>
          <a:p>
            <a:r>
              <a:rPr lang="pt-BR"/>
              <a:t>Clique para editar estilo do título mestre</a:t>
            </a:r>
          </a:p>
        </p:txBody>
      </p:sp>
      <p:sp>
        <p:nvSpPr>
          <p:cNvPr id="8" name="Espaço Reservado para Texto 2">
            <a:extLst>
              <a:ext uri="{FF2B5EF4-FFF2-40B4-BE49-F238E27FC236}">
                <a16:creationId xmlns:a16="http://schemas.microsoft.com/office/drawing/2014/main" id="{234D6BC4-3F5A-40B2-A333-ADD8D93CF0C4}"/>
              </a:ext>
            </a:extLst>
          </p:cNvPr>
          <p:cNvSpPr>
            <a:spLocks noGrp="1"/>
          </p:cNvSpPr>
          <p:nvPr>
            <p:ph type="body" idx="1"/>
          </p:nvPr>
        </p:nvSpPr>
        <p:spPr>
          <a:xfrm>
            <a:off x="493132" y="3128481"/>
            <a:ext cx="5257800" cy="291421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pic>
        <p:nvPicPr>
          <p:cNvPr id="10" name="Imagem 9">
            <a:extLst>
              <a:ext uri="{FF2B5EF4-FFF2-40B4-BE49-F238E27FC236}">
                <a16:creationId xmlns:a16="http://schemas.microsoft.com/office/drawing/2014/main" id="{27EBFEE1-DF9C-4315-A0DB-97F1E0EF62B5}"/>
              </a:ext>
            </a:extLst>
          </p:cNvPr>
          <p:cNvPicPr>
            <a:picLocks noChangeAspect="1"/>
          </p:cNvPicPr>
          <p:nvPr userDrawn="1"/>
        </p:nvPicPr>
        <p:blipFill>
          <a:blip r:embed="rId17"/>
          <a:stretch>
            <a:fillRect/>
          </a:stretch>
        </p:blipFill>
        <p:spPr>
          <a:xfrm>
            <a:off x="493132" y="13667"/>
            <a:ext cx="3431259" cy="1075323"/>
          </a:xfrm>
          <a:prstGeom prst="rect">
            <a:avLst/>
          </a:prstGeom>
        </p:spPr>
      </p:pic>
      <p:pic>
        <p:nvPicPr>
          <p:cNvPr id="11" name="Imagem 10">
            <a:extLst>
              <a:ext uri="{FF2B5EF4-FFF2-40B4-BE49-F238E27FC236}">
                <a16:creationId xmlns:a16="http://schemas.microsoft.com/office/drawing/2014/main" id="{02A93D9E-4AF0-4F01-95EB-5055FAF12DFC}"/>
              </a:ext>
            </a:extLst>
          </p:cNvPr>
          <p:cNvPicPr>
            <a:picLocks noChangeAspect="1"/>
          </p:cNvPicPr>
          <p:nvPr userDrawn="1"/>
        </p:nvPicPr>
        <p:blipFill>
          <a:blip r:embed="rId18"/>
          <a:stretch>
            <a:fillRect/>
          </a:stretch>
        </p:blipFill>
        <p:spPr>
          <a:xfrm>
            <a:off x="5213816" y="0"/>
            <a:ext cx="6978184" cy="6857999"/>
          </a:xfrm>
          <a:prstGeom prst="rect">
            <a:avLst/>
          </a:prstGeom>
        </p:spPr>
      </p:pic>
      <p:grpSp>
        <p:nvGrpSpPr>
          <p:cNvPr id="9" name="Group 8"/>
          <p:cNvGrpSpPr>
            <a:grpSpLocks noChangeAspect="1"/>
          </p:cNvGrpSpPr>
          <p:nvPr userDrawn="1"/>
        </p:nvGrpSpPr>
        <p:grpSpPr>
          <a:xfrm>
            <a:off x="1588700" y="5663084"/>
            <a:ext cx="1546299" cy="960856"/>
            <a:chOff x="2510307" y="2891970"/>
            <a:chExt cx="5297533" cy="3291840"/>
          </a:xfrm>
        </p:grpSpPr>
        <p:sp>
          <p:nvSpPr>
            <p:cNvPr id="12" name="Oval 11"/>
            <p:cNvSpPr/>
            <p:nvPr/>
          </p:nvSpPr>
          <p:spPr>
            <a:xfrm>
              <a:off x="4516000" y="2891970"/>
              <a:ext cx="3291840" cy="329184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2" descr="Resultado de imagen para latin america map icon"/>
            <p:cNvPicPr>
              <a:picLocks noChangeAspect="1" noChangeArrowheads="1"/>
            </p:cNvPicPr>
            <p:nvPr/>
          </p:nvPicPr>
          <p:blipFill>
            <a:blip r:embed="rId19">
              <a:duotone>
                <a:schemeClr val="bg2">
                  <a:shade val="45000"/>
                  <a:satMod val="135000"/>
                </a:schemeClr>
                <a:prstClr val="white"/>
              </a:duotone>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16000" y="2986589"/>
              <a:ext cx="3102602" cy="310260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Oval 13"/>
            <p:cNvSpPr/>
            <p:nvPr/>
          </p:nvSpPr>
          <p:spPr>
            <a:xfrm>
              <a:off x="2510307" y="2891970"/>
              <a:ext cx="3291840" cy="3291840"/>
            </a:xfrm>
            <a:prstGeom prst="ellipse">
              <a:avLst/>
            </a:prstGeom>
            <a:solidFill>
              <a:srgbClr val="056C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5" name="Picture 2" descr="Imagen relacionada"/>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5400000">
              <a:off x="2870080" y="3148874"/>
              <a:ext cx="2572294" cy="2572294"/>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6" name="TextBox 15"/>
          <p:cNvSpPr txBox="1"/>
          <p:nvPr userDrawn="1"/>
        </p:nvSpPr>
        <p:spPr>
          <a:xfrm>
            <a:off x="3059026" y="5572801"/>
            <a:ext cx="2655343" cy="584775"/>
          </a:xfrm>
          <a:prstGeom prst="rect">
            <a:avLst/>
          </a:prstGeom>
          <a:noFill/>
        </p:spPr>
        <p:txBody>
          <a:bodyPr wrap="square" rtlCol="0">
            <a:spAutoFit/>
          </a:bodyPr>
          <a:lstStyle/>
          <a:p>
            <a:r>
              <a:rPr lang="en-US" sz="3200" dirty="0">
                <a:solidFill>
                  <a:schemeClr val="bg1"/>
                </a:solidFill>
                <a:latin typeface="Fungo" panose="02000000000000000000" pitchFamily="50" charset="0"/>
              </a:rPr>
              <a:t>Creating Value</a:t>
            </a:r>
          </a:p>
        </p:txBody>
      </p:sp>
      <p:sp>
        <p:nvSpPr>
          <p:cNvPr id="17" name="TextBox 16"/>
          <p:cNvSpPr txBox="1"/>
          <p:nvPr userDrawn="1"/>
        </p:nvSpPr>
        <p:spPr>
          <a:xfrm>
            <a:off x="3140502" y="6168330"/>
            <a:ext cx="2573867" cy="461665"/>
          </a:xfrm>
          <a:prstGeom prst="rect">
            <a:avLst/>
          </a:prstGeom>
          <a:noFill/>
        </p:spPr>
        <p:txBody>
          <a:bodyPr wrap="square" rtlCol="0">
            <a:spAutoFit/>
          </a:bodyPr>
          <a:lstStyle/>
          <a:p>
            <a:r>
              <a:rPr lang="en-US" sz="2400" dirty="0">
                <a:solidFill>
                  <a:schemeClr val="bg1"/>
                </a:solidFill>
                <a:latin typeface="Manus" pitchFamily="2" charset="0"/>
              </a:rPr>
              <a:t>from source to shelf</a:t>
            </a:r>
          </a:p>
        </p:txBody>
      </p:sp>
      <p:sp>
        <p:nvSpPr>
          <p:cNvPr id="18" name="TextBox 17"/>
          <p:cNvSpPr txBox="1"/>
          <p:nvPr userDrawn="1"/>
        </p:nvSpPr>
        <p:spPr>
          <a:xfrm>
            <a:off x="319263" y="5635679"/>
            <a:ext cx="1938462" cy="1015663"/>
          </a:xfrm>
          <a:prstGeom prst="rect">
            <a:avLst/>
          </a:prstGeom>
          <a:noFill/>
        </p:spPr>
        <p:txBody>
          <a:bodyPr wrap="square" rtlCol="0">
            <a:spAutoFit/>
          </a:bodyPr>
          <a:lstStyle/>
          <a:p>
            <a:r>
              <a:rPr lang="en-US" sz="3600" dirty="0">
                <a:solidFill>
                  <a:schemeClr val="bg1"/>
                </a:solidFill>
              </a:rPr>
              <a:t>LAO</a:t>
            </a:r>
            <a:endParaRPr lang="en-US" sz="2800" dirty="0">
              <a:solidFill>
                <a:schemeClr val="bg1"/>
              </a:solidFill>
            </a:endParaRPr>
          </a:p>
          <a:p>
            <a:r>
              <a:rPr lang="es-AR" sz="2400" dirty="0">
                <a:solidFill>
                  <a:schemeClr val="bg1"/>
                </a:solidFill>
              </a:rPr>
              <a:t>Logistics </a:t>
            </a:r>
            <a:endParaRPr lang="en-US" sz="4400" dirty="0">
              <a:solidFill>
                <a:schemeClr val="bg1"/>
              </a:solidFill>
            </a:endParaRPr>
          </a:p>
        </p:txBody>
      </p:sp>
      <p:sp>
        <p:nvSpPr>
          <p:cNvPr id="19"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D4CBDBC9-854A-4DA9-B804-CAF7820F5A73}"/>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17508122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B57CA8E-FC37-45CE-B1D5-231332EDAA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31103E9-0AB5-4DB3-AE91-2B4CE729C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0306CD1-9BCB-4F68-9B39-AD4DC0DCC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D1A08-FEE6-43AE-87DC-E585DC2F6AF3}" type="datetimeFigureOut">
              <a:rPr lang="es-AR" smtClean="0"/>
              <a:t>29/9/2024</a:t>
            </a:fld>
            <a:endParaRPr lang="es-AR"/>
          </a:p>
        </p:txBody>
      </p:sp>
      <p:sp>
        <p:nvSpPr>
          <p:cNvPr id="5" name="Marcador de pie de página 4">
            <a:extLst>
              <a:ext uri="{FF2B5EF4-FFF2-40B4-BE49-F238E27FC236}">
                <a16:creationId xmlns:a16="http://schemas.microsoft.com/office/drawing/2014/main" id="{EDA9EC29-3E66-4965-888D-F78FA3ADB8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B6AAF6E3-4567-46BE-94A4-AEBF46946A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22324-4593-4A7E-B9F1-F7F876EA3546}" type="slidenum">
              <a:rPr lang="es-AR" smtClean="0"/>
              <a:t>‹Nº›</a:t>
            </a:fld>
            <a:endParaRPr lang="es-AR"/>
          </a:p>
        </p:txBody>
      </p:sp>
      <p:sp>
        <p:nvSpPr>
          <p:cNvPr id="7"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4F4E73DF-5012-4E25-BEA6-59265DEEF897}"/>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387967997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0069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1A96740-8B70-46BE-BDC2-7C72BFB81FE9}"/>
              </a:ext>
            </a:extLst>
          </p:cNvPr>
          <p:cNvGraphicFramePr>
            <a:graphicFrameLocks noChangeAspect="1"/>
          </p:cNvGraphicFramePr>
          <p:nvPr userDrawn="1">
            <p:custDataLst>
              <p:tags r:id="rId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6" progId="TCLayout.ActiveDocument.1">
                  <p:embed/>
                </p:oleObj>
              </mc:Choice>
              <mc:Fallback>
                <p:oleObj name="think-cell Slide" r:id="rId11" imgW="395" imgH="396" progId="TCLayout.ActiveDocument.1">
                  <p:embed/>
                  <p:pic>
                    <p:nvPicPr>
                      <p:cNvPr id="3" name="Object 2" hidden="1">
                        <a:extLst>
                          <a:ext uri="{FF2B5EF4-FFF2-40B4-BE49-F238E27FC236}">
                            <a16:creationId xmlns:a16="http://schemas.microsoft.com/office/drawing/2014/main" id="{91A96740-8B70-46BE-BDC2-7C72BFB81FE9}"/>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C5F7A69-03D2-4F62-A1EC-639DABE6C6C1}"/>
              </a:ext>
            </a:extLst>
          </p:cNvPr>
          <p:cNvSpPr/>
          <p:nvPr userDrawn="1">
            <p:custDataLst>
              <p:tags r:id="rId1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pt-BR" sz="3600" b="1" i="0" baseline="0">
              <a:latin typeface="Arial" panose="020B0604020202020204" pitchFamily="34" charset="0"/>
              <a:sym typeface="Arial" panose="020B0604020202020204" pitchFamily="34" charset="0"/>
            </a:endParaRP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D7798-8550-4E42-83AF-A41883ED2591}" type="datetimeFigureOut">
              <a:rPr lang="pt-BR" smtClean="0"/>
              <a:t>29/09/2024</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A463D-D2B9-534F-8AF7-13A264943A28}" type="slidenum">
              <a:rPr lang="pt-BR" smtClean="0"/>
              <a:t>‹Nº›</a:t>
            </a:fld>
            <a:endParaRPr lang="pt-BR"/>
          </a:p>
        </p:txBody>
      </p:sp>
      <p:pic>
        <p:nvPicPr>
          <p:cNvPr id="7" name="Imagem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579743" y="2640429"/>
            <a:ext cx="5032515" cy="1577142"/>
          </a:xfrm>
          <a:prstGeom prst="rect">
            <a:avLst/>
          </a:prstGeom>
        </p:spPr>
      </p:pic>
      <p:sp>
        <p:nvSpPr>
          <p:cNvPr id="8" name="Espaço Reservado para Título 1">
            <a:extLst>
              <a:ext uri="{FF2B5EF4-FFF2-40B4-BE49-F238E27FC236}">
                <a16:creationId xmlns:a16="http://schemas.microsoft.com/office/drawing/2014/main" id="{5996C7F0-8A30-4CCD-8C7B-B0750673FFBD}"/>
              </a:ext>
            </a:extLst>
          </p:cNvPr>
          <p:cNvSpPr>
            <a:spLocks noGrp="1"/>
          </p:cNvSpPr>
          <p:nvPr>
            <p:ph type="title"/>
          </p:nvPr>
        </p:nvSpPr>
        <p:spPr>
          <a:xfrm>
            <a:off x="838200" y="913837"/>
            <a:ext cx="10515600" cy="1325563"/>
          </a:xfrm>
          <a:prstGeom prst="rect">
            <a:avLst/>
          </a:prstGeom>
        </p:spPr>
        <p:txBody>
          <a:bodyPr vert="horz" lIns="91440" tIns="45720" rIns="91440" bIns="45720" rtlCol="0" anchor="ctr">
            <a:normAutofit/>
          </a:bodyPr>
          <a:lstStyle/>
          <a:p>
            <a:r>
              <a:rPr lang="pt-BR"/>
              <a:t>Clique para editar estilo do título mestre</a:t>
            </a:r>
          </a:p>
        </p:txBody>
      </p:sp>
      <p:sp>
        <p:nvSpPr>
          <p:cNvPr id="9"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8FFF396E-6BEF-43FA-95CE-15A55B095BE5}"/>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62133537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txStyles>
    <p:titleStyle>
      <a:lvl1pPr algn="ctr" defTabSz="914400" rtl="0" eaLnBrk="1" latinLnBrk="0" hangingPunct="1">
        <a:lnSpc>
          <a:spcPct val="90000"/>
        </a:lnSpc>
        <a:spcBef>
          <a:spcPct val="0"/>
        </a:spcBef>
        <a:buNone/>
        <a:defRPr sz="3600" b="1" i="0" kern="1200">
          <a:solidFill>
            <a:schemeClr val="bg1"/>
          </a:solidFill>
          <a:latin typeface="+mj-lt"/>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7EB31-2406-5B44-BB80-68EF201F87A9}" type="datetimeFigureOut">
              <a:rPr lang="pt-BR" smtClean="0"/>
              <a:t>29/09/2024</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8A7083-A508-5644-9C6E-862DF3082350}" type="slidenum">
              <a:rPr lang="pt-BR" smtClean="0"/>
              <a:t>‹Nº›</a:t>
            </a:fld>
            <a:endParaRPr lang="pt-BR"/>
          </a:p>
        </p:txBody>
      </p:sp>
      <p:sp>
        <p:nvSpPr>
          <p:cNvPr id="7" name="Retângulo 6"/>
          <p:cNvSpPr>
            <a:spLocks noChangeAspect="1"/>
          </p:cNvSpPr>
          <p:nvPr userDrawn="1"/>
        </p:nvSpPr>
        <p:spPr>
          <a:xfrm>
            <a:off x="485639" y="0"/>
            <a:ext cx="4638311" cy="6858000"/>
          </a:xfrm>
          <a:prstGeom prst="rect">
            <a:avLst/>
          </a:prstGeom>
          <a:solidFill>
            <a:srgbClr val="33D1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35749" y="5872013"/>
            <a:ext cx="2347705" cy="735748"/>
          </a:xfrm>
          <a:prstGeom prst="rect">
            <a:avLst/>
          </a:prstGeom>
        </p:spPr>
      </p:pic>
      <p:sp>
        <p:nvSpPr>
          <p:cNvPr id="10" name="Espaço Reservado para Título 1"/>
          <p:cNvSpPr>
            <a:spLocks noGrp="1"/>
          </p:cNvSpPr>
          <p:nvPr>
            <p:ph type="title"/>
          </p:nvPr>
        </p:nvSpPr>
        <p:spPr>
          <a:xfrm>
            <a:off x="1035749" y="1649533"/>
            <a:ext cx="3688830" cy="2572947"/>
          </a:xfrm>
          <a:prstGeom prst="rect">
            <a:avLst/>
          </a:prstGeom>
        </p:spPr>
        <p:txBody>
          <a:bodyPr vert="horz" lIns="91440" tIns="45720" rIns="91440" bIns="45720" rtlCol="0" anchor="ctr">
            <a:normAutofit/>
          </a:bodyPr>
          <a:lstStyle/>
          <a:p>
            <a:r>
              <a:rPr lang="pt-BR" dirty="0"/>
              <a:t>Clique para editar estilo do título mestre</a:t>
            </a:r>
          </a:p>
        </p:txBody>
      </p:sp>
      <p:sp>
        <p:nvSpPr>
          <p:cNvPr id="2"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827F7424-62BC-451F-AA5C-685595C4EFFE}"/>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117663173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b="1" i="0" kern="1200">
          <a:solidFill>
            <a:schemeClr val="bg1"/>
          </a:solidFill>
          <a:latin typeface="+mj-lt"/>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0069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233C967-B104-4C5B-8C3D-97112EF33FB0}"/>
              </a:ext>
            </a:extLst>
          </p:cNvPr>
          <p:cNvGraphicFramePr>
            <a:graphicFrameLocks noChangeAspect="1"/>
          </p:cNvGraphicFramePr>
          <p:nvPr userDrawn="1">
            <p:custDataLst>
              <p:tags r:id="rId13"/>
            </p:custDataLst>
            <p:extLst>
              <p:ext uri="{D42A27DB-BD31-4B8C-83A1-F6EECF244321}">
                <p14:modId xmlns:p14="http://schemas.microsoft.com/office/powerpoint/2010/main" val="2720328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95" imgH="396" progId="TCLayout.ActiveDocument.1">
                  <p:embed/>
                </p:oleObj>
              </mc:Choice>
              <mc:Fallback>
                <p:oleObj name="think-cell Slide" r:id="rId15" imgW="395" imgH="396" progId="TCLayout.ActiveDocument.1">
                  <p:embed/>
                  <p:pic>
                    <p:nvPicPr>
                      <p:cNvPr id="3" name="Object 2" hidden="1">
                        <a:extLst>
                          <a:ext uri="{FF2B5EF4-FFF2-40B4-BE49-F238E27FC236}">
                            <a16:creationId xmlns:a16="http://schemas.microsoft.com/office/drawing/2014/main" id="{6233C967-B104-4C5B-8C3D-97112EF33FB0}"/>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538A607-8FF6-45B6-879D-AA7A1A9A555D}"/>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pt-BR" sz="4400" b="1" i="0" baseline="0">
              <a:latin typeface="Arial" panose="020B0604020202020204" pitchFamily="34" charset="0"/>
              <a:sym typeface="Arial" panose="020B0604020202020204" pitchFamily="34" charset="0"/>
            </a:endParaRP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D0934-0219-4048-A663-939AD649AE44}" type="datetimeFigureOut">
              <a:rPr lang="pt-BR" smtClean="0"/>
              <a:t>29/09/2024</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FDE31-20D6-FF44-9476-550A94ABDA78}" type="slidenum">
              <a:rPr lang="pt-BR" smtClean="0"/>
              <a:t>‹Nº›</a:t>
            </a:fld>
            <a:endParaRPr lang="pt-BR"/>
          </a:p>
        </p:txBody>
      </p:sp>
      <p:sp>
        <p:nvSpPr>
          <p:cNvPr id="8" name="Espaço Reservado para Título 1"/>
          <p:cNvSpPr>
            <a:spLocks noGrp="1"/>
          </p:cNvSpPr>
          <p:nvPr>
            <p:ph type="title"/>
          </p:nvPr>
        </p:nvSpPr>
        <p:spPr>
          <a:xfrm>
            <a:off x="918364" y="1474475"/>
            <a:ext cx="4078574" cy="3577288"/>
          </a:xfrm>
          <a:prstGeom prst="rect">
            <a:avLst/>
          </a:prstGeom>
        </p:spPr>
        <p:txBody>
          <a:bodyPr vert="horz" lIns="91440" tIns="45720" rIns="91440" bIns="45720" rtlCol="0" anchor="ctr">
            <a:normAutofit/>
          </a:bodyPr>
          <a:lstStyle/>
          <a:p>
            <a:r>
              <a:rPr lang="pt-BR"/>
              <a:t>Clique para editar estilo do título mestre</a:t>
            </a:r>
          </a:p>
        </p:txBody>
      </p:sp>
      <p:pic>
        <p:nvPicPr>
          <p:cNvPr id="10" name="Imagem 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89240" y="5794760"/>
            <a:ext cx="2840723" cy="890255"/>
          </a:xfrm>
          <a:prstGeom prst="rect">
            <a:avLst/>
          </a:prstGeom>
        </p:spPr>
      </p:pic>
      <p:grpSp>
        <p:nvGrpSpPr>
          <p:cNvPr id="7" name="Group 6"/>
          <p:cNvGrpSpPr>
            <a:grpSpLocks noChangeAspect="1"/>
          </p:cNvGrpSpPr>
          <p:nvPr userDrawn="1"/>
        </p:nvGrpSpPr>
        <p:grpSpPr>
          <a:xfrm>
            <a:off x="8370500" y="214784"/>
            <a:ext cx="1546299" cy="960856"/>
            <a:chOff x="2510307" y="2891970"/>
            <a:chExt cx="5297533" cy="3291840"/>
          </a:xfrm>
        </p:grpSpPr>
        <p:sp>
          <p:nvSpPr>
            <p:cNvPr id="9" name="Oval 8"/>
            <p:cNvSpPr/>
            <p:nvPr/>
          </p:nvSpPr>
          <p:spPr>
            <a:xfrm>
              <a:off x="4516000" y="2891970"/>
              <a:ext cx="3291840" cy="329184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 name="Picture 2" descr="Resultado de imagen para latin america map icon"/>
            <p:cNvPicPr>
              <a:picLocks noChangeAspect="1" noChangeArrowheads="1"/>
            </p:cNvPicPr>
            <p:nvPr/>
          </p:nvPicPr>
          <p:blipFill>
            <a:blip r:embed="rId18">
              <a:duotone>
                <a:schemeClr val="bg2">
                  <a:shade val="45000"/>
                  <a:satMod val="135000"/>
                </a:schemeClr>
                <a:prstClr val="white"/>
              </a:duotone>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16000" y="2986589"/>
              <a:ext cx="3102602" cy="310260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Oval 11"/>
            <p:cNvSpPr/>
            <p:nvPr/>
          </p:nvSpPr>
          <p:spPr>
            <a:xfrm>
              <a:off x="2510307" y="2891970"/>
              <a:ext cx="3291840" cy="3291840"/>
            </a:xfrm>
            <a:prstGeom prst="ellipse">
              <a:avLst/>
            </a:prstGeom>
            <a:solidFill>
              <a:srgbClr val="056C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3" name="Picture 2" descr="Imagen relacionad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rot="5400000">
              <a:off x="2870080" y="3148874"/>
              <a:ext cx="2572294" cy="2572294"/>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TextBox 13"/>
          <p:cNvSpPr txBox="1"/>
          <p:nvPr userDrawn="1"/>
        </p:nvSpPr>
        <p:spPr>
          <a:xfrm>
            <a:off x="9840826" y="124501"/>
            <a:ext cx="2655343" cy="584775"/>
          </a:xfrm>
          <a:prstGeom prst="rect">
            <a:avLst/>
          </a:prstGeom>
          <a:noFill/>
        </p:spPr>
        <p:txBody>
          <a:bodyPr wrap="square" rtlCol="0">
            <a:spAutoFit/>
          </a:bodyPr>
          <a:lstStyle/>
          <a:p>
            <a:r>
              <a:rPr lang="en-US" sz="3200">
                <a:solidFill>
                  <a:schemeClr val="bg1"/>
                </a:solidFill>
                <a:latin typeface="Fungo" panose="02000000000000000000" pitchFamily="50" charset="0"/>
              </a:rPr>
              <a:t>Creating Value</a:t>
            </a:r>
          </a:p>
        </p:txBody>
      </p:sp>
      <p:sp>
        <p:nvSpPr>
          <p:cNvPr id="15" name="TextBox 14"/>
          <p:cNvSpPr txBox="1"/>
          <p:nvPr userDrawn="1"/>
        </p:nvSpPr>
        <p:spPr>
          <a:xfrm>
            <a:off x="9922302" y="720030"/>
            <a:ext cx="2573867" cy="461665"/>
          </a:xfrm>
          <a:prstGeom prst="rect">
            <a:avLst/>
          </a:prstGeom>
          <a:noFill/>
        </p:spPr>
        <p:txBody>
          <a:bodyPr wrap="square" rtlCol="0">
            <a:spAutoFit/>
          </a:bodyPr>
          <a:lstStyle/>
          <a:p>
            <a:r>
              <a:rPr lang="en-US" sz="2400">
                <a:solidFill>
                  <a:schemeClr val="bg1"/>
                </a:solidFill>
                <a:latin typeface="Manus" pitchFamily="2" charset="0"/>
              </a:rPr>
              <a:t>from source to shelf</a:t>
            </a:r>
          </a:p>
        </p:txBody>
      </p:sp>
      <p:sp>
        <p:nvSpPr>
          <p:cNvPr id="16" name="TextBox 15"/>
          <p:cNvSpPr txBox="1"/>
          <p:nvPr userDrawn="1"/>
        </p:nvSpPr>
        <p:spPr>
          <a:xfrm>
            <a:off x="7101063" y="187379"/>
            <a:ext cx="1938462" cy="1015663"/>
          </a:xfrm>
          <a:prstGeom prst="rect">
            <a:avLst/>
          </a:prstGeom>
          <a:noFill/>
        </p:spPr>
        <p:txBody>
          <a:bodyPr wrap="square" rtlCol="0">
            <a:spAutoFit/>
          </a:bodyPr>
          <a:lstStyle/>
          <a:p>
            <a:r>
              <a:rPr lang="en-US" sz="3600">
                <a:solidFill>
                  <a:schemeClr val="bg1"/>
                </a:solidFill>
              </a:rPr>
              <a:t>LAO</a:t>
            </a:r>
            <a:endParaRPr lang="en-US" sz="2800">
              <a:solidFill>
                <a:schemeClr val="bg1"/>
              </a:solidFill>
            </a:endParaRPr>
          </a:p>
          <a:p>
            <a:r>
              <a:rPr lang="es-AR" sz="2400">
                <a:solidFill>
                  <a:schemeClr val="bg1"/>
                </a:solidFill>
              </a:rPr>
              <a:t>Logistics </a:t>
            </a:r>
            <a:endParaRPr lang="en-US" sz="4400">
              <a:solidFill>
                <a:schemeClr val="bg1"/>
              </a:solidFill>
            </a:endParaRPr>
          </a:p>
        </p:txBody>
      </p:sp>
      <p:sp>
        <p:nvSpPr>
          <p:cNvPr id="17"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4C627792-567D-42F0-AEC9-1C482702661C}"/>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92141346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b="1" i="0" kern="1200">
          <a:solidFill>
            <a:schemeClr val="bg1"/>
          </a:solidFill>
          <a:latin typeface="+mj-lt"/>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0069F"/>
        </a:solidFill>
        <a:effectLst/>
      </p:bgPr>
    </p:bg>
    <p:spTree>
      <p:nvGrpSpPr>
        <p:cNvPr id="1" name=""/>
        <p:cNvGrpSpPr/>
        <p:nvPr/>
      </p:nvGrpSpPr>
      <p:grpSpPr>
        <a:xfrm>
          <a:off x="0" y="0"/>
          <a:ext cx="0" cy="0"/>
          <a:chOff x="0" y="0"/>
          <a:chExt cx="0" cy="0"/>
        </a:xfrm>
      </p:grpSpPr>
      <p:sp>
        <p:nvSpPr>
          <p:cNvPr id="7" name="Espaço Reservado para Título 1">
            <a:extLst>
              <a:ext uri="{FF2B5EF4-FFF2-40B4-BE49-F238E27FC236}">
                <a16:creationId xmlns:a16="http://schemas.microsoft.com/office/drawing/2014/main" id="{FC867436-2095-4BD7-9401-1EC96E67136E}"/>
              </a:ext>
            </a:extLst>
          </p:cNvPr>
          <p:cNvSpPr>
            <a:spLocks noGrp="1"/>
          </p:cNvSpPr>
          <p:nvPr>
            <p:ph type="title"/>
          </p:nvPr>
        </p:nvSpPr>
        <p:spPr>
          <a:xfrm>
            <a:off x="493132" y="2785548"/>
            <a:ext cx="4565073" cy="1732462"/>
          </a:xfrm>
          <a:prstGeom prst="rect">
            <a:avLst/>
          </a:prstGeom>
        </p:spPr>
        <p:txBody>
          <a:bodyPr vert="horz" lIns="91440" tIns="45720" rIns="91440" bIns="45720" rtlCol="0" anchor="ctr">
            <a:normAutofit/>
          </a:bodyPr>
          <a:lstStyle/>
          <a:p>
            <a:r>
              <a:rPr lang="pt-BR" dirty="0"/>
              <a:t>Clique para editar estilo do título mestre</a:t>
            </a:r>
          </a:p>
        </p:txBody>
      </p:sp>
      <p:pic>
        <p:nvPicPr>
          <p:cNvPr id="10" name="Imagem 9">
            <a:extLst>
              <a:ext uri="{FF2B5EF4-FFF2-40B4-BE49-F238E27FC236}">
                <a16:creationId xmlns:a16="http://schemas.microsoft.com/office/drawing/2014/main" id="{27EBFEE1-DF9C-4315-A0DB-97F1E0EF62B5}"/>
              </a:ext>
            </a:extLst>
          </p:cNvPr>
          <p:cNvPicPr>
            <a:picLocks noChangeAspect="1"/>
          </p:cNvPicPr>
          <p:nvPr userDrawn="1"/>
        </p:nvPicPr>
        <p:blipFill>
          <a:blip r:embed="rId3"/>
          <a:stretch>
            <a:fillRect/>
          </a:stretch>
        </p:blipFill>
        <p:spPr>
          <a:xfrm>
            <a:off x="493132" y="13667"/>
            <a:ext cx="3431259" cy="1075323"/>
          </a:xfrm>
          <a:prstGeom prst="rect">
            <a:avLst/>
          </a:prstGeom>
        </p:spPr>
      </p:pic>
      <p:pic>
        <p:nvPicPr>
          <p:cNvPr id="11" name="Imagem 10">
            <a:extLst>
              <a:ext uri="{FF2B5EF4-FFF2-40B4-BE49-F238E27FC236}">
                <a16:creationId xmlns:a16="http://schemas.microsoft.com/office/drawing/2014/main" id="{02A93D9E-4AF0-4F01-95EB-5055FAF12DFC}"/>
              </a:ext>
            </a:extLst>
          </p:cNvPr>
          <p:cNvPicPr>
            <a:picLocks noChangeAspect="1"/>
          </p:cNvPicPr>
          <p:nvPr userDrawn="1"/>
        </p:nvPicPr>
        <p:blipFill>
          <a:blip r:embed="rId4"/>
          <a:stretch>
            <a:fillRect/>
          </a:stretch>
        </p:blipFill>
        <p:spPr>
          <a:xfrm>
            <a:off x="5213816" y="0"/>
            <a:ext cx="6978184" cy="6857999"/>
          </a:xfrm>
          <a:prstGeom prst="rect">
            <a:avLst/>
          </a:prstGeom>
        </p:spPr>
      </p:pic>
      <p:pic>
        <p:nvPicPr>
          <p:cNvPr id="2" name="Imagem 1">
            <a:extLst>
              <a:ext uri="{FF2B5EF4-FFF2-40B4-BE49-F238E27FC236}">
                <a16:creationId xmlns:a16="http://schemas.microsoft.com/office/drawing/2014/main" id="{17E06A04-EF7C-49B1-BB5B-41F335F7C3DB}"/>
              </a:ext>
            </a:extLst>
          </p:cNvPr>
          <p:cNvPicPr>
            <a:picLocks noChangeAspect="1"/>
          </p:cNvPicPr>
          <p:nvPr userDrawn="1"/>
        </p:nvPicPr>
        <p:blipFill>
          <a:blip r:embed="rId5"/>
          <a:stretch>
            <a:fillRect/>
          </a:stretch>
        </p:blipFill>
        <p:spPr>
          <a:xfrm>
            <a:off x="42431" y="5741299"/>
            <a:ext cx="2112241" cy="1075323"/>
          </a:xfrm>
          <a:prstGeom prst="rect">
            <a:avLst/>
          </a:prstGeom>
        </p:spPr>
      </p:pic>
      <p:sp>
        <p:nvSpPr>
          <p:cNvPr id="3"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E8689801-E6F8-48AB-836A-9656BC43F8F4}"/>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1136151888"/>
      </p:ext>
    </p:extLst>
  </p:cSld>
  <p:clrMap bg1="lt1" tx1="dk1" bg2="lt2" tx2="dk2" accent1="accent1" accent2="accent2" accent3="accent3" accent4="accent4" accent5="accent5" accent6="accent6" hlink="hlink" folHlink="folHlink"/>
  <p:sldLayoutIdLst>
    <p:sldLayoutId id="2147483744" r:id="rId1"/>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descr="MC_OFFICE_RGB_po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030691" y="172916"/>
            <a:ext cx="1679171" cy="45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
          <p:cNvSpPr>
            <a:spLocks/>
          </p:cNvSpPr>
          <p:nvPr/>
        </p:nvSpPr>
        <p:spPr bwMode="auto">
          <a:xfrm>
            <a:off x="258618" y="6531714"/>
            <a:ext cx="1036321" cy="11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1400">
                <a:solidFill>
                  <a:schemeClr val="tx1"/>
                </a:solidFill>
                <a:latin typeface="Arial" pitchFamily="34" charset="0"/>
                <a:ea typeface="ヒラギノ角ゴ ProN W3"/>
                <a:cs typeface="ヒラギノ角ゴ ProN W3"/>
              </a:defRPr>
            </a:lvl1pPr>
            <a:lvl2pPr marL="742950" indent="-285750" eaLnBrk="0" hangingPunct="0">
              <a:defRPr sz="1400">
                <a:solidFill>
                  <a:schemeClr val="tx1"/>
                </a:solidFill>
                <a:latin typeface="Arial" pitchFamily="34" charset="0"/>
                <a:ea typeface="ヒラギノ角ゴ ProN W3"/>
                <a:cs typeface="ヒラギノ角ゴ ProN W3"/>
              </a:defRPr>
            </a:lvl2pPr>
            <a:lvl3pPr marL="1143000" indent="-228600" eaLnBrk="0" hangingPunct="0">
              <a:defRPr sz="1400">
                <a:solidFill>
                  <a:schemeClr val="tx1"/>
                </a:solidFill>
                <a:latin typeface="Arial" pitchFamily="34" charset="0"/>
                <a:ea typeface="ヒラギノ角ゴ ProN W3"/>
                <a:cs typeface="ヒラギノ角ゴ ProN W3"/>
              </a:defRPr>
            </a:lvl3pPr>
            <a:lvl4pPr marL="1600200" indent="-228600" eaLnBrk="0" hangingPunct="0">
              <a:defRPr sz="1400">
                <a:solidFill>
                  <a:schemeClr val="tx1"/>
                </a:solidFill>
                <a:latin typeface="Arial" pitchFamily="34" charset="0"/>
                <a:ea typeface="ヒラギノ角ゴ ProN W3"/>
                <a:cs typeface="ヒラギノ角ゴ ProN W3"/>
              </a:defRPr>
            </a:lvl4pPr>
            <a:lvl5pPr marL="2057400" indent="-228600" eaLnBrk="0" hangingPunct="0">
              <a:defRPr sz="1400">
                <a:solidFill>
                  <a:schemeClr val="tx1"/>
                </a:solidFill>
                <a:latin typeface="Arial" pitchFamily="34" charset="0"/>
                <a:ea typeface="ヒラギノ角ゴ ProN W3"/>
                <a:cs typeface="ヒラギノ角ゴ ProN W3"/>
              </a:defRPr>
            </a:lvl5pPr>
            <a:lvl6pPr marL="2514600" indent="-228600" eaLnBrk="0" fontAlgn="base" hangingPunct="0">
              <a:spcBef>
                <a:spcPct val="0"/>
              </a:spcBef>
              <a:spcAft>
                <a:spcPct val="0"/>
              </a:spcAft>
              <a:defRPr sz="1400">
                <a:solidFill>
                  <a:schemeClr val="tx1"/>
                </a:solidFill>
                <a:latin typeface="Arial" pitchFamily="34" charset="0"/>
                <a:ea typeface="ヒラギノ角ゴ ProN W3"/>
                <a:cs typeface="ヒラギノ角ゴ ProN W3"/>
              </a:defRPr>
            </a:lvl6pPr>
            <a:lvl7pPr marL="2971800" indent="-228600" eaLnBrk="0" fontAlgn="base" hangingPunct="0">
              <a:spcBef>
                <a:spcPct val="0"/>
              </a:spcBef>
              <a:spcAft>
                <a:spcPct val="0"/>
              </a:spcAft>
              <a:defRPr sz="1400">
                <a:solidFill>
                  <a:schemeClr val="tx1"/>
                </a:solidFill>
                <a:latin typeface="Arial" pitchFamily="34" charset="0"/>
                <a:ea typeface="ヒラギノ角ゴ ProN W3"/>
                <a:cs typeface="ヒラギノ角ゴ ProN W3"/>
              </a:defRPr>
            </a:lvl7pPr>
            <a:lvl8pPr marL="3429000" indent="-228600" eaLnBrk="0" fontAlgn="base" hangingPunct="0">
              <a:spcBef>
                <a:spcPct val="0"/>
              </a:spcBef>
              <a:spcAft>
                <a:spcPct val="0"/>
              </a:spcAft>
              <a:defRPr sz="1400">
                <a:solidFill>
                  <a:schemeClr val="tx1"/>
                </a:solidFill>
                <a:latin typeface="Arial" pitchFamily="34" charset="0"/>
                <a:ea typeface="ヒラギノ角ゴ ProN W3"/>
                <a:cs typeface="ヒラギノ角ゴ ProN W3"/>
              </a:defRPr>
            </a:lvl8pPr>
            <a:lvl9pPr marL="3886200" indent="-228600" eaLnBrk="0" fontAlgn="base" hangingPunct="0">
              <a:spcBef>
                <a:spcPct val="0"/>
              </a:spcBef>
              <a:spcAft>
                <a:spcPct val="0"/>
              </a:spcAft>
              <a:defRPr sz="1400">
                <a:solidFill>
                  <a:schemeClr val="tx1"/>
                </a:solidFill>
                <a:latin typeface="Arial" pitchFamily="34" charset="0"/>
                <a:ea typeface="ヒラギノ角ゴ ProN W3"/>
                <a:cs typeface="ヒラギノ角ゴ ProN W3"/>
              </a:defRPr>
            </a:lvl9pPr>
          </a:lstStyle>
          <a:p>
            <a:pPr algn="r" eaLnBrk="1" hangingPunct="1">
              <a:lnSpc>
                <a:spcPct val="120000"/>
              </a:lnSpc>
              <a:defRPr/>
            </a:pPr>
            <a:fld id="{059D0788-84F2-458F-8058-B4BB9E2F4A7E}" type="slidenum">
              <a:rPr lang="de-DE" altLang="es-ES" sz="852" smtClean="0">
                <a:solidFill>
                  <a:srgbClr val="5A5A5A"/>
                </a:solidFill>
                <a:cs typeface="Arial" pitchFamily="34" charset="0"/>
                <a:sym typeface="Arial" pitchFamily="34" charset="0"/>
              </a:rPr>
              <a:pPr algn="r" eaLnBrk="1" hangingPunct="1">
                <a:lnSpc>
                  <a:spcPct val="120000"/>
                </a:lnSpc>
                <a:defRPr/>
              </a:pPr>
              <a:t>‹Nº›</a:t>
            </a:fld>
            <a:endParaRPr lang="de-DE" altLang="es-ES" sz="852">
              <a:solidFill>
                <a:srgbClr val="5A5A5A"/>
              </a:solidFill>
              <a:cs typeface="Arial" pitchFamily="34" charset="0"/>
              <a:sym typeface="Arial" pitchFamily="34" charset="0"/>
            </a:endParaRPr>
          </a:p>
        </p:txBody>
      </p:sp>
      <p:sp>
        <p:nvSpPr>
          <p:cNvPr id="1028" name="Line 7"/>
          <p:cNvSpPr>
            <a:spLocks noChangeShapeType="1"/>
          </p:cNvSpPr>
          <p:nvPr/>
        </p:nvSpPr>
        <p:spPr bwMode="auto">
          <a:xfrm>
            <a:off x="1525847" y="1850954"/>
            <a:ext cx="10679084" cy="0"/>
          </a:xfrm>
          <a:prstGeom prst="line">
            <a:avLst/>
          </a:prstGeom>
          <a:noFill/>
          <a:ln w="12700">
            <a:solidFill>
              <a:srgbClr val="7F7F7F"/>
            </a:solidFill>
            <a:round/>
            <a:headEnd/>
            <a:tailEnd/>
          </a:ln>
          <a:extLst>
            <a:ext uri="{909E8E84-426E-40DD-AFC4-6F175D3DCCD1}">
              <a14:hiddenFill xmlns:a14="http://schemas.microsoft.com/office/drawing/2010/main">
                <a:noFill/>
              </a14:hiddenFill>
            </a:ext>
          </a:extLst>
        </p:spPr>
        <p:txBody>
          <a:bodyPr/>
          <a:lstStyle/>
          <a:p>
            <a:endParaRPr lang="es-ES" sz="1705"/>
          </a:p>
        </p:txBody>
      </p:sp>
      <p:sp>
        <p:nvSpPr>
          <p:cNvPr id="1029" name="Line 4"/>
          <p:cNvSpPr>
            <a:spLocks noChangeShapeType="1"/>
          </p:cNvSpPr>
          <p:nvPr/>
        </p:nvSpPr>
        <p:spPr bwMode="auto">
          <a:xfrm>
            <a:off x="1525847" y="6459541"/>
            <a:ext cx="10679084" cy="1504"/>
          </a:xfrm>
          <a:prstGeom prst="line">
            <a:avLst/>
          </a:prstGeom>
          <a:noFill/>
          <a:ln w="12700">
            <a:solidFill>
              <a:srgbClr val="7F7F7F"/>
            </a:solidFill>
            <a:round/>
            <a:headEnd/>
            <a:tailEnd/>
          </a:ln>
          <a:extLst>
            <a:ext uri="{909E8E84-426E-40DD-AFC4-6F175D3DCCD1}">
              <a14:hiddenFill xmlns:a14="http://schemas.microsoft.com/office/drawing/2010/main">
                <a:noFill/>
              </a14:hiddenFill>
            </a:ext>
          </a:extLst>
        </p:spPr>
        <p:txBody>
          <a:bodyPr/>
          <a:lstStyle/>
          <a:p>
            <a:endParaRPr lang="es-ES" sz="1705"/>
          </a:p>
        </p:txBody>
      </p:sp>
      <p:sp>
        <p:nvSpPr>
          <p:cNvPr id="1030" name="Rectangle 6"/>
          <p:cNvSpPr>
            <a:spLocks noGrp="1" noChangeArrowheads="1"/>
          </p:cNvSpPr>
          <p:nvPr>
            <p:ph type="title"/>
          </p:nvPr>
        </p:nvSpPr>
        <p:spPr bwMode="auto">
          <a:xfrm>
            <a:off x="1524001" y="756320"/>
            <a:ext cx="10019607" cy="82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es-ES">
                <a:sym typeface="GillSans" pitchFamily="34" charset="0"/>
              </a:rPr>
              <a:t>Titelmasterformat durch Klicken bearbeiten</a:t>
            </a:r>
          </a:p>
        </p:txBody>
      </p:sp>
      <p:sp>
        <p:nvSpPr>
          <p:cNvPr id="1031" name="Rectangle 7"/>
          <p:cNvSpPr>
            <a:spLocks noGrp="1" noChangeArrowheads="1"/>
          </p:cNvSpPr>
          <p:nvPr>
            <p:ph type="body" idx="1"/>
          </p:nvPr>
        </p:nvSpPr>
        <p:spPr bwMode="auto">
          <a:xfrm>
            <a:off x="1529543" y="2064468"/>
            <a:ext cx="9988204" cy="371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es-ES">
                <a:sym typeface="GillSans" pitchFamily="34" charset="0"/>
              </a:rPr>
              <a:t>Ebene 0</a:t>
            </a:r>
          </a:p>
          <a:p>
            <a:pPr lvl="1"/>
            <a:r>
              <a:rPr lang="de-DE" altLang="es-ES">
                <a:sym typeface="GillSans" pitchFamily="34" charset="0"/>
              </a:rPr>
              <a:t>Ebene 1</a:t>
            </a:r>
          </a:p>
          <a:p>
            <a:pPr lvl="2"/>
            <a:r>
              <a:rPr lang="de-DE" altLang="es-ES">
                <a:sym typeface="GillSans" pitchFamily="34" charset="0"/>
              </a:rPr>
              <a:t>Ebene 2</a:t>
            </a:r>
          </a:p>
          <a:p>
            <a:pPr lvl="1"/>
            <a:endParaRPr lang="de-DE" altLang="es-ES">
              <a:sym typeface="GillSans" pitchFamily="34" charset="0"/>
            </a:endParaRPr>
          </a:p>
        </p:txBody>
      </p:sp>
      <p:sp>
        <p:nvSpPr>
          <p:cNvPr id="1032" name="Line 16"/>
          <p:cNvSpPr>
            <a:spLocks noChangeShapeType="1"/>
          </p:cNvSpPr>
          <p:nvPr userDrawn="1"/>
        </p:nvSpPr>
        <p:spPr bwMode="auto">
          <a:xfrm>
            <a:off x="9783156" y="291702"/>
            <a:ext cx="0" cy="341322"/>
          </a:xfrm>
          <a:prstGeom prst="line">
            <a:avLst/>
          </a:prstGeom>
          <a:noFill/>
          <a:ln w="12700">
            <a:solidFill>
              <a:srgbClr val="A0A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lstStyle/>
          <a:p>
            <a:endParaRPr lang="es-ES" sz="1705"/>
          </a:p>
        </p:txBody>
      </p:sp>
      <p:sp>
        <p:nvSpPr>
          <p:cNvPr id="2" name="AutoShape 2" descr="Resultado de imagen para western union"/>
          <p:cNvSpPr>
            <a:spLocks noChangeAspect="1" noChangeArrowheads="1"/>
          </p:cNvSpPr>
          <p:nvPr userDrawn="1"/>
        </p:nvSpPr>
        <p:spPr bwMode="auto">
          <a:xfrm>
            <a:off x="181033" y="-136829"/>
            <a:ext cx="354676" cy="2886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6608" tIns="43304" rIns="86608" bIns="43304" numCol="1" anchor="t" anchorCtr="0" compatLnSpc="1">
            <a:prstTxWarp prst="textNoShape">
              <a:avLst/>
            </a:prstTxWarp>
          </a:bodyPr>
          <a:lstStyle/>
          <a:p>
            <a:endParaRPr lang="es-ES" sz="1705"/>
          </a:p>
        </p:txBody>
      </p:sp>
      <p:pic>
        <p:nvPicPr>
          <p:cNvPr id="11" name="Picture 3"/>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t="20314" b="28370"/>
          <a:stretch/>
        </p:blipFill>
        <p:spPr bwMode="auto">
          <a:xfrm>
            <a:off x="7284532" y="121499"/>
            <a:ext cx="2343453" cy="5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3BE89B91-4A8A-4544-ACB4-41B0409138AD}"/>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b="1">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66743342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Lst>
  <p:transition/>
  <p:txStyles>
    <p:titleStyle>
      <a:lvl1pPr algn="l" defTabSz="923260" rtl="0" eaLnBrk="0" fontAlgn="base" hangingPunct="0">
        <a:spcBef>
          <a:spcPct val="0"/>
        </a:spcBef>
        <a:spcAft>
          <a:spcPct val="0"/>
        </a:spcAft>
        <a:defRPr sz="2652">
          <a:solidFill>
            <a:srgbClr val="004696"/>
          </a:solidFill>
          <a:latin typeface="+mj-lt"/>
          <a:ea typeface="+mj-ea"/>
          <a:cs typeface="+mj-cs"/>
          <a:sym typeface="GillSans" pitchFamily="34" charset="0"/>
        </a:defRPr>
      </a:lvl1pPr>
      <a:lvl2pPr algn="l" defTabSz="923260" rtl="0" eaLnBrk="0" fontAlgn="base" hangingPunct="0">
        <a:spcBef>
          <a:spcPct val="0"/>
        </a:spcBef>
        <a:spcAft>
          <a:spcPct val="0"/>
        </a:spcAft>
        <a:defRPr sz="2652">
          <a:solidFill>
            <a:srgbClr val="004696"/>
          </a:solidFill>
          <a:latin typeface="Arial" pitchFamily="34" charset="0"/>
          <a:ea typeface="ヒラギノ角ゴ ProN W3"/>
          <a:cs typeface="ヒラギノ角ゴ ProN W3"/>
          <a:sym typeface="GillSans" pitchFamily="34" charset="0"/>
        </a:defRPr>
      </a:lvl2pPr>
      <a:lvl3pPr algn="l" defTabSz="923260" rtl="0" eaLnBrk="0" fontAlgn="base" hangingPunct="0">
        <a:spcBef>
          <a:spcPct val="0"/>
        </a:spcBef>
        <a:spcAft>
          <a:spcPct val="0"/>
        </a:spcAft>
        <a:defRPr sz="2652">
          <a:solidFill>
            <a:srgbClr val="004696"/>
          </a:solidFill>
          <a:latin typeface="Arial" pitchFamily="34" charset="0"/>
          <a:ea typeface="ヒラギノ角ゴ ProN W3"/>
          <a:cs typeface="ヒラギノ角ゴ ProN W3"/>
          <a:sym typeface="GillSans" pitchFamily="34" charset="0"/>
        </a:defRPr>
      </a:lvl3pPr>
      <a:lvl4pPr algn="l" defTabSz="923260" rtl="0" eaLnBrk="0" fontAlgn="base" hangingPunct="0">
        <a:spcBef>
          <a:spcPct val="0"/>
        </a:spcBef>
        <a:spcAft>
          <a:spcPct val="0"/>
        </a:spcAft>
        <a:defRPr sz="2652">
          <a:solidFill>
            <a:srgbClr val="004696"/>
          </a:solidFill>
          <a:latin typeface="Arial" pitchFamily="34" charset="0"/>
          <a:ea typeface="ヒラギノ角ゴ ProN W3"/>
          <a:cs typeface="ヒラギノ角ゴ ProN W3"/>
          <a:sym typeface="GillSans" pitchFamily="34" charset="0"/>
        </a:defRPr>
      </a:lvl4pPr>
      <a:lvl5pPr algn="l" defTabSz="923260" rtl="0" eaLnBrk="0" fontAlgn="base" hangingPunct="0">
        <a:spcBef>
          <a:spcPct val="0"/>
        </a:spcBef>
        <a:spcAft>
          <a:spcPct val="0"/>
        </a:spcAft>
        <a:defRPr sz="2652">
          <a:solidFill>
            <a:srgbClr val="004696"/>
          </a:solidFill>
          <a:latin typeface="Arial" pitchFamily="34" charset="0"/>
          <a:ea typeface="ヒラギノ角ゴ ProN W3"/>
          <a:cs typeface="ヒラギノ角ゴ ProN W3"/>
          <a:sym typeface="GillSans" pitchFamily="34" charset="0"/>
        </a:defRPr>
      </a:lvl5pPr>
      <a:lvl6pPr marL="433060" algn="l" defTabSz="923260" rtl="0" fontAlgn="base">
        <a:spcBef>
          <a:spcPct val="0"/>
        </a:spcBef>
        <a:spcAft>
          <a:spcPct val="0"/>
        </a:spcAft>
        <a:defRPr sz="2652">
          <a:solidFill>
            <a:srgbClr val="004696"/>
          </a:solidFill>
          <a:latin typeface="Arial" pitchFamily="34" charset="0"/>
          <a:ea typeface="ヒラギノ角ゴ ProN W3"/>
          <a:cs typeface="ヒラギノ角ゴ ProN W3"/>
          <a:sym typeface="GillSans" pitchFamily="34" charset="0"/>
        </a:defRPr>
      </a:lvl6pPr>
      <a:lvl7pPr marL="866120" algn="l" defTabSz="923260" rtl="0" fontAlgn="base">
        <a:spcBef>
          <a:spcPct val="0"/>
        </a:spcBef>
        <a:spcAft>
          <a:spcPct val="0"/>
        </a:spcAft>
        <a:defRPr sz="2652">
          <a:solidFill>
            <a:srgbClr val="004696"/>
          </a:solidFill>
          <a:latin typeface="Arial" pitchFamily="34" charset="0"/>
          <a:ea typeface="ヒラギノ角ゴ ProN W3"/>
          <a:cs typeface="ヒラギノ角ゴ ProN W3"/>
          <a:sym typeface="GillSans" pitchFamily="34" charset="0"/>
        </a:defRPr>
      </a:lvl7pPr>
      <a:lvl8pPr marL="1299180" algn="l" defTabSz="923260" rtl="0" fontAlgn="base">
        <a:spcBef>
          <a:spcPct val="0"/>
        </a:spcBef>
        <a:spcAft>
          <a:spcPct val="0"/>
        </a:spcAft>
        <a:defRPr sz="2652">
          <a:solidFill>
            <a:srgbClr val="004696"/>
          </a:solidFill>
          <a:latin typeface="Arial" pitchFamily="34" charset="0"/>
          <a:ea typeface="ヒラギノ角ゴ ProN W3"/>
          <a:cs typeface="ヒラギノ角ゴ ProN W3"/>
          <a:sym typeface="GillSans" pitchFamily="34" charset="0"/>
        </a:defRPr>
      </a:lvl8pPr>
      <a:lvl9pPr marL="1732239" algn="l" defTabSz="923260" rtl="0" fontAlgn="base">
        <a:spcBef>
          <a:spcPct val="0"/>
        </a:spcBef>
        <a:spcAft>
          <a:spcPct val="0"/>
        </a:spcAft>
        <a:defRPr sz="2652">
          <a:solidFill>
            <a:srgbClr val="004696"/>
          </a:solidFill>
          <a:latin typeface="Arial" pitchFamily="34" charset="0"/>
          <a:ea typeface="ヒラギノ角ゴ ProN W3"/>
          <a:cs typeface="ヒラギノ角ゴ ProN W3"/>
          <a:sym typeface="GillSans" pitchFamily="34" charset="0"/>
        </a:defRPr>
      </a:lvl9pPr>
    </p:titleStyle>
    <p:bodyStyle>
      <a:lvl1pPr marL="324795" indent="-324795" algn="l" defTabSz="1022502" rtl="0" eaLnBrk="0" fontAlgn="base" hangingPunct="0">
        <a:spcBef>
          <a:spcPct val="0"/>
        </a:spcBef>
        <a:spcAft>
          <a:spcPct val="0"/>
        </a:spcAft>
        <a:buClr>
          <a:srgbClr val="5A5A5A"/>
        </a:buClr>
        <a:defRPr sz="1326">
          <a:solidFill>
            <a:schemeClr val="tx1"/>
          </a:solidFill>
          <a:latin typeface="+mn-lt"/>
          <a:ea typeface="+mn-ea"/>
          <a:cs typeface="+mn-cs"/>
          <a:sym typeface="GillSans" pitchFamily="34" charset="0"/>
        </a:defRPr>
      </a:lvl1pPr>
      <a:lvl2pPr marL="165405" indent="-163902" algn="l" defTabSz="1022502" rtl="0" eaLnBrk="0" fontAlgn="base" hangingPunct="0">
        <a:spcBef>
          <a:spcPct val="0"/>
        </a:spcBef>
        <a:spcAft>
          <a:spcPct val="0"/>
        </a:spcAft>
        <a:buClr>
          <a:srgbClr val="5A5A5A"/>
        </a:buClr>
        <a:buFont typeface="Arial" pitchFamily="34" charset="0"/>
        <a:buChar char="•"/>
        <a:defRPr sz="1326">
          <a:solidFill>
            <a:schemeClr val="tx1"/>
          </a:solidFill>
          <a:latin typeface="+mn-lt"/>
          <a:ea typeface="+mn-ea"/>
          <a:cs typeface="+mn-cs"/>
          <a:sym typeface="GillSans" pitchFamily="34" charset="0"/>
        </a:defRPr>
      </a:lvl2pPr>
      <a:lvl3pPr marL="166909" indent="699212" algn="l" defTabSz="1022502" rtl="0" eaLnBrk="0" fontAlgn="base" hangingPunct="0">
        <a:spcBef>
          <a:spcPct val="0"/>
        </a:spcBef>
        <a:spcAft>
          <a:spcPct val="0"/>
        </a:spcAft>
        <a:buClr>
          <a:srgbClr val="5A5A5A"/>
        </a:buClr>
        <a:buFont typeface="Arial" pitchFamily="34" charset="0"/>
        <a:defRPr sz="1326">
          <a:solidFill>
            <a:schemeClr val="tx1"/>
          </a:solidFill>
          <a:latin typeface="+mn-lt"/>
          <a:ea typeface="+mn-ea"/>
          <a:cs typeface="+mn-cs"/>
          <a:sym typeface="GillSans" pitchFamily="34" charset="0"/>
        </a:defRPr>
      </a:lvl3pPr>
      <a:lvl4pPr marL="1189411" indent="-168412" algn="l" defTabSz="1022502" rtl="0" eaLnBrk="0" fontAlgn="base" hangingPunct="0">
        <a:lnSpc>
          <a:spcPct val="110000"/>
        </a:lnSpc>
        <a:spcBef>
          <a:spcPct val="0"/>
        </a:spcBef>
        <a:spcAft>
          <a:spcPct val="0"/>
        </a:spcAft>
        <a:buClr>
          <a:srgbClr val="5A5A5A"/>
        </a:buClr>
        <a:buFont typeface="Arial" pitchFamily="34" charset="0"/>
        <a:defRPr sz="1326">
          <a:solidFill>
            <a:schemeClr val="tx1"/>
          </a:solidFill>
          <a:latin typeface="+mn-lt"/>
          <a:ea typeface="+mn-ea"/>
          <a:cs typeface="+mn-cs"/>
          <a:sym typeface="GillSans" pitchFamily="34" charset="0"/>
        </a:defRPr>
      </a:lvl4pPr>
      <a:lvl5pPr marL="1729232" indent="3007" algn="l" defTabSz="1022502" rtl="0" eaLnBrk="0" fontAlgn="base" hangingPunct="0">
        <a:lnSpc>
          <a:spcPct val="110000"/>
        </a:lnSpc>
        <a:spcBef>
          <a:spcPct val="0"/>
        </a:spcBef>
        <a:spcAft>
          <a:spcPct val="0"/>
        </a:spcAft>
        <a:buClr>
          <a:srgbClr val="6E93A5"/>
        </a:buClr>
        <a:buSzPct val="160000"/>
        <a:buFont typeface="Arial" pitchFamily="34" charset="0"/>
        <a:buChar char="•"/>
        <a:defRPr sz="1137">
          <a:solidFill>
            <a:schemeClr val="tx1"/>
          </a:solidFill>
          <a:latin typeface="+mn-lt"/>
          <a:ea typeface="+mn-ea"/>
          <a:cs typeface="+mn-cs"/>
          <a:sym typeface="GillSans" pitchFamily="34" charset="0"/>
        </a:defRPr>
      </a:lvl5pPr>
      <a:lvl6pPr marL="2162292" algn="l" defTabSz="1022502" rtl="0" fontAlgn="base">
        <a:lnSpc>
          <a:spcPct val="110000"/>
        </a:lnSpc>
        <a:spcBef>
          <a:spcPct val="0"/>
        </a:spcBef>
        <a:spcAft>
          <a:spcPct val="0"/>
        </a:spcAft>
        <a:buClr>
          <a:srgbClr val="6E93A5"/>
        </a:buClr>
        <a:buSzPct val="160000"/>
        <a:buFont typeface="Arial" pitchFamily="34" charset="0"/>
        <a:buChar char="•"/>
        <a:defRPr sz="1137">
          <a:solidFill>
            <a:schemeClr val="tx1"/>
          </a:solidFill>
          <a:latin typeface="+mn-lt"/>
          <a:ea typeface="+mn-ea"/>
          <a:cs typeface="+mn-cs"/>
          <a:sym typeface="GillSans" pitchFamily="34" charset="0"/>
        </a:defRPr>
      </a:lvl6pPr>
      <a:lvl7pPr marL="2595352" algn="l" defTabSz="1022502" rtl="0" fontAlgn="base">
        <a:lnSpc>
          <a:spcPct val="110000"/>
        </a:lnSpc>
        <a:spcBef>
          <a:spcPct val="0"/>
        </a:spcBef>
        <a:spcAft>
          <a:spcPct val="0"/>
        </a:spcAft>
        <a:buClr>
          <a:srgbClr val="6E93A5"/>
        </a:buClr>
        <a:buSzPct val="160000"/>
        <a:buFont typeface="Arial" pitchFamily="34" charset="0"/>
        <a:buChar char="•"/>
        <a:defRPr sz="1137">
          <a:solidFill>
            <a:schemeClr val="tx1"/>
          </a:solidFill>
          <a:latin typeface="+mn-lt"/>
          <a:ea typeface="+mn-ea"/>
          <a:cs typeface="+mn-cs"/>
          <a:sym typeface="GillSans" pitchFamily="34" charset="0"/>
        </a:defRPr>
      </a:lvl7pPr>
      <a:lvl8pPr marL="3028412" algn="l" defTabSz="1022502" rtl="0" fontAlgn="base">
        <a:lnSpc>
          <a:spcPct val="110000"/>
        </a:lnSpc>
        <a:spcBef>
          <a:spcPct val="0"/>
        </a:spcBef>
        <a:spcAft>
          <a:spcPct val="0"/>
        </a:spcAft>
        <a:buClr>
          <a:srgbClr val="6E93A5"/>
        </a:buClr>
        <a:buSzPct val="160000"/>
        <a:buFont typeface="Arial" pitchFamily="34" charset="0"/>
        <a:buChar char="•"/>
        <a:defRPr sz="1137">
          <a:solidFill>
            <a:schemeClr val="tx1"/>
          </a:solidFill>
          <a:latin typeface="+mn-lt"/>
          <a:ea typeface="+mn-ea"/>
          <a:cs typeface="+mn-cs"/>
          <a:sym typeface="GillSans" pitchFamily="34" charset="0"/>
        </a:defRPr>
      </a:lvl8pPr>
      <a:lvl9pPr marL="3461471" algn="l" defTabSz="1022502" rtl="0" fontAlgn="base">
        <a:lnSpc>
          <a:spcPct val="110000"/>
        </a:lnSpc>
        <a:spcBef>
          <a:spcPct val="0"/>
        </a:spcBef>
        <a:spcAft>
          <a:spcPct val="0"/>
        </a:spcAft>
        <a:buClr>
          <a:srgbClr val="6E93A5"/>
        </a:buClr>
        <a:buSzPct val="160000"/>
        <a:buFont typeface="Arial" pitchFamily="34" charset="0"/>
        <a:buChar char="•"/>
        <a:defRPr sz="1137">
          <a:solidFill>
            <a:schemeClr val="tx1"/>
          </a:solidFill>
          <a:latin typeface="+mn-lt"/>
          <a:ea typeface="+mn-ea"/>
          <a:cs typeface="+mn-cs"/>
          <a:sym typeface="GillSans" pitchFamily="34" charset="0"/>
        </a:defRPr>
      </a:lvl9pPr>
    </p:bodyStyle>
    <p:otherStyle>
      <a:defPPr>
        <a:defRPr lang="es-AR"/>
      </a:defPPr>
      <a:lvl1pPr marL="0" algn="l" defTabSz="866120" rtl="0" eaLnBrk="1" latinLnBrk="0" hangingPunct="1">
        <a:defRPr sz="1705" kern="1200">
          <a:solidFill>
            <a:schemeClr val="tx1"/>
          </a:solidFill>
          <a:latin typeface="+mn-lt"/>
          <a:ea typeface="+mn-ea"/>
          <a:cs typeface="+mn-cs"/>
        </a:defRPr>
      </a:lvl1pPr>
      <a:lvl2pPr marL="433060" algn="l" defTabSz="866120" rtl="0" eaLnBrk="1" latinLnBrk="0" hangingPunct="1">
        <a:defRPr sz="1705" kern="1200">
          <a:solidFill>
            <a:schemeClr val="tx1"/>
          </a:solidFill>
          <a:latin typeface="+mn-lt"/>
          <a:ea typeface="+mn-ea"/>
          <a:cs typeface="+mn-cs"/>
        </a:defRPr>
      </a:lvl2pPr>
      <a:lvl3pPr marL="866120" algn="l" defTabSz="866120" rtl="0" eaLnBrk="1" latinLnBrk="0" hangingPunct="1">
        <a:defRPr sz="1705" kern="1200">
          <a:solidFill>
            <a:schemeClr val="tx1"/>
          </a:solidFill>
          <a:latin typeface="+mn-lt"/>
          <a:ea typeface="+mn-ea"/>
          <a:cs typeface="+mn-cs"/>
        </a:defRPr>
      </a:lvl3pPr>
      <a:lvl4pPr marL="1299180" algn="l" defTabSz="866120" rtl="0" eaLnBrk="1" latinLnBrk="0" hangingPunct="1">
        <a:defRPr sz="1705" kern="1200">
          <a:solidFill>
            <a:schemeClr val="tx1"/>
          </a:solidFill>
          <a:latin typeface="+mn-lt"/>
          <a:ea typeface="+mn-ea"/>
          <a:cs typeface="+mn-cs"/>
        </a:defRPr>
      </a:lvl4pPr>
      <a:lvl5pPr marL="1732239" algn="l" defTabSz="866120" rtl="0" eaLnBrk="1" latinLnBrk="0" hangingPunct="1">
        <a:defRPr sz="1705" kern="1200">
          <a:solidFill>
            <a:schemeClr val="tx1"/>
          </a:solidFill>
          <a:latin typeface="+mn-lt"/>
          <a:ea typeface="+mn-ea"/>
          <a:cs typeface="+mn-cs"/>
        </a:defRPr>
      </a:lvl5pPr>
      <a:lvl6pPr marL="2165299" algn="l" defTabSz="866120" rtl="0" eaLnBrk="1" latinLnBrk="0" hangingPunct="1">
        <a:defRPr sz="1705" kern="1200">
          <a:solidFill>
            <a:schemeClr val="tx1"/>
          </a:solidFill>
          <a:latin typeface="+mn-lt"/>
          <a:ea typeface="+mn-ea"/>
          <a:cs typeface="+mn-cs"/>
        </a:defRPr>
      </a:lvl6pPr>
      <a:lvl7pPr marL="2598359" algn="l" defTabSz="866120" rtl="0" eaLnBrk="1" latinLnBrk="0" hangingPunct="1">
        <a:defRPr sz="1705" kern="1200">
          <a:solidFill>
            <a:schemeClr val="tx1"/>
          </a:solidFill>
          <a:latin typeface="+mn-lt"/>
          <a:ea typeface="+mn-ea"/>
          <a:cs typeface="+mn-cs"/>
        </a:defRPr>
      </a:lvl7pPr>
      <a:lvl8pPr marL="3031419" algn="l" defTabSz="866120" rtl="0" eaLnBrk="1" latinLnBrk="0" hangingPunct="1">
        <a:defRPr sz="1705" kern="1200">
          <a:solidFill>
            <a:schemeClr val="tx1"/>
          </a:solidFill>
          <a:latin typeface="+mn-lt"/>
          <a:ea typeface="+mn-ea"/>
          <a:cs typeface="+mn-cs"/>
        </a:defRPr>
      </a:lvl8pPr>
      <a:lvl9pPr marL="3464479" algn="l" defTabSz="866120"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0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0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49.xml"/></Relationships>
</file>

<file path=ppt/slides/_rels/slide10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50.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8.xml"/><Relationship Id="rId5" Type="http://schemas.openxmlformats.org/officeDocument/2006/relationships/hyperlink" Target="http://www.etq.kcc.com/RelianceProd/reliance?ETQ$CMD=CMD_OPEN_DOC&amp;ETQ$APPLICATION_NAME=DOCWORK&amp;ETQ$FORM_NAME=DOCWORK_DOCUMENT&amp;ETQ$KEY_NAME=DOCWORK_ID&amp;ETQ$KEY_VALUE=536639&amp;ETQ$SCREEN_WIDTH=1371" TargetMode="External"/><Relationship Id="rId4" Type="http://schemas.openxmlformats.org/officeDocument/2006/relationships/hyperlink" Target="http://www.etq.kcc.com/RelianceProd/reliance?ETQ$CMD=CMD_OPEN_DOC&amp;ETQ$APPLICATION_NAME=DOCWORK&amp;ETQ$FORM_NAME=DOCWORK_DOCUMENT&amp;ETQ$KEY_NAME=DOCWORK_ID&amp;ETQ$KEY_VALUE=510321&amp;ETQ$SCREEN_WIDTH=1371" TargetMode="External"/></Relationships>
</file>

<file path=ppt/slides/_rels/slide109.xml.rels><?xml version="1.0" encoding="UTF-8" standalone="yes"?>
<Relationships xmlns="http://schemas.openxmlformats.org/package/2006/relationships"><Relationship Id="rId2" Type="http://schemas.openxmlformats.org/officeDocument/2006/relationships/hyperlink" Target="http://www.etq.kcc.com/RelianceProd/reliance?ETQ$CMD=CMD_OPEN_DOC&amp;ETQ$APPLICATION_NAME=DOCWORK&amp;ETQ$FORM_NAME=DOCWORK_DOCUMENT&amp;ETQ$KEY_NAME=DOCWORK_ID&amp;ETQ$KEY_VALUE=618252"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17.xml"/><Relationship Id="rId7" Type="http://schemas.openxmlformats.org/officeDocument/2006/relationships/diagramData" Target="../diagrams/data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emf"/><Relationship Id="rId11" Type="http://schemas.microsoft.com/office/2007/relationships/diagramDrawing" Target="../diagrams/drawing2.xml"/><Relationship Id="rId5" Type="http://schemas.openxmlformats.org/officeDocument/2006/relationships/oleObject" Target="../embeddings/oleObject15.bin"/><Relationship Id="rId10" Type="http://schemas.openxmlformats.org/officeDocument/2006/relationships/diagramColors" Target="../diagrams/colors2.xml"/><Relationship Id="rId4" Type="http://schemas.openxmlformats.org/officeDocument/2006/relationships/notesSlide" Target="../notesSlides/notesSlide8.xml"/><Relationship Id="rId9" Type="http://schemas.openxmlformats.org/officeDocument/2006/relationships/diagramQuickStyle" Target="../diagrams/quickStyle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9.xml"/></Relationships>
</file>

<file path=ppt/slides/_rels/slide1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6.xml"/><Relationship Id="rId7" Type="http://schemas.openxmlformats.org/officeDocument/2006/relationships/image" Target="../media/image18.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1.bin"/><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6.xml"/><Relationship Id="rId7" Type="http://schemas.openxmlformats.org/officeDocument/2006/relationships/image" Target="../media/image18.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emf"/><Relationship Id="rId11" Type="http://schemas.openxmlformats.org/officeDocument/2006/relationships/image" Target="../media/image16.svg"/><Relationship Id="rId5" Type="http://schemas.openxmlformats.org/officeDocument/2006/relationships/oleObject" Target="../embeddings/oleObject10.bin"/><Relationship Id="rId10" Type="http://schemas.openxmlformats.org/officeDocument/2006/relationships/image" Target="../media/image15.svg"/><Relationship Id="rId4" Type="http://schemas.openxmlformats.org/officeDocument/2006/relationships/notesSlide" Target="../notesSlides/notesSlide1.xml"/><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7.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0" Type="http://schemas.openxmlformats.org/officeDocument/2006/relationships/image" Target="../media/image33.png"/><Relationship Id="rId4" Type="http://schemas.microsoft.com/office/2007/relationships/hdphoto" Target="../media/hdphoto2.wdp"/><Relationship Id="rId9" Type="http://schemas.openxmlformats.org/officeDocument/2006/relationships/image" Target="../media/image32.sv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1.png"/><Relationship Id="rId3" Type="http://schemas.microsoft.com/office/2007/relationships/hdphoto" Target="../media/hdphoto2.wdp"/><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0.sv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40.svg"/><Relationship Id="rId4" Type="http://schemas.openxmlformats.org/officeDocument/2006/relationships/image" Target="../media/image28.png"/><Relationship Id="rId9" Type="http://schemas.openxmlformats.org/officeDocument/2006/relationships/image" Target="../media/image39.png"/><Relationship Id="rId14" Type="http://schemas.openxmlformats.org/officeDocument/2006/relationships/image" Target="../media/image42.svg"/></Relationships>
</file>

<file path=ppt/slides/_rels/slide24.xml.rels><?xml version="1.0" encoding="UTF-8" standalone="yes"?>
<Relationships xmlns="http://schemas.openxmlformats.org/package/2006/relationships"><Relationship Id="rId8" Type="http://schemas.openxmlformats.org/officeDocument/2006/relationships/image" Target="../media/image41.svg"/><Relationship Id="rId3" Type="http://schemas.microsoft.com/office/2007/relationships/hdphoto" Target="../media/hdphoto2.wdp"/><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42.svg"/><Relationship Id="rId5" Type="http://schemas.openxmlformats.org/officeDocument/2006/relationships/image" Target="../media/image31.png"/><Relationship Id="rId10" Type="http://schemas.openxmlformats.org/officeDocument/2006/relationships/image" Target="../media/image44.svg"/><Relationship Id="rId4" Type="http://schemas.openxmlformats.org/officeDocument/2006/relationships/image" Target="../media/image28.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https://teams.microsoft.com/l/file/23ED4A7D-8FA9-428F-A1A6-F9D8EEF561B3?tenantId=fee2180b-69b6-4afe-9f14-ccd70bd4c737&amp;fileType=vsd&amp;objectUrl=https%3A%2F%2Fkimberlyclark.sharepoint.com%2Fsites%2FZ6868%2FShared%20Documents%2FGeneral%2FLAO%20Logistics%20Operational%20Process%20Playbook%2FFlujos%2FRecepcion%2FWTM%20Recepcion%20PT_SE_Intramill_Importado%20vf3.vsd&amp;baseUrl=https%3A%2F%2Fkimberlyclark.sharepoint.com%2Fsites%2FZ6868&amp;serviceName=teams&amp;threadId=19:e48dcb2dde5a4b78bc1ccd9696a8004f@thread.tacv2&amp;groupId=f159552c-5217-4cd6-a25d-2d60c4bdbc9c" TargetMode="External"/><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teams.microsoft.com/l/file/8A652070-316C-4EF2-8772-88C1F17DAC9C?tenantId=fee2180b-69b6-4afe-9f14-ccd70bd4c737&amp;fileType=vsdx&amp;objectUrl=https%3A%2F%2Fkimberlyclark.sharepoint.com%2Fsites%2FZ6868%2FShared%20Documents%2FGeneral%2FLAO%20Logistics%20Operational%20Process%20Playbook%2FFlujos%2FRecepcion%2FWTM%20Recepci%C3%B3n%20Planta-Dep%C3%B3sito%20v2.vsdx&amp;baseUrl=https%3A%2F%2Fkimberlyclark.sharepoint.com%2Fsites%2FZ6868&amp;serviceName=teams&amp;threadId=19:e48dcb2dde5a4b78bc1ccd9696a8004f@thread.tacv2&amp;groupId=f159552c-5217-4cd6-a25d-2d60c4bdbc9c"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52.sv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5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50.png"/><Relationship Id="rId5" Type="http://schemas.openxmlformats.org/officeDocument/2006/relationships/tags" Target="../tags/tag50.xml"/><Relationship Id="rId10" Type="http://schemas.openxmlformats.org/officeDocument/2006/relationships/slideLayout" Target="../slideLayouts/slideLayout13.xml"/><Relationship Id="rId4" Type="http://schemas.openxmlformats.org/officeDocument/2006/relationships/tags" Target="../tags/tag49.xml"/><Relationship Id="rId9" Type="http://schemas.openxmlformats.org/officeDocument/2006/relationships/tags" Target="../tags/tag54.xml"/></Relationships>
</file>

<file path=ppt/slides/_rels/slide2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tags" Target="../tags/tag57.xml"/><Relationship Id="rId7" Type="http://schemas.openxmlformats.org/officeDocument/2006/relationships/image" Target="../media/image51.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50.png"/><Relationship Id="rId5" Type="http://schemas.openxmlformats.org/officeDocument/2006/relationships/slideLayout" Target="../slideLayouts/slideLayout13.xml"/><Relationship Id="rId4" Type="http://schemas.openxmlformats.org/officeDocument/2006/relationships/tags" Target="../tags/tag58.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6.xml"/><Relationship Id="rId7" Type="http://schemas.openxmlformats.org/officeDocument/2006/relationships/image" Target="../media/image18.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1.bin"/><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6.xml"/><Relationship Id="rId7" Type="http://schemas.openxmlformats.org/officeDocument/2006/relationships/image" Target="../media/image18.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3.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36.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image" Target="../media/image52.sv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5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50.png"/><Relationship Id="rId5" Type="http://schemas.openxmlformats.org/officeDocument/2006/relationships/tags" Target="../tags/tag67.xml"/><Relationship Id="rId10" Type="http://schemas.openxmlformats.org/officeDocument/2006/relationships/slideLayout" Target="../slideLayouts/slideLayout13.xml"/><Relationship Id="rId4" Type="http://schemas.openxmlformats.org/officeDocument/2006/relationships/tags" Target="../tags/tag66.xml"/><Relationship Id="rId9" Type="http://schemas.openxmlformats.org/officeDocument/2006/relationships/tags" Target="../tags/tag7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2" Type="http://schemas.openxmlformats.org/officeDocument/2006/relationships/hyperlink" Target="https://teams.microsoft.com/l/file/EA3087C0-A9D8-4D61-BE35-78BFDC246542?tenantId=fee2180b-69b6-4afe-9f14-ccd70bd4c737&amp;fileType=vsd&amp;objectUrl=https%3A%2F%2Fkimberlyclark.sharepoint.com%2Fsites%2FZ6868%2FShared%20Documents%2FGeneral%2FLAO%20Logistics%20Operational%20Process%20Playbook%2FFlujos%2FDevolucion%2FProcedimiento%20Devoluciones%20v1.vsd&amp;baseUrl=https%3A%2F%2Fkimberlyclark.sharepoint.com%2Fsites%2FZ6868&amp;serviceName=teams&amp;threadId=19:e48dcb2dde5a4b78bc1ccd9696a8004f@thread.tacv2&amp;groupId=f159552c-5217-4cd6-a25d-2d60c4bdbc9c"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59.pn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6.xml"/><Relationship Id="rId7" Type="http://schemas.openxmlformats.org/officeDocument/2006/relationships/image" Target="../media/image18.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7.xml"/><Relationship Id="rId7" Type="http://schemas.openxmlformats.org/officeDocument/2006/relationships/image" Target="../media/image1.em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oleObject" Target="../embeddings/oleObject12.bin"/><Relationship Id="rId5" Type="http://schemas.openxmlformats.org/officeDocument/2006/relationships/notesSlide" Target="../notesSlides/notesSlide3.xml"/><Relationship Id="rId10" Type="http://schemas.openxmlformats.org/officeDocument/2006/relationships/image" Target="../media/image21.png"/><Relationship Id="rId4" Type="http://schemas.openxmlformats.org/officeDocument/2006/relationships/slideLayout" Target="../slideLayouts/slideLayout17.xml"/><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84.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22.xml"/><Relationship Id="rId1" Type="http://schemas.openxmlformats.org/officeDocument/2006/relationships/slideLayout" Target="../slideLayouts/slideLayout84.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5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3.xml"/><Relationship Id="rId1" Type="http://schemas.openxmlformats.org/officeDocument/2006/relationships/slideLayout" Target="../slideLayouts/slideLayout84.xml"/><Relationship Id="rId4" Type="http://schemas.openxmlformats.org/officeDocument/2006/relationships/image" Target="../media/image68.emf"/></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4.xml"/><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4.xml"/><Relationship Id="rId1" Type="http://schemas.openxmlformats.org/officeDocument/2006/relationships/slideLayout" Target="../slideLayouts/slideLayout84.xml"/><Relationship Id="rId6" Type="http://schemas.openxmlformats.org/officeDocument/2006/relationships/image" Target="../media/image72.png"/><Relationship Id="rId5" Type="http://schemas.openxmlformats.org/officeDocument/2006/relationships/image" Target="../media/image71.emf"/><Relationship Id="rId4" Type="http://schemas.openxmlformats.org/officeDocument/2006/relationships/image" Target="../media/image70.emf"/></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notesSlide" Target="../notesSlides/notesSlide25.xml"/><Relationship Id="rId1" Type="http://schemas.openxmlformats.org/officeDocument/2006/relationships/slideLayout" Target="../slideLayouts/slideLayout79.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emf"/></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79.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79.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79.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79.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79.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5.xml"/><Relationship Id="rId1" Type="http://schemas.openxmlformats.org/officeDocument/2006/relationships/slideLayout" Target="../slideLayouts/slideLayout79.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6.xml"/><Relationship Id="rId1" Type="http://schemas.openxmlformats.org/officeDocument/2006/relationships/slideLayout" Target="../slideLayouts/slideLayout79.xml"/><Relationship Id="rId4" Type="http://schemas.openxmlformats.org/officeDocument/2006/relationships/image" Target="../media/image90.jpe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79.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79.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diagramDrawing" Target="../diagrams/drawing1.xml"/><Relationship Id="rId3" Type="http://schemas.openxmlformats.org/officeDocument/2006/relationships/slideLayout" Target="../slideLayouts/slideLayout17.xml"/><Relationship Id="rId7" Type="http://schemas.openxmlformats.org/officeDocument/2006/relationships/image" Target="../media/image12.png"/><Relationship Id="rId12" Type="http://schemas.openxmlformats.org/officeDocument/2006/relationships/diagramColors" Target="../diagrams/colors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emf"/><Relationship Id="rId11" Type="http://schemas.openxmlformats.org/officeDocument/2006/relationships/diagramQuickStyle" Target="../diagrams/quickStyle1.xml"/><Relationship Id="rId5" Type="http://schemas.openxmlformats.org/officeDocument/2006/relationships/oleObject" Target="../embeddings/oleObject13.bin"/><Relationship Id="rId10" Type="http://schemas.openxmlformats.org/officeDocument/2006/relationships/diagramLayout" Target="../diagrams/layout1.xml"/><Relationship Id="rId4" Type="http://schemas.openxmlformats.org/officeDocument/2006/relationships/notesSlide" Target="../notesSlides/notesSlide5.xml"/><Relationship Id="rId9"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98.emf"/><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40.xml"/></Relationships>
</file>

<file path=ppt/slides/_rels/slide83.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slideLayout" Target="../slideLayouts/slideLayout89.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 Type="http://schemas.openxmlformats.org/officeDocument/2006/relationships/tags" Target="../tags/tag95.xml"/><Relationship Id="rId16" Type="http://schemas.openxmlformats.org/officeDocument/2006/relationships/tags" Target="../tags/tag109.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84.xml"/><Relationship Id="rId5" Type="http://schemas.openxmlformats.org/officeDocument/2006/relationships/image" Target="../media/image99.png"/><Relationship Id="rId4" Type="http://schemas.openxmlformats.org/officeDocument/2006/relationships/image" Target="../media/image98.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0.xml"/></Relationships>
</file>

<file path=ppt/slides/_rels/slide88.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tags" Target="../tags/tag123.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2" Type="http://schemas.openxmlformats.org/officeDocument/2006/relationships/tags" Target="../tags/tag112.xml"/><Relationship Id="rId16" Type="http://schemas.openxmlformats.org/officeDocument/2006/relationships/slideLayout" Target="../slideLayouts/slideLayout89.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openxmlformats.org/officeDocument/2006/relationships/tags" Target="../tags/tag125.xml"/><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tags" Target="../tags/tag124.xml"/></Relationships>
</file>

<file path=ppt/slides/_rels/slide89.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96.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98.emf"/><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notesSlide" Target="../notesSlides/notesSlide45.xml"/><Relationship Id="rId5" Type="http://schemas.openxmlformats.org/officeDocument/2006/relationships/tags" Target="../tags/tag130.xml"/><Relationship Id="rId10" Type="http://schemas.openxmlformats.org/officeDocument/2006/relationships/slideLayout" Target="../slideLayouts/slideLayout84.xml"/><Relationship Id="rId4" Type="http://schemas.openxmlformats.org/officeDocument/2006/relationships/tags" Target="../tags/tag129.xml"/><Relationship Id="rId9" Type="http://schemas.openxmlformats.org/officeDocument/2006/relationships/tags" Target="../tags/tag134.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11" Type="http://schemas.openxmlformats.org/officeDocument/2006/relationships/image" Target="../media/image25.emf"/><Relationship Id="rId5" Type="http://schemas.openxmlformats.org/officeDocument/2006/relationships/oleObject" Target="../embeddings/oleObject12.bin"/><Relationship Id="rId10" Type="http://schemas.openxmlformats.org/officeDocument/2006/relationships/image" Target="../media/image24.emf"/><Relationship Id="rId4" Type="http://schemas.openxmlformats.org/officeDocument/2006/relationships/notesSlide" Target="../notesSlides/notesSlide6.xml"/><Relationship Id="rId9" Type="http://schemas.openxmlformats.org/officeDocument/2006/relationships/image" Target="../media/image23.emf"/></Relationships>
</file>

<file path=ppt/slides/_rels/slide9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slideLayout" Target="../slideLayouts/slideLayout83.xml"/><Relationship Id="rId7" Type="http://schemas.openxmlformats.org/officeDocument/2006/relationships/image" Target="../media/image103.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wmf"/><Relationship Id="rId9" Type="http://schemas.openxmlformats.org/officeDocument/2006/relationships/image" Target="../media/image105.png"/></Relationships>
</file>

<file path=ppt/slides/_rels/slide91.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slideLayout" Target="../slideLayouts/slideLayout83.xml"/><Relationship Id="rId7" Type="http://schemas.openxmlformats.org/officeDocument/2006/relationships/image" Target="../media/image110.wmf"/><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09.png"/><Relationship Id="rId5" Type="http://schemas.openxmlformats.org/officeDocument/2006/relationships/image" Target="../media/image108.wmf"/><Relationship Id="rId4" Type="http://schemas.openxmlformats.org/officeDocument/2006/relationships/image" Target="../media/image107.png"/><Relationship Id="rId9" Type="http://schemas.openxmlformats.org/officeDocument/2006/relationships/image" Target="../media/image112.jpeg"/></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84.xml"/></Relationships>
</file>

<file path=ppt/slides/_rels/slide93.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47.xml"/><Relationship Id="rId1" Type="http://schemas.openxmlformats.org/officeDocument/2006/relationships/slideLayout" Target="../slideLayouts/slideLayout8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15.pn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9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6.xml"/><Relationship Id="rId7" Type="http://schemas.openxmlformats.org/officeDocument/2006/relationships/image" Target="../media/image18.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9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7.xml"/><Relationship Id="rId7" Type="http://schemas.openxmlformats.org/officeDocument/2006/relationships/image" Target="../media/image12.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D48EF-7109-4493-937D-A8CFF118DEB2}"/>
              </a:ext>
            </a:extLst>
          </p:cNvPr>
          <p:cNvSpPr>
            <a:spLocks noGrp="1"/>
          </p:cNvSpPr>
          <p:nvPr>
            <p:ph type="title"/>
          </p:nvPr>
        </p:nvSpPr>
        <p:spPr>
          <a:xfrm>
            <a:off x="129450" y="2562769"/>
            <a:ext cx="8646415" cy="1732462"/>
          </a:xfrm>
        </p:spPr>
        <p:txBody>
          <a:bodyPr>
            <a:normAutofit fontScale="90000"/>
          </a:bodyPr>
          <a:lstStyle/>
          <a:p>
            <a:pPr lvl="0">
              <a:lnSpc>
                <a:spcPct val="150000"/>
              </a:lnSpc>
              <a:defRPr/>
            </a:pPr>
            <a:r>
              <a:rPr lang="en-US" dirty="0">
                <a:solidFill>
                  <a:prstClr val="white"/>
                </a:solidFill>
                <a:latin typeface="Arial" charset="0"/>
                <a:ea typeface="Arial" charset="0"/>
                <a:cs typeface="Arial" charset="0"/>
              </a:rPr>
              <a:t>LAO Logistics </a:t>
            </a:r>
            <a:br>
              <a:rPr lang="en-US" dirty="0">
                <a:solidFill>
                  <a:prstClr val="white"/>
                </a:solidFill>
                <a:latin typeface="Arial" charset="0"/>
                <a:ea typeface="Arial" charset="0"/>
                <a:cs typeface="Arial" charset="0"/>
              </a:rPr>
            </a:br>
            <a:r>
              <a:rPr lang="en-US" sz="4000" dirty="0">
                <a:solidFill>
                  <a:prstClr val="white"/>
                </a:solidFill>
                <a:latin typeface="Arial" charset="0"/>
                <a:ea typeface="Arial" charset="0"/>
                <a:cs typeface="Arial" charset="0"/>
              </a:rPr>
              <a:t>Operational Processes Playbook</a:t>
            </a:r>
          </a:p>
        </p:txBody>
      </p:sp>
      <p:sp>
        <p:nvSpPr>
          <p:cNvPr id="3" name="Subtítulo 2">
            <a:extLst>
              <a:ext uri="{FF2B5EF4-FFF2-40B4-BE49-F238E27FC236}">
                <a16:creationId xmlns:a16="http://schemas.microsoft.com/office/drawing/2014/main" id="{57D9F9B3-77C5-44E8-BA71-6C635C2D4FAC}"/>
              </a:ext>
            </a:extLst>
          </p:cNvPr>
          <p:cNvSpPr txBox="1">
            <a:spLocks/>
          </p:cNvSpPr>
          <p:nvPr/>
        </p:nvSpPr>
        <p:spPr>
          <a:xfrm>
            <a:off x="346364" y="4391789"/>
            <a:ext cx="5749636"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a:ea typeface="+mn-ea"/>
                <a:cs typeface="+mn-cs"/>
              </a:rPr>
              <a:t>May</a:t>
            </a:r>
            <a:r>
              <a:rPr kumimoji="0" lang="pt-BR" sz="2800" b="0" i="0" u="none" strike="noStrike" kern="1200" cap="none" spc="0" normalizeH="0" baseline="0" noProof="0" dirty="0">
                <a:ln>
                  <a:noFill/>
                </a:ln>
                <a:solidFill>
                  <a:prstClr val="white"/>
                </a:solidFill>
                <a:effectLst/>
                <a:uLnTx/>
                <a:uFillTx/>
                <a:latin typeface="Arial" panose="020B0604020202020204"/>
                <a:ea typeface="+mn-ea"/>
                <a:cs typeface="+mn-cs"/>
              </a:rPr>
              <a:t> 2021</a:t>
            </a:r>
          </a:p>
        </p:txBody>
      </p:sp>
    </p:spTree>
    <p:extLst>
      <p:ext uri="{BB962C8B-B14F-4D97-AF65-F5344CB8AC3E}">
        <p14:creationId xmlns:p14="http://schemas.microsoft.com/office/powerpoint/2010/main" val="54984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7"/>
          <a:stretch>
            <a:fillRect/>
          </a:stretch>
        </p:blipFill>
        <p:spPr>
          <a:xfrm>
            <a:off x="141805" y="6316911"/>
            <a:ext cx="2164356" cy="541089"/>
          </a:xfrm>
          <a:prstGeom prst="rect">
            <a:avLst/>
          </a:prstGeom>
        </p:spPr>
      </p:pic>
      <p:sp>
        <p:nvSpPr>
          <p:cNvPr id="8" name="Rectángulo 7">
            <a:extLst>
              <a:ext uri="{FF2B5EF4-FFF2-40B4-BE49-F238E27FC236}">
                <a16:creationId xmlns:a16="http://schemas.microsoft.com/office/drawing/2014/main" id="{8DD6E8B4-F4AB-43C1-B907-A3B0048E5543}"/>
              </a:ext>
            </a:extLst>
          </p:cNvPr>
          <p:cNvSpPr/>
          <p:nvPr/>
        </p:nvSpPr>
        <p:spPr>
          <a:xfrm>
            <a:off x="695503" y="541089"/>
            <a:ext cx="10798939" cy="5624644"/>
          </a:xfrm>
          <a:prstGeom prst="rect">
            <a:avLst/>
          </a:prstGeom>
          <a:solidFill>
            <a:schemeClr val="tx1">
              <a:lumMod val="25000"/>
              <a:lumOff val="75000"/>
            </a:schemeClr>
          </a:solidFill>
          <a:ln w="762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8" name="Rectángulo: esquinas redondeadas 77">
            <a:extLst>
              <a:ext uri="{FF2B5EF4-FFF2-40B4-BE49-F238E27FC236}">
                <a16:creationId xmlns:a16="http://schemas.microsoft.com/office/drawing/2014/main" id="{2DCA052D-6E7A-4162-B2BD-5EEFD32522E8}"/>
              </a:ext>
            </a:extLst>
          </p:cNvPr>
          <p:cNvSpPr/>
          <p:nvPr/>
        </p:nvSpPr>
        <p:spPr>
          <a:xfrm rot="16200000">
            <a:off x="3795352" y="207436"/>
            <a:ext cx="4611520" cy="7236701"/>
          </a:xfrm>
          <a:prstGeom prst="roundRect">
            <a:avLst/>
          </a:prstGeom>
          <a:solidFill>
            <a:schemeClr val="bg1"/>
          </a:solid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Inbound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 Processing</a:t>
            </a:r>
          </a:p>
        </p:txBody>
      </p:sp>
      <p:grpSp>
        <p:nvGrpSpPr>
          <p:cNvPr id="80" name="Grupo 79">
            <a:extLst>
              <a:ext uri="{FF2B5EF4-FFF2-40B4-BE49-F238E27FC236}">
                <a16:creationId xmlns:a16="http://schemas.microsoft.com/office/drawing/2014/main" id="{3F7390AD-7BD8-48BC-98BE-B14D89E1C2BC}"/>
              </a:ext>
            </a:extLst>
          </p:cNvPr>
          <p:cNvGrpSpPr/>
          <p:nvPr/>
        </p:nvGrpSpPr>
        <p:grpSpPr>
          <a:xfrm>
            <a:off x="2885626" y="747317"/>
            <a:ext cx="1674161" cy="581633"/>
            <a:chOff x="2266050" y="1219199"/>
            <a:chExt cx="2151182" cy="1625600"/>
          </a:xfrm>
          <a:solidFill>
            <a:schemeClr val="bg1"/>
          </a:solidFill>
          <a:scene3d>
            <a:camera prst="orthographicFront">
              <a:rot lat="0" lon="0" rev="0"/>
            </a:camera>
            <a:lightRig rig="threePt" dir="t">
              <a:rot lat="0" lon="0" rev="1200000"/>
            </a:lightRig>
          </a:scene3d>
        </p:grpSpPr>
        <p:sp>
          <p:nvSpPr>
            <p:cNvPr id="88" name="Rectángulo: esquinas redondeadas 87">
              <a:extLst>
                <a:ext uri="{FF2B5EF4-FFF2-40B4-BE49-F238E27FC236}">
                  <a16:creationId xmlns:a16="http://schemas.microsoft.com/office/drawing/2014/main" id="{3BF5E603-1F23-44EB-83EC-BEC4ED594E63}"/>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00" name="Rectángulo: esquinas redondeadas 4">
              <a:extLst>
                <a:ext uri="{FF2B5EF4-FFF2-40B4-BE49-F238E27FC236}">
                  <a16:creationId xmlns:a16="http://schemas.microsoft.com/office/drawing/2014/main" id="{31D1D8A8-AAE6-40F2-B036-5C44D4BDDC1F}"/>
                </a:ext>
              </a:extLst>
            </p:cNvPr>
            <p:cNvSpPr txBox="1"/>
            <p:nvPr/>
          </p:nvSpPr>
          <p:spPr>
            <a:xfrm>
              <a:off x="2345405" y="1298554"/>
              <a:ext cx="1992472" cy="146688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069F"/>
                  </a:solidFill>
                  <a:effectLst/>
                  <a:uLnTx/>
                  <a:uFillTx/>
                  <a:latin typeface="Arial" panose="020B0604020202020204"/>
                  <a:ea typeface="+mn-ea"/>
                  <a:cs typeface="+mn-cs"/>
                </a:rPr>
                <a:t>Standards</a:t>
              </a:r>
            </a:p>
          </p:txBody>
        </p:sp>
      </p:grpSp>
      <p:grpSp>
        <p:nvGrpSpPr>
          <p:cNvPr id="101" name="Grupo 100">
            <a:extLst>
              <a:ext uri="{FF2B5EF4-FFF2-40B4-BE49-F238E27FC236}">
                <a16:creationId xmlns:a16="http://schemas.microsoft.com/office/drawing/2014/main" id="{E0C505AD-BD53-4879-9EC0-0CD427BBC800}"/>
              </a:ext>
            </a:extLst>
          </p:cNvPr>
          <p:cNvGrpSpPr/>
          <p:nvPr/>
        </p:nvGrpSpPr>
        <p:grpSpPr>
          <a:xfrm>
            <a:off x="4966822" y="755499"/>
            <a:ext cx="1674161" cy="581633"/>
            <a:chOff x="2266050" y="1219199"/>
            <a:chExt cx="2151182" cy="1625600"/>
          </a:xfrm>
          <a:solidFill>
            <a:schemeClr val="bg1"/>
          </a:solidFill>
          <a:scene3d>
            <a:camera prst="orthographicFront">
              <a:rot lat="0" lon="0" rev="0"/>
            </a:camera>
            <a:lightRig rig="threePt" dir="t">
              <a:rot lat="0" lon="0" rev="1200000"/>
            </a:lightRig>
          </a:scene3d>
        </p:grpSpPr>
        <p:sp>
          <p:nvSpPr>
            <p:cNvPr id="102" name="Rectángulo: esquinas redondeadas 101">
              <a:extLst>
                <a:ext uri="{FF2B5EF4-FFF2-40B4-BE49-F238E27FC236}">
                  <a16:creationId xmlns:a16="http://schemas.microsoft.com/office/drawing/2014/main" id="{B1D3A859-15DE-4F7A-8896-9512B185227C}"/>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05" name="Rectángulo: esquinas redondeadas 4">
              <a:extLst>
                <a:ext uri="{FF2B5EF4-FFF2-40B4-BE49-F238E27FC236}">
                  <a16:creationId xmlns:a16="http://schemas.microsoft.com/office/drawing/2014/main" id="{AF7553FD-719A-42DA-8116-DBC80FD82880}"/>
                </a:ext>
              </a:extLst>
            </p:cNvPr>
            <p:cNvSpPr txBox="1"/>
            <p:nvPr/>
          </p:nvSpPr>
          <p:spPr>
            <a:xfrm>
              <a:off x="2345405" y="1298554"/>
              <a:ext cx="1992473" cy="146688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069F"/>
                  </a:solidFill>
                  <a:effectLst/>
                  <a:uLnTx/>
                  <a:uFillTx/>
                  <a:latin typeface="Arial" panose="020B0604020202020204"/>
                  <a:ea typeface="+mn-ea"/>
                  <a:cs typeface="+mn-cs"/>
                </a:rPr>
                <a:t>Metrics</a:t>
              </a:r>
            </a:p>
          </p:txBody>
        </p:sp>
      </p:grpSp>
      <p:grpSp>
        <p:nvGrpSpPr>
          <p:cNvPr id="108" name="Grupo 107">
            <a:extLst>
              <a:ext uri="{FF2B5EF4-FFF2-40B4-BE49-F238E27FC236}">
                <a16:creationId xmlns:a16="http://schemas.microsoft.com/office/drawing/2014/main" id="{696DE069-5B83-4F8A-BA00-5AD92257C709}"/>
              </a:ext>
            </a:extLst>
          </p:cNvPr>
          <p:cNvGrpSpPr/>
          <p:nvPr/>
        </p:nvGrpSpPr>
        <p:grpSpPr>
          <a:xfrm>
            <a:off x="6991565" y="748584"/>
            <a:ext cx="1674161" cy="581633"/>
            <a:chOff x="2266050" y="1219199"/>
            <a:chExt cx="2151182" cy="1625600"/>
          </a:xfrm>
          <a:solidFill>
            <a:schemeClr val="bg1"/>
          </a:solidFill>
          <a:scene3d>
            <a:camera prst="orthographicFront">
              <a:rot lat="0" lon="0" rev="0"/>
            </a:camera>
            <a:lightRig rig="threePt" dir="t">
              <a:rot lat="0" lon="0" rev="1200000"/>
            </a:lightRig>
          </a:scene3d>
        </p:grpSpPr>
        <p:sp>
          <p:nvSpPr>
            <p:cNvPr id="110" name="Rectángulo: esquinas redondeadas 109">
              <a:extLst>
                <a:ext uri="{FF2B5EF4-FFF2-40B4-BE49-F238E27FC236}">
                  <a16:creationId xmlns:a16="http://schemas.microsoft.com/office/drawing/2014/main" id="{9ED99F1F-9DA8-41AB-926A-E908232BF5A5}"/>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11" name="Rectángulo: esquinas redondeadas 4">
              <a:extLst>
                <a:ext uri="{FF2B5EF4-FFF2-40B4-BE49-F238E27FC236}">
                  <a16:creationId xmlns:a16="http://schemas.microsoft.com/office/drawing/2014/main" id="{9DAE8AEA-C684-4E7D-BB51-C84052B265D3}"/>
                </a:ext>
              </a:extLst>
            </p:cNvPr>
            <p:cNvSpPr txBox="1"/>
            <p:nvPr/>
          </p:nvSpPr>
          <p:spPr>
            <a:xfrm>
              <a:off x="2345405" y="1298554"/>
              <a:ext cx="1992472" cy="146689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069F"/>
                  </a:solidFill>
                  <a:effectLst/>
                  <a:uLnTx/>
                  <a:uFillTx/>
                  <a:latin typeface="Arial" panose="020B0604020202020204"/>
                  <a:ea typeface="+mn-ea"/>
                  <a:cs typeface="+mn-cs"/>
                </a:rPr>
                <a:t>Continues Improvement</a:t>
              </a:r>
            </a:p>
          </p:txBody>
        </p:sp>
      </p:grpSp>
      <p:grpSp>
        <p:nvGrpSpPr>
          <p:cNvPr id="118" name="Grupo 117">
            <a:extLst>
              <a:ext uri="{FF2B5EF4-FFF2-40B4-BE49-F238E27FC236}">
                <a16:creationId xmlns:a16="http://schemas.microsoft.com/office/drawing/2014/main" id="{3CE687B1-8CBB-48BA-86DD-013FD78C49FC}"/>
              </a:ext>
            </a:extLst>
          </p:cNvPr>
          <p:cNvGrpSpPr/>
          <p:nvPr/>
        </p:nvGrpSpPr>
        <p:grpSpPr>
          <a:xfrm>
            <a:off x="8140124" y="2028265"/>
            <a:ext cx="1462029" cy="581633"/>
            <a:chOff x="2266050" y="1219199"/>
            <a:chExt cx="2151182" cy="1625600"/>
          </a:xfrm>
          <a:solidFill>
            <a:schemeClr val="accent1"/>
          </a:solidFill>
          <a:scene3d>
            <a:camera prst="orthographicFront"/>
            <a:lightRig rig="threePt" dir="t">
              <a:rot lat="0" lon="0" rev="1200000"/>
            </a:lightRig>
          </a:scene3d>
        </p:grpSpPr>
        <p:sp>
          <p:nvSpPr>
            <p:cNvPr id="119" name="Rectángulo: esquinas redondeadas 118">
              <a:extLst>
                <a:ext uri="{FF2B5EF4-FFF2-40B4-BE49-F238E27FC236}">
                  <a16:creationId xmlns:a16="http://schemas.microsoft.com/office/drawing/2014/main" id="{6EF7221E-C675-4B8E-86FB-7C2E67EFC83A}"/>
                </a:ext>
              </a:extLst>
            </p:cNvPr>
            <p:cNvSpPr/>
            <p:nvPr/>
          </p:nvSpPr>
          <p:spPr>
            <a:xfrm>
              <a:off x="2266050" y="1219199"/>
              <a:ext cx="2151182" cy="1625600"/>
            </a:xfrm>
            <a:prstGeom prst="roundRect">
              <a:avLst/>
            </a:prstGeom>
            <a:grpFill/>
            <a:ln w="6350">
              <a:noFill/>
            </a:ln>
            <a:effectLst>
              <a:outerShdw blurRad="40000" dist="23000" dir="5400000" rotWithShape="0">
                <a:srgbClr val="000000">
                  <a:alpha val="35000"/>
                </a:srgbClr>
              </a:outerShdw>
            </a:effectLst>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20" name="Rectángulo: esquinas redondeadas 4">
              <a:extLst>
                <a:ext uri="{FF2B5EF4-FFF2-40B4-BE49-F238E27FC236}">
                  <a16:creationId xmlns:a16="http://schemas.microsoft.com/office/drawing/2014/main" id="{DD7202D8-3A0E-4A58-95DA-0B19A259970E}"/>
                </a:ext>
              </a:extLst>
            </p:cNvPr>
            <p:cNvSpPr txBox="1"/>
            <p:nvPr/>
          </p:nvSpPr>
          <p:spPr>
            <a:xfrm>
              <a:off x="2379467" y="1298554"/>
              <a:ext cx="1992471" cy="1466889"/>
            </a:xfrm>
            <a:prstGeom prst="rect">
              <a:avLst/>
            </a:prstGeom>
            <a:grpFill/>
            <a:ln w="6350">
              <a:noFill/>
            </a:ln>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Inventory Management</a:t>
              </a:r>
            </a:p>
          </p:txBody>
        </p:sp>
      </p:grpSp>
      <p:grpSp>
        <p:nvGrpSpPr>
          <p:cNvPr id="124" name="Grupo 123">
            <a:extLst>
              <a:ext uri="{FF2B5EF4-FFF2-40B4-BE49-F238E27FC236}">
                <a16:creationId xmlns:a16="http://schemas.microsoft.com/office/drawing/2014/main" id="{CD59E2B2-E975-4C63-A35F-7389E4C30E88}"/>
              </a:ext>
            </a:extLst>
          </p:cNvPr>
          <p:cNvGrpSpPr/>
          <p:nvPr/>
        </p:nvGrpSpPr>
        <p:grpSpPr>
          <a:xfrm>
            <a:off x="6548031" y="2027884"/>
            <a:ext cx="1546155" cy="581633"/>
            <a:chOff x="2266050" y="1219199"/>
            <a:chExt cx="2151182" cy="1625600"/>
          </a:xfrm>
          <a:solidFill>
            <a:schemeClr val="accent1"/>
          </a:solidFill>
          <a:scene3d>
            <a:camera prst="orthographicFront"/>
            <a:lightRig rig="threePt" dir="t">
              <a:rot lat="0" lon="0" rev="1200000"/>
            </a:lightRig>
          </a:scene3d>
        </p:grpSpPr>
        <p:sp>
          <p:nvSpPr>
            <p:cNvPr id="125" name="Rectángulo: esquinas redondeadas 124">
              <a:extLst>
                <a:ext uri="{FF2B5EF4-FFF2-40B4-BE49-F238E27FC236}">
                  <a16:creationId xmlns:a16="http://schemas.microsoft.com/office/drawing/2014/main" id="{E004A89F-A250-48F7-870C-D29593E0333D}"/>
                </a:ext>
              </a:extLst>
            </p:cNvPr>
            <p:cNvSpPr/>
            <p:nvPr/>
          </p:nvSpPr>
          <p:spPr>
            <a:xfrm>
              <a:off x="2266050" y="1219199"/>
              <a:ext cx="2151182" cy="1625600"/>
            </a:xfrm>
            <a:prstGeom prst="roundRect">
              <a:avLst/>
            </a:prstGeom>
            <a:grpFill/>
            <a:ln w="6350">
              <a:noFill/>
            </a:ln>
            <a:effectLst>
              <a:outerShdw blurRad="40000" dist="23000" dir="5400000" rotWithShape="0">
                <a:srgbClr val="000000">
                  <a:alpha val="35000"/>
                </a:srgbClr>
              </a:outerShdw>
            </a:effectLst>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26" name="Rectángulo: esquinas redondeadas 4">
              <a:extLst>
                <a:ext uri="{FF2B5EF4-FFF2-40B4-BE49-F238E27FC236}">
                  <a16:creationId xmlns:a16="http://schemas.microsoft.com/office/drawing/2014/main" id="{466EF6F3-7A6C-4E15-B876-3A4ACE3E0811}"/>
                </a:ext>
              </a:extLst>
            </p:cNvPr>
            <p:cNvSpPr txBox="1"/>
            <p:nvPr/>
          </p:nvSpPr>
          <p:spPr>
            <a:xfrm>
              <a:off x="2345405" y="1298554"/>
              <a:ext cx="1992472" cy="1466890"/>
            </a:xfrm>
            <a:prstGeom prst="rect">
              <a:avLst/>
            </a:prstGeom>
            <a:grpFill/>
            <a:ln w="6350">
              <a:noFill/>
            </a:ln>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Maintenance Management</a:t>
              </a:r>
            </a:p>
          </p:txBody>
        </p:sp>
      </p:grpSp>
      <p:grpSp>
        <p:nvGrpSpPr>
          <p:cNvPr id="127" name="Grupo 126">
            <a:extLst>
              <a:ext uri="{FF2B5EF4-FFF2-40B4-BE49-F238E27FC236}">
                <a16:creationId xmlns:a16="http://schemas.microsoft.com/office/drawing/2014/main" id="{B0A315DC-5256-4C72-809A-90240584BA3B}"/>
              </a:ext>
            </a:extLst>
          </p:cNvPr>
          <p:cNvGrpSpPr/>
          <p:nvPr/>
        </p:nvGrpSpPr>
        <p:grpSpPr>
          <a:xfrm>
            <a:off x="2655011" y="2034140"/>
            <a:ext cx="1067696" cy="581633"/>
            <a:chOff x="2266050" y="1219199"/>
            <a:chExt cx="2151182" cy="1625600"/>
          </a:xfrm>
          <a:solidFill>
            <a:schemeClr val="accent1"/>
          </a:solidFill>
          <a:scene3d>
            <a:camera prst="orthographicFront"/>
            <a:lightRig rig="threePt" dir="t">
              <a:rot lat="0" lon="0" rev="1200000"/>
            </a:lightRig>
          </a:scene3d>
        </p:grpSpPr>
        <p:sp>
          <p:nvSpPr>
            <p:cNvPr id="128" name="Rectángulo: esquinas redondeadas 127">
              <a:extLst>
                <a:ext uri="{FF2B5EF4-FFF2-40B4-BE49-F238E27FC236}">
                  <a16:creationId xmlns:a16="http://schemas.microsoft.com/office/drawing/2014/main" id="{81D10E3A-6906-4BE1-B4C2-9A8EEEB4FACE}"/>
                </a:ext>
              </a:extLst>
            </p:cNvPr>
            <p:cNvSpPr/>
            <p:nvPr/>
          </p:nvSpPr>
          <p:spPr>
            <a:xfrm>
              <a:off x="2266050" y="1219199"/>
              <a:ext cx="2151182" cy="1625600"/>
            </a:xfrm>
            <a:prstGeom prst="roundRect">
              <a:avLst/>
            </a:prstGeom>
            <a:grpFill/>
            <a:ln w="6350">
              <a:noFill/>
            </a:ln>
            <a:effectLst>
              <a:outerShdw blurRad="40000" dist="23000" dir="5400000" rotWithShape="0">
                <a:srgbClr val="000000">
                  <a:alpha val="35000"/>
                </a:srgbClr>
              </a:outerShdw>
            </a:effectLst>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29" name="Rectángulo: esquinas redondeadas 4">
              <a:extLst>
                <a:ext uri="{FF2B5EF4-FFF2-40B4-BE49-F238E27FC236}">
                  <a16:creationId xmlns:a16="http://schemas.microsoft.com/office/drawing/2014/main" id="{416A78E3-0AA4-4A24-8A2A-CD9787B20A2E}"/>
                </a:ext>
              </a:extLst>
            </p:cNvPr>
            <p:cNvSpPr txBox="1"/>
            <p:nvPr/>
          </p:nvSpPr>
          <p:spPr>
            <a:xfrm>
              <a:off x="2345405" y="1298554"/>
              <a:ext cx="1992472" cy="1466890"/>
            </a:xfrm>
            <a:prstGeom prst="rect">
              <a:avLst/>
            </a:prstGeom>
            <a:grpFill/>
            <a:ln w="6350">
              <a:noFill/>
            </a:ln>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Quality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MOVE</a:t>
              </a:r>
            </a:p>
          </p:txBody>
        </p:sp>
      </p:grpSp>
      <p:grpSp>
        <p:nvGrpSpPr>
          <p:cNvPr id="130" name="Grupo 129">
            <a:extLst>
              <a:ext uri="{FF2B5EF4-FFF2-40B4-BE49-F238E27FC236}">
                <a16:creationId xmlns:a16="http://schemas.microsoft.com/office/drawing/2014/main" id="{3F257D59-FA5E-4209-BFD8-3BE8298D1A5B}"/>
              </a:ext>
            </a:extLst>
          </p:cNvPr>
          <p:cNvGrpSpPr/>
          <p:nvPr/>
        </p:nvGrpSpPr>
        <p:grpSpPr>
          <a:xfrm>
            <a:off x="3772484" y="2034140"/>
            <a:ext cx="967503" cy="581633"/>
            <a:chOff x="2266050" y="1219199"/>
            <a:chExt cx="2151182" cy="1625600"/>
          </a:xfrm>
          <a:solidFill>
            <a:schemeClr val="accent1"/>
          </a:solidFill>
          <a:scene3d>
            <a:camera prst="orthographicFront"/>
            <a:lightRig rig="threePt" dir="t">
              <a:rot lat="0" lon="0" rev="1200000"/>
            </a:lightRig>
          </a:scene3d>
        </p:grpSpPr>
        <p:sp>
          <p:nvSpPr>
            <p:cNvPr id="131" name="Rectángulo: esquinas redondeadas 130">
              <a:extLst>
                <a:ext uri="{FF2B5EF4-FFF2-40B4-BE49-F238E27FC236}">
                  <a16:creationId xmlns:a16="http://schemas.microsoft.com/office/drawing/2014/main" id="{6C157619-4463-4418-9316-06EE1CEA21C4}"/>
                </a:ext>
              </a:extLst>
            </p:cNvPr>
            <p:cNvSpPr/>
            <p:nvPr/>
          </p:nvSpPr>
          <p:spPr>
            <a:xfrm>
              <a:off x="2266050" y="1219199"/>
              <a:ext cx="2151182" cy="1625600"/>
            </a:xfrm>
            <a:prstGeom prst="roundRect">
              <a:avLst/>
            </a:prstGeom>
            <a:grpFill/>
            <a:ln w="6350">
              <a:noFill/>
            </a:ln>
            <a:effectLst>
              <a:outerShdw blurRad="40000" dist="23000" dir="5400000" rotWithShape="0">
                <a:srgbClr val="000000">
                  <a:alpha val="35000"/>
                </a:srgbClr>
              </a:outerShdw>
            </a:effectLst>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32" name="Rectángulo: esquinas redondeadas 4">
              <a:extLst>
                <a:ext uri="{FF2B5EF4-FFF2-40B4-BE49-F238E27FC236}">
                  <a16:creationId xmlns:a16="http://schemas.microsoft.com/office/drawing/2014/main" id="{C82ECF0B-7E97-4DD6-A646-3FCB62315C5E}"/>
                </a:ext>
              </a:extLst>
            </p:cNvPr>
            <p:cNvSpPr txBox="1"/>
            <p:nvPr/>
          </p:nvSpPr>
          <p:spPr>
            <a:xfrm>
              <a:off x="2345405" y="1298554"/>
              <a:ext cx="1992472" cy="1466890"/>
            </a:xfrm>
            <a:prstGeom prst="rect">
              <a:avLst/>
            </a:prstGeom>
            <a:grpFill/>
            <a:ln w="6350">
              <a:noFill/>
            </a:ln>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SAFETY</a:t>
              </a:r>
            </a:p>
          </p:txBody>
        </p:sp>
      </p:grpSp>
      <p:sp>
        <p:nvSpPr>
          <p:cNvPr id="9" name="Rectángulo 8">
            <a:extLst>
              <a:ext uri="{FF2B5EF4-FFF2-40B4-BE49-F238E27FC236}">
                <a16:creationId xmlns:a16="http://schemas.microsoft.com/office/drawing/2014/main" id="{950EF412-0313-48AF-8DBA-2F58A1206F22}"/>
              </a:ext>
            </a:extLst>
          </p:cNvPr>
          <p:cNvSpPr/>
          <p:nvPr/>
        </p:nvSpPr>
        <p:spPr>
          <a:xfrm>
            <a:off x="3477249" y="1596956"/>
            <a:ext cx="5047281" cy="417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92929"/>
                </a:solidFill>
                <a:effectLst/>
                <a:uLnTx/>
                <a:uFillTx/>
                <a:latin typeface="Arial" panose="020B0604020202020204"/>
                <a:ea typeface="+mn-ea"/>
                <a:cs typeface="+mn-cs"/>
              </a:rPr>
              <a:t>Warehouse Management Processing</a:t>
            </a:r>
          </a:p>
        </p:txBody>
      </p:sp>
      <p:sp>
        <p:nvSpPr>
          <p:cNvPr id="11" name="Rectángulo: esquinas redondeadas 10">
            <a:extLst>
              <a:ext uri="{FF2B5EF4-FFF2-40B4-BE49-F238E27FC236}">
                <a16:creationId xmlns:a16="http://schemas.microsoft.com/office/drawing/2014/main" id="{CD085A5E-B0CA-4B58-B5B7-D3FF003CB328}"/>
              </a:ext>
            </a:extLst>
          </p:cNvPr>
          <p:cNvSpPr/>
          <p:nvPr/>
        </p:nvSpPr>
        <p:spPr>
          <a:xfrm>
            <a:off x="11523600" y="515001"/>
            <a:ext cx="571631" cy="5624644"/>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S</a:t>
            </a:r>
          </a:p>
        </p:txBody>
      </p:sp>
      <p:sp>
        <p:nvSpPr>
          <p:cNvPr id="12" name="Rectángulo: esquinas redondeadas 11">
            <a:extLst>
              <a:ext uri="{FF2B5EF4-FFF2-40B4-BE49-F238E27FC236}">
                <a16:creationId xmlns:a16="http://schemas.microsoft.com/office/drawing/2014/main" id="{C7285348-546D-477E-BB6E-0B900BEA65AC}"/>
              </a:ext>
            </a:extLst>
          </p:cNvPr>
          <p:cNvSpPr/>
          <p:nvPr/>
        </p:nvSpPr>
        <p:spPr>
          <a:xfrm>
            <a:off x="2735819" y="2759399"/>
            <a:ext cx="6730581" cy="3207260"/>
          </a:xfrm>
          <a:prstGeom prst="roundRect">
            <a:avLst/>
          </a:prstGeom>
          <a:solidFill>
            <a:schemeClr val="accent5"/>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4" name="Rectángulo: esquinas redondeadas 143">
            <a:extLst>
              <a:ext uri="{FF2B5EF4-FFF2-40B4-BE49-F238E27FC236}">
                <a16:creationId xmlns:a16="http://schemas.microsoft.com/office/drawing/2014/main" id="{2F087556-7AC2-4083-8259-C966A7A5AB0C}"/>
              </a:ext>
            </a:extLst>
          </p:cNvPr>
          <p:cNvSpPr/>
          <p:nvPr/>
        </p:nvSpPr>
        <p:spPr>
          <a:xfrm rot="16200000">
            <a:off x="2589766" y="3710508"/>
            <a:ext cx="2045397" cy="14372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92929"/>
                </a:solidFill>
                <a:effectLst/>
                <a:uLnTx/>
                <a:uFillTx/>
                <a:latin typeface="Arial" panose="020B0604020202020204"/>
                <a:ea typeface="+mn-ea"/>
                <a:cs typeface="+mn-cs"/>
              </a:rPr>
              <a:t>Inbound</a:t>
            </a:r>
          </a:p>
          <a:p>
            <a:pPr algn="ctr">
              <a:defRPr/>
            </a:pPr>
            <a:r>
              <a:rPr lang="en-US" sz="1600" b="1">
                <a:solidFill>
                  <a:srgbClr val="292929"/>
                </a:solidFill>
                <a:latin typeface="Arial" panose="020B0604020202020204"/>
              </a:rPr>
              <a:t> Processes</a:t>
            </a:r>
            <a:endParaRPr lang="en-US" sz="1600" b="1" i="0" u="none" strike="noStrike" kern="1200" cap="none" spc="0" normalizeH="0" baseline="0" noProof="0">
              <a:ln>
                <a:noFill/>
              </a:ln>
              <a:solidFill>
                <a:srgbClr val="292929"/>
              </a:solidFill>
              <a:effectLst/>
              <a:uLnTx/>
              <a:uFillTx/>
              <a:latin typeface="Arial" panose="020B0604020202020204"/>
              <a:cs typeface="Arial"/>
            </a:endParaRPr>
          </a:p>
        </p:txBody>
      </p:sp>
      <p:sp>
        <p:nvSpPr>
          <p:cNvPr id="145" name="Flecha abajo 7">
            <a:extLst>
              <a:ext uri="{FF2B5EF4-FFF2-40B4-BE49-F238E27FC236}">
                <a16:creationId xmlns:a16="http://schemas.microsoft.com/office/drawing/2014/main" id="{5AFD9CE6-A435-42F6-8A94-ED842C661B33}"/>
              </a:ext>
            </a:extLst>
          </p:cNvPr>
          <p:cNvSpPr/>
          <p:nvPr/>
        </p:nvSpPr>
        <p:spPr>
          <a:xfrm rot="16200000">
            <a:off x="4298245" y="4487850"/>
            <a:ext cx="639224" cy="379711"/>
          </a:xfrm>
          <a:prstGeom prst="downArrow">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Arial"/>
              <a:ea typeface="+mn-ea"/>
              <a:cs typeface="+mn-cs"/>
            </a:endParaRPr>
          </a:p>
        </p:txBody>
      </p:sp>
      <p:grpSp>
        <p:nvGrpSpPr>
          <p:cNvPr id="146" name="Grupo 145">
            <a:extLst>
              <a:ext uri="{FF2B5EF4-FFF2-40B4-BE49-F238E27FC236}">
                <a16:creationId xmlns:a16="http://schemas.microsoft.com/office/drawing/2014/main" id="{901F5639-958E-48F1-A4F9-F80881FA6141}"/>
              </a:ext>
            </a:extLst>
          </p:cNvPr>
          <p:cNvGrpSpPr/>
          <p:nvPr/>
        </p:nvGrpSpPr>
        <p:grpSpPr>
          <a:xfrm>
            <a:off x="3027893" y="4132864"/>
            <a:ext cx="1162071" cy="365075"/>
            <a:chOff x="2266050" y="1219199"/>
            <a:chExt cx="2151182" cy="1625600"/>
          </a:xfrm>
          <a:solidFill>
            <a:schemeClr val="accent1"/>
          </a:solidFill>
          <a:scene3d>
            <a:camera prst="orthographicFront">
              <a:rot lat="0" lon="0" rev="0"/>
            </a:camera>
            <a:lightRig rig="threePt" dir="t">
              <a:rot lat="0" lon="0" rev="1200000"/>
            </a:lightRig>
          </a:scene3d>
        </p:grpSpPr>
        <p:sp>
          <p:nvSpPr>
            <p:cNvPr id="147" name="Rectángulo: esquinas redondeadas 146">
              <a:extLst>
                <a:ext uri="{FF2B5EF4-FFF2-40B4-BE49-F238E27FC236}">
                  <a16:creationId xmlns:a16="http://schemas.microsoft.com/office/drawing/2014/main" id="{73A68E47-8915-4430-9EFC-CAE0A672A2EB}"/>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48" name="Rectángulo: esquinas redondeadas 4">
              <a:extLst>
                <a:ext uri="{FF2B5EF4-FFF2-40B4-BE49-F238E27FC236}">
                  <a16:creationId xmlns:a16="http://schemas.microsoft.com/office/drawing/2014/main" id="{3373AA78-222C-4C5A-8B39-C93911E771E6}"/>
                </a:ext>
              </a:extLst>
            </p:cNvPr>
            <p:cNvSpPr txBox="1"/>
            <p:nvPr/>
          </p:nvSpPr>
          <p:spPr>
            <a:xfrm>
              <a:off x="2345405" y="1298554"/>
              <a:ext cx="1992472" cy="146689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a:spcBef>
                  <a:spcPts val="600"/>
                </a:spcBef>
                <a:defRPr/>
              </a:pPr>
              <a:r>
                <a:rPr kumimoji="0" lang="en-US" sz="1100" b="1" i="0" u="none" strike="noStrike" kern="1200" cap="none" spc="0" normalizeH="0" baseline="0" noProof="0">
                  <a:ln>
                    <a:noFill/>
                  </a:ln>
                  <a:effectLst/>
                  <a:uLnTx/>
                  <a:uFillTx/>
                  <a:latin typeface="Arial" panose="020B0604020202020204"/>
                  <a:ea typeface="+mn-ea"/>
                  <a:cs typeface="+mn-cs"/>
                </a:rPr>
                <a:t>Reception</a:t>
              </a:r>
              <a:r>
                <a:rPr lang="en-US" sz="1100" b="1">
                  <a:latin typeface="Arial" panose="020B0604020202020204"/>
                </a:rPr>
                <a:t> &amp; unload</a:t>
              </a:r>
              <a:endPar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152" name="Grupo 151">
            <a:extLst>
              <a:ext uri="{FF2B5EF4-FFF2-40B4-BE49-F238E27FC236}">
                <a16:creationId xmlns:a16="http://schemas.microsoft.com/office/drawing/2014/main" id="{823CCBCF-3F62-4D25-BA68-FAFBF0EA2807}"/>
              </a:ext>
            </a:extLst>
          </p:cNvPr>
          <p:cNvGrpSpPr/>
          <p:nvPr/>
        </p:nvGrpSpPr>
        <p:grpSpPr>
          <a:xfrm>
            <a:off x="3026077" y="4651034"/>
            <a:ext cx="1162071" cy="365075"/>
            <a:chOff x="2266050" y="1219199"/>
            <a:chExt cx="2151182" cy="1625600"/>
          </a:xfrm>
          <a:solidFill>
            <a:schemeClr val="accent1"/>
          </a:solidFill>
          <a:scene3d>
            <a:camera prst="orthographicFront">
              <a:rot lat="0" lon="0" rev="0"/>
            </a:camera>
            <a:lightRig rig="threePt" dir="t">
              <a:rot lat="0" lon="0" rev="1200000"/>
            </a:lightRig>
          </a:scene3d>
        </p:grpSpPr>
        <p:sp>
          <p:nvSpPr>
            <p:cNvPr id="153" name="Rectángulo: esquinas redondeadas 152">
              <a:extLst>
                <a:ext uri="{FF2B5EF4-FFF2-40B4-BE49-F238E27FC236}">
                  <a16:creationId xmlns:a16="http://schemas.microsoft.com/office/drawing/2014/main" id="{9CAB804F-CFA2-427C-B532-84C66C075404}"/>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54" name="Rectángulo: esquinas redondeadas 4">
              <a:extLst>
                <a:ext uri="{FF2B5EF4-FFF2-40B4-BE49-F238E27FC236}">
                  <a16:creationId xmlns:a16="http://schemas.microsoft.com/office/drawing/2014/main" id="{AA5E10DB-E971-48D9-BAC6-2961880433C3}"/>
                </a:ext>
              </a:extLst>
            </p:cNvPr>
            <p:cNvSpPr txBox="1"/>
            <p:nvPr/>
          </p:nvSpPr>
          <p:spPr>
            <a:xfrm>
              <a:off x="2345405" y="1298554"/>
              <a:ext cx="1992472" cy="146689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Returns</a:t>
              </a:r>
            </a:p>
          </p:txBody>
        </p:sp>
      </p:grpSp>
      <p:sp>
        <p:nvSpPr>
          <p:cNvPr id="166" name="Rectángulo: esquinas redondeadas 165">
            <a:extLst>
              <a:ext uri="{FF2B5EF4-FFF2-40B4-BE49-F238E27FC236}">
                <a16:creationId xmlns:a16="http://schemas.microsoft.com/office/drawing/2014/main" id="{9D61BAAF-9747-431D-B18E-8B28B6C44C31}"/>
              </a:ext>
            </a:extLst>
          </p:cNvPr>
          <p:cNvSpPr/>
          <p:nvPr/>
        </p:nvSpPr>
        <p:spPr>
          <a:xfrm rot="16200000">
            <a:off x="7573223" y="3697193"/>
            <a:ext cx="2045397" cy="14372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92929"/>
                </a:solidFill>
                <a:effectLst/>
                <a:uLnTx/>
                <a:uFillTx/>
                <a:latin typeface="Arial" panose="020B0604020202020204"/>
                <a:ea typeface="+mn-ea"/>
                <a:cs typeface="+mn-cs"/>
              </a:rPr>
              <a:t>Outbound</a:t>
            </a:r>
          </a:p>
          <a:p>
            <a:pPr algn="ctr">
              <a:defRPr/>
            </a:pPr>
            <a:r>
              <a:rPr lang="en-US" sz="1600" b="1">
                <a:solidFill>
                  <a:srgbClr val="292929"/>
                </a:solidFill>
                <a:latin typeface="Arial" panose="020B0604020202020204"/>
              </a:rPr>
              <a:t> Processes</a:t>
            </a:r>
            <a:endParaRPr lang="en-US" sz="1600" b="1" i="0" u="none" strike="noStrike" kern="1200" cap="none" spc="0" normalizeH="0" baseline="0" noProof="0">
              <a:ln>
                <a:noFill/>
              </a:ln>
              <a:solidFill>
                <a:srgbClr val="292929"/>
              </a:solidFill>
              <a:effectLst/>
              <a:uLnTx/>
              <a:uFillTx/>
              <a:latin typeface="Arial" panose="020B0604020202020204"/>
              <a:cs typeface="Arial"/>
            </a:endParaRPr>
          </a:p>
        </p:txBody>
      </p:sp>
      <p:grpSp>
        <p:nvGrpSpPr>
          <p:cNvPr id="168" name="Grupo 167">
            <a:extLst>
              <a:ext uri="{FF2B5EF4-FFF2-40B4-BE49-F238E27FC236}">
                <a16:creationId xmlns:a16="http://schemas.microsoft.com/office/drawing/2014/main" id="{2BECE68B-F5AF-480B-B09B-78DA7672D4F2}"/>
              </a:ext>
            </a:extLst>
          </p:cNvPr>
          <p:cNvGrpSpPr/>
          <p:nvPr/>
        </p:nvGrpSpPr>
        <p:grpSpPr>
          <a:xfrm>
            <a:off x="7998817" y="4602432"/>
            <a:ext cx="1220201" cy="342648"/>
            <a:chOff x="2266050" y="1219199"/>
            <a:chExt cx="2151182" cy="1625600"/>
          </a:xfrm>
          <a:solidFill>
            <a:schemeClr val="accent1"/>
          </a:solidFill>
          <a:scene3d>
            <a:camera prst="orthographicFront">
              <a:rot lat="0" lon="0" rev="0"/>
            </a:camera>
            <a:lightRig rig="threePt" dir="t">
              <a:rot lat="0" lon="0" rev="1200000"/>
            </a:lightRig>
          </a:scene3d>
        </p:grpSpPr>
        <p:sp>
          <p:nvSpPr>
            <p:cNvPr id="169" name="Rectángulo: esquinas redondeadas 168">
              <a:extLst>
                <a:ext uri="{FF2B5EF4-FFF2-40B4-BE49-F238E27FC236}">
                  <a16:creationId xmlns:a16="http://schemas.microsoft.com/office/drawing/2014/main" id="{35F350B9-6E50-4BCE-9F79-F1F81EF6A85F}"/>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70" name="Rectángulo: esquinas redondeadas 4">
              <a:extLst>
                <a:ext uri="{FF2B5EF4-FFF2-40B4-BE49-F238E27FC236}">
                  <a16:creationId xmlns:a16="http://schemas.microsoft.com/office/drawing/2014/main" id="{D5F54851-EDDD-49F8-8134-9A22152F7510}"/>
                </a:ext>
              </a:extLst>
            </p:cNvPr>
            <p:cNvSpPr txBox="1"/>
            <p:nvPr/>
          </p:nvSpPr>
          <p:spPr>
            <a:xfrm>
              <a:off x="2345405" y="1298554"/>
              <a:ext cx="1992472" cy="146689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Load/Shipping</a:t>
              </a:r>
            </a:p>
          </p:txBody>
        </p:sp>
      </p:grpSp>
      <p:grpSp>
        <p:nvGrpSpPr>
          <p:cNvPr id="174" name="Grupo 173">
            <a:extLst>
              <a:ext uri="{FF2B5EF4-FFF2-40B4-BE49-F238E27FC236}">
                <a16:creationId xmlns:a16="http://schemas.microsoft.com/office/drawing/2014/main" id="{293B89F5-34F9-48BD-A800-A407A66C3240}"/>
              </a:ext>
            </a:extLst>
          </p:cNvPr>
          <p:cNvGrpSpPr/>
          <p:nvPr/>
        </p:nvGrpSpPr>
        <p:grpSpPr>
          <a:xfrm>
            <a:off x="7938838" y="4166776"/>
            <a:ext cx="1314167" cy="347770"/>
            <a:chOff x="2266050" y="1219199"/>
            <a:chExt cx="2151182" cy="1625600"/>
          </a:xfrm>
          <a:solidFill>
            <a:schemeClr val="accent1"/>
          </a:solidFill>
          <a:scene3d>
            <a:camera prst="orthographicFront">
              <a:rot lat="0" lon="0" rev="0"/>
            </a:camera>
            <a:lightRig rig="threePt" dir="t">
              <a:rot lat="0" lon="0" rev="1200000"/>
            </a:lightRig>
          </a:scene3d>
        </p:grpSpPr>
        <p:sp>
          <p:nvSpPr>
            <p:cNvPr id="175" name="Rectángulo: esquinas redondeadas 174">
              <a:extLst>
                <a:ext uri="{FF2B5EF4-FFF2-40B4-BE49-F238E27FC236}">
                  <a16:creationId xmlns:a16="http://schemas.microsoft.com/office/drawing/2014/main" id="{C3DC524B-DBFD-4279-B6FF-ACAB0B50D9D3}"/>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76" name="Rectángulo: esquinas redondeadas 4">
              <a:extLst>
                <a:ext uri="{FF2B5EF4-FFF2-40B4-BE49-F238E27FC236}">
                  <a16:creationId xmlns:a16="http://schemas.microsoft.com/office/drawing/2014/main" id="{8DA62E21-8404-4942-9AFD-8E7E8A8DF22C}"/>
                </a:ext>
              </a:extLst>
            </p:cNvPr>
            <p:cNvSpPr txBox="1"/>
            <p:nvPr/>
          </p:nvSpPr>
          <p:spPr>
            <a:xfrm>
              <a:off x="2345405" y="1298554"/>
              <a:ext cx="1992472" cy="146689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Packing/Staging</a:t>
              </a:r>
            </a:p>
          </p:txBody>
        </p:sp>
      </p:grpSp>
      <p:sp>
        <p:nvSpPr>
          <p:cNvPr id="177" name="Rectángulo: esquinas redondeadas 176">
            <a:extLst>
              <a:ext uri="{FF2B5EF4-FFF2-40B4-BE49-F238E27FC236}">
                <a16:creationId xmlns:a16="http://schemas.microsoft.com/office/drawing/2014/main" id="{92D01EAC-D29A-486A-BEA2-A03A6A73E5AC}"/>
              </a:ext>
            </a:extLst>
          </p:cNvPr>
          <p:cNvSpPr/>
          <p:nvPr/>
        </p:nvSpPr>
        <p:spPr>
          <a:xfrm rot="16200000">
            <a:off x="4658597" y="3069321"/>
            <a:ext cx="3124093" cy="25920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92929"/>
                </a:solidFill>
                <a:effectLst/>
                <a:uLnTx/>
                <a:uFillTx/>
                <a:latin typeface="Arial" panose="020B0604020202020204"/>
                <a:ea typeface="+mn-ea"/>
                <a:cs typeface="+mn-cs"/>
              </a:rPr>
              <a:t>Warehousing Storage </a:t>
            </a:r>
            <a:r>
              <a:rPr lang="en-US" sz="1600" b="1">
                <a:solidFill>
                  <a:srgbClr val="292929"/>
                </a:solidFill>
                <a:latin typeface="Arial" panose="020B0604020202020204"/>
              </a:rPr>
              <a:t>Processes</a:t>
            </a:r>
            <a:endParaRPr kumimoji="0" lang="en-US" sz="1600" b="1"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78" name="Flecha abajo 7">
            <a:extLst>
              <a:ext uri="{FF2B5EF4-FFF2-40B4-BE49-F238E27FC236}">
                <a16:creationId xmlns:a16="http://schemas.microsoft.com/office/drawing/2014/main" id="{F12DECF9-039D-4894-9541-016F2B20362C}"/>
              </a:ext>
            </a:extLst>
          </p:cNvPr>
          <p:cNvSpPr/>
          <p:nvPr/>
        </p:nvSpPr>
        <p:spPr>
          <a:xfrm rot="16200000">
            <a:off x="7239894" y="4214208"/>
            <a:ext cx="639224" cy="379711"/>
          </a:xfrm>
          <a:prstGeom prst="downArrow">
            <a:avLst/>
          </a:prstGeom>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Arial"/>
              <a:ea typeface="+mn-ea"/>
              <a:cs typeface="+mn-cs"/>
            </a:endParaRPr>
          </a:p>
        </p:txBody>
      </p:sp>
      <p:grpSp>
        <p:nvGrpSpPr>
          <p:cNvPr id="179" name="Grupo 178">
            <a:extLst>
              <a:ext uri="{FF2B5EF4-FFF2-40B4-BE49-F238E27FC236}">
                <a16:creationId xmlns:a16="http://schemas.microsoft.com/office/drawing/2014/main" id="{8223F9EE-82B6-4BA5-954C-1DE370D45B4E}"/>
              </a:ext>
            </a:extLst>
          </p:cNvPr>
          <p:cNvGrpSpPr/>
          <p:nvPr/>
        </p:nvGrpSpPr>
        <p:grpSpPr>
          <a:xfrm>
            <a:off x="5208623" y="3893727"/>
            <a:ext cx="1755979" cy="335244"/>
            <a:chOff x="2266050" y="1219199"/>
            <a:chExt cx="2151182" cy="1625600"/>
          </a:xfrm>
          <a:solidFill>
            <a:schemeClr val="accent1"/>
          </a:solidFill>
          <a:scene3d>
            <a:camera prst="orthographicFront">
              <a:rot lat="0" lon="0" rev="0"/>
            </a:camera>
            <a:lightRig rig="threePt" dir="t">
              <a:rot lat="0" lon="0" rev="1200000"/>
            </a:lightRig>
          </a:scene3d>
        </p:grpSpPr>
        <p:sp>
          <p:nvSpPr>
            <p:cNvPr id="180" name="Rectángulo: esquinas redondeadas 179">
              <a:extLst>
                <a:ext uri="{FF2B5EF4-FFF2-40B4-BE49-F238E27FC236}">
                  <a16:creationId xmlns:a16="http://schemas.microsoft.com/office/drawing/2014/main" id="{BEC3F5E2-A1B4-4EAA-96C7-D7160813B894}"/>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81" name="Rectángulo: esquinas redondeadas 4">
              <a:extLst>
                <a:ext uri="{FF2B5EF4-FFF2-40B4-BE49-F238E27FC236}">
                  <a16:creationId xmlns:a16="http://schemas.microsoft.com/office/drawing/2014/main" id="{7FC8F1CD-BE36-4C9F-9F8F-252150AD0678}"/>
                </a:ext>
              </a:extLst>
            </p:cNvPr>
            <p:cNvSpPr txBox="1"/>
            <p:nvPr/>
          </p:nvSpPr>
          <p:spPr>
            <a:xfrm>
              <a:off x="2345405" y="1249937"/>
              <a:ext cx="1992472" cy="146689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Storage &amp; Handling</a:t>
              </a:r>
            </a:p>
          </p:txBody>
        </p:sp>
      </p:grpSp>
      <p:grpSp>
        <p:nvGrpSpPr>
          <p:cNvPr id="182" name="Grupo 181">
            <a:extLst>
              <a:ext uri="{FF2B5EF4-FFF2-40B4-BE49-F238E27FC236}">
                <a16:creationId xmlns:a16="http://schemas.microsoft.com/office/drawing/2014/main" id="{DF61603C-0EED-45C5-A8AF-A397D5AE01F9}"/>
              </a:ext>
            </a:extLst>
          </p:cNvPr>
          <p:cNvGrpSpPr/>
          <p:nvPr/>
        </p:nvGrpSpPr>
        <p:grpSpPr>
          <a:xfrm>
            <a:off x="5530897" y="4326109"/>
            <a:ext cx="1162071" cy="314944"/>
            <a:chOff x="2266050" y="1219199"/>
            <a:chExt cx="2151182" cy="1625600"/>
          </a:xfrm>
          <a:solidFill>
            <a:schemeClr val="accent1"/>
          </a:solidFill>
          <a:scene3d>
            <a:camera prst="orthographicFront">
              <a:rot lat="0" lon="0" rev="0"/>
            </a:camera>
            <a:lightRig rig="threePt" dir="t">
              <a:rot lat="0" lon="0" rev="1200000"/>
            </a:lightRig>
          </a:scene3d>
        </p:grpSpPr>
        <p:sp>
          <p:nvSpPr>
            <p:cNvPr id="183" name="Rectángulo: esquinas redondeadas 182">
              <a:extLst>
                <a:ext uri="{FF2B5EF4-FFF2-40B4-BE49-F238E27FC236}">
                  <a16:creationId xmlns:a16="http://schemas.microsoft.com/office/drawing/2014/main" id="{7C242D2C-DA2D-4770-BB1F-5BB664E6E051}"/>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84" name="Rectángulo: esquinas redondeadas 4">
              <a:extLst>
                <a:ext uri="{FF2B5EF4-FFF2-40B4-BE49-F238E27FC236}">
                  <a16:creationId xmlns:a16="http://schemas.microsoft.com/office/drawing/2014/main" id="{BE6111DE-B1CB-40B5-B32C-38DB0148F960}"/>
                </a:ext>
              </a:extLst>
            </p:cNvPr>
            <p:cNvSpPr txBox="1"/>
            <p:nvPr/>
          </p:nvSpPr>
          <p:spPr>
            <a:xfrm>
              <a:off x="2345405" y="1298554"/>
              <a:ext cx="1992472" cy="146689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Picking</a:t>
              </a:r>
            </a:p>
          </p:txBody>
        </p:sp>
      </p:grpSp>
      <p:grpSp>
        <p:nvGrpSpPr>
          <p:cNvPr id="185" name="Grupo 184">
            <a:extLst>
              <a:ext uri="{FF2B5EF4-FFF2-40B4-BE49-F238E27FC236}">
                <a16:creationId xmlns:a16="http://schemas.microsoft.com/office/drawing/2014/main" id="{DF490394-C560-432A-990F-15C8CBC94F16}"/>
              </a:ext>
            </a:extLst>
          </p:cNvPr>
          <p:cNvGrpSpPr/>
          <p:nvPr/>
        </p:nvGrpSpPr>
        <p:grpSpPr>
          <a:xfrm>
            <a:off x="5536690" y="4765273"/>
            <a:ext cx="1162071" cy="314944"/>
            <a:chOff x="2266050" y="1219199"/>
            <a:chExt cx="2151182" cy="1625600"/>
          </a:xfrm>
          <a:solidFill>
            <a:schemeClr val="accent1"/>
          </a:solidFill>
          <a:scene3d>
            <a:camera prst="orthographicFront">
              <a:rot lat="0" lon="0" rev="0"/>
            </a:camera>
            <a:lightRig rig="threePt" dir="t">
              <a:rot lat="0" lon="0" rev="1200000"/>
            </a:lightRig>
          </a:scene3d>
        </p:grpSpPr>
        <p:sp>
          <p:nvSpPr>
            <p:cNvPr id="186" name="Rectángulo: esquinas redondeadas 185">
              <a:extLst>
                <a:ext uri="{FF2B5EF4-FFF2-40B4-BE49-F238E27FC236}">
                  <a16:creationId xmlns:a16="http://schemas.microsoft.com/office/drawing/2014/main" id="{3189222C-EF29-4CCF-8EA3-25094624A693}"/>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87" name="Rectángulo: esquinas redondeadas 4">
              <a:extLst>
                <a:ext uri="{FF2B5EF4-FFF2-40B4-BE49-F238E27FC236}">
                  <a16:creationId xmlns:a16="http://schemas.microsoft.com/office/drawing/2014/main" id="{7A1C78A7-A20C-4066-ADCF-4A6ED046308C}"/>
                </a:ext>
              </a:extLst>
            </p:cNvPr>
            <p:cNvSpPr txBox="1"/>
            <p:nvPr/>
          </p:nvSpPr>
          <p:spPr>
            <a:xfrm>
              <a:off x="2345405" y="1298554"/>
              <a:ext cx="1992472" cy="146689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Cross Dock</a:t>
              </a:r>
            </a:p>
          </p:txBody>
        </p:sp>
      </p:grpSp>
      <p:grpSp>
        <p:nvGrpSpPr>
          <p:cNvPr id="191" name="Grupo 190">
            <a:extLst>
              <a:ext uri="{FF2B5EF4-FFF2-40B4-BE49-F238E27FC236}">
                <a16:creationId xmlns:a16="http://schemas.microsoft.com/office/drawing/2014/main" id="{2B060571-ABCF-43BD-9A65-0683EE2E22C8}"/>
              </a:ext>
            </a:extLst>
          </p:cNvPr>
          <p:cNvGrpSpPr/>
          <p:nvPr/>
        </p:nvGrpSpPr>
        <p:grpSpPr>
          <a:xfrm>
            <a:off x="5227124" y="5533778"/>
            <a:ext cx="1807930" cy="310055"/>
            <a:chOff x="2266050" y="1219199"/>
            <a:chExt cx="2151182" cy="1625600"/>
          </a:xfrm>
          <a:solidFill>
            <a:schemeClr val="accent1"/>
          </a:solidFill>
          <a:scene3d>
            <a:camera prst="orthographicFront">
              <a:rot lat="0" lon="0" rev="0"/>
            </a:camera>
            <a:lightRig rig="threePt" dir="t">
              <a:rot lat="0" lon="0" rev="1200000"/>
            </a:lightRig>
          </a:scene3d>
        </p:grpSpPr>
        <p:sp>
          <p:nvSpPr>
            <p:cNvPr id="192" name="Rectángulo: esquinas redondeadas 191">
              <a:extLst>
                <a:ext uri="{FF2B5EF4-FFF2-40B4-BE49-F238E27FC236}">
                  <a16:creationId xmlns:a16="http://schemas.microsoft.com/office/drawing/2014/main" id="{6B07656F-9F29-46A4-A037-1755597C6024}"/>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93" name="Rectángulo: esquinas redondeadas 4">
              <a:extLst>
                <a:ext uri="{FF2B5EF4-FFF2-40B4-BE49-F238E27FC236}">
                  <a16:creationId xmlns:a16="http://schemas.microsoft.com/office/drawing/2014/main" id="{5AA07971-595A-45DA-99AA-9F41EE62C38B}"/>
                </a:ext>
              </a:extLst>
            </p:cNvPr>
            <p:cNvSpPr txBox="1"/>
            <p:nvPr/>
          </p:nvSpPr>
          <p:spPr>
            <a:xfrm>
              <a:off x="2289908" y="1314768"/>
              <a:ext cx="2075579" cy="1366264"/>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Quarantine &amp;  Blocked</a:t>
              </a:r>
            </a:p>
          </p:txBody>
        </p:sp>
      </p:grpSp>
      <p:grpSp>
        <p:nvGrpSpPr>
          <p:cNvPr id="194" name="Grupo 193">
            <a:extLst>
              <a:ext uri="{FF2B5EF4-FFF2-40B4-BE49-F238E27FC236}">
                <a16:creationId xmlns:a16="http://schemas.microsoft.com/office/drawing/2014/main" id="{39C2EC41-15DF-48FD-84AD-3269149599EF}"/>
              </a:ext>
            </a:extLst>
          </p:cNvPr>
          <p:cNvGrpSpPr/>
          <p:nvPr/>
        </p:nvGrpSpPr>
        <p:grpSpPr>
          <a:xfrm>
            <a:off x="5237369" y="5158242"/>
            <a:ext cx="1755979" cy="272154"/>
            <a:chOff x="2266050" y="1219199"/>
            <a:chExt cx="2151182" cy="1625600"/>
          </a:xfrm>
          <a:solidFill>
            <a:schemeClr val="accent1"/>
          </a:solidFill>
          <a:scene3d>
            <a:camera prst="orthographicFront">
              <a:rot lat="0" lon="0" rev="0"/>
            </a:camera>
            <a:lightRig rig="threePt" dir="t">
              <a:rot lat="0" lon="0" rev="1200000"/>
            </a:lightRig>
          </a:scene3d>
        </p:grpSpPr>
        <p:sp>
          <p:nvSpPr>
            <p:cNvPr id="195" name="Rectángulo: esquinas redondeadas 194">
              <a:extLst>
                <a:ext uri="{FF2B5EF4-FFF2-40B4-BE49-F238E27FC236}">
                  <a16:creationId xmlns:a16="http://schemas.microsoft.com/office/drawing/2014/main" id="{68C334D2-09A0-47FB-9BBC-B8F44BF943DC}"/>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196" name="Rectángulo: esquinas redondeadas 4">
              <a:extLst>
                <a:ext uri="{FF2B5EF4-FFF2-40B4-BE49-F238E27FC236}">
                  <a16:creationId xmlns:a16="http://schemas.microsoft.com/office/drawing/2014/main" id="{2B63F5BF-AF0C-430B-B833-D99845CEFDEB}"/>
                </a:ext>
              </a:extLst>
            </p:cNvPr>
            <p:cNvSpPr txBox="1"/>
            <p:nvPr/>
          </p:nvSpPr>
          <p:spPr>
            <a:xfrm>
              <a:off x="2334871" y="1298553"/>
              <a:ext cx="1992472" cy="143907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Co/Re-Packing </a:t>
              </a:r>
            </a:p>
          </p:txBody>
        </p:sp>
      </p:grpSp>
      <p:sp>
        <p:nvSpPr>
          <p:cNvPr id="197" name="Rectángulo 196">
            <a:extLst>
              <a:ext uri="{FF2B5EF4-FFF2-40B4-BE49-F238E27FC236}">
                <a16:creationId xmlns:a16="http://schemas.microsoft.com/office/drawing/2014/main" id="{54B43DF2-4A9F-40A8-B75C-23399555ED2F}"/>
              </a:ext>
            </a:extLst>
          </p:cNvPr>
          <p:cNvSpPr/>
          <p:nvPr/>
        </p:nvSpPr>
        <p:spPr>
          <a:xfrm>
            <a:off x="2005031" y="77609"/>
            <a:ext cx="842812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
        <p:nvSpPr>
          <p:cNvPr id="198" name="Rectángulo: esquinas redondeadas 197">
            <a:extLst>
              <a:ext uri="{FF2B5EF4-FFF2-40B4-BE49-F238E27FC236}">
                <a16:creationId xmlns:a16="http://schemas.microsoft.com/office/drawing/2014/main" id="{3AB1CA94-A332-4E21-B9A2-B25B27E6A40B}"/>
              </a:ext>
            </a:extLst>
          </p:cNvPr>
          <p:cNvSpPr/>
          <p:nvPr/>
        </p:nvSpPr>
        <p:spPr>
          <a:xfrm>
            <a:off x="83446" y="515001"/>
            <a:ext cx="562933" cy="56768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92929"/>
                </a:solidFill>
                <a:effectLst/>
                <a:uLnTx/>
                <a:uFillTx/>
                <a:latin typeface="Arial" panose="020B0604020202020204"/>
                <a:ea typeface="+mn-ea"/>
                <a:cs typeface="+mn-cs"/>
              </a:rPr>
              <a:t>S</a:t>
            </a:r>
          </a:p>
        </p:txBody>
      </p:sp>
      <p:grpSp>
        <p:nvGrpSpPr>
          <p:cNvPr id="200" name="Grupo 199">
            <a:extLst>
              <a:ext uri="{FF2B5EF4-FFF2-40B4-BE49-F238E27FC236}">
                <a16:creationId xmlns:a16="http://schemas.microsoft.com/office/drawing/2014/main" id="{43CCF50E-D09E-4D6D-9CF7-9B7BE0E8C914}"/>
              </a:ext>
            </a:extLst>
          </p:cNvPr>
          <p:cNvGrpSpPr/>
          <p:nvPr/>
        </p:nvGrpSpPr>
        <p:grpSpPr>
          <a:xfrm>
            <a:off x="4807713" y="2032046"/>
            <a:ext cx="1674161" cy="581633"/>
            <a:chOff x="2266050" y="1219199"/>
            <a:chExt cx="2151182" cy="1625600"/>
          </a:xfrm>
          <a:solidFill>
            <a:schemeClr val="accent1"/>
          </a:solidFill>
          <a:scene3d>
            <a:camera prst="orthographicFront"/>
            <a:lightRig rig="threePt" dir="t">
              <a:rot lat="0" lon="0" rev="1200000"/>
            </a:lightRig>
          </a:scene3d>
        </p:grpSpPr>
        <p:sp>
          <p:nvSpPr>
            <p:cNvPr id="201" name="Rectángulo: esquinas redondeadas 200">
              <a:extLst>
                <a:ext uri="{FF2B5EF4-FFF2-40B4-BE49-F238E27FC236}">
                  <a16:creationId xmlns:a16="http://schemas.microsoft.com/office/drawing/2014/main" id="{8364377C-BCDA-41B8-AE01-727BCE698C53}"/>
                </a:ext>
              </a:extLst>
            </p:cNvPr>
            <p:cNvSpPr/>
            <p:nvPr/>
          </p:nvSpPr>
          <p:spPr>
            <a:xfrm>
              <a:off x="2266050" y="1219199"/>
              <a:ext cx="2151182" cy="1625600"/>
            </a:xfrm>
            <a:prstGeom prst="roundRect">
              <a:avLst/>
            </a:prstGeom>
            <a:grpFill/>
            <a:ln w="6350">
              <a:noFill/>
            </a:ln>
            <a:effectLst>
              <a:outerShdw blurRad="40000" dist="23000" dir="5400000" rotWithShape="0">
                <a:srgbClr val="000000">
                  <a:alpha val="35000"/>
                </a:srgbClr>
              </a:outerShdw>
            </a:effectLst>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202" name="Rectángulo: esquinas redondeadas 4">
              <a:extLst>
                <a:ext uri="{FF2B5EF4-FFF2-40B4-BE49-F238E27FC236}">
                  <a16:creationId xmlns:a16="http://schemas.microsoft.com/office/drawing/2014/main" id="{BB5D210A-2E2A-4202-98F0-FBBB0AABD9DF}"/>
                </a:ext>
              </a:extLst>
            </p:cNvPr>
            <p:cNvSpPr txBox="1"/>
            <p:nvPr/>
          </p:nvSpPr>
          <p:spPr>
            <a:xfrm>
              <a:off x="2345405" y="1298554"/>
              <a:ext cx="1992472" cy="1466889"/>
            </a:xfrm>
            <a:prstGeom prst="rect">
              <a:avLst/>
            </a:prstGeom>
            <a:grpFill/>
            <a:ln w="6350">
              <a:noFill/>
            </a:ln>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Arial" panose="020B0604020202020204"/>
                  <a:ea typeface="+mn-ea"/>
                  <a:cs typeface="+mn-cs"/>
                </a:rPr>
                <a:t>Resourse</a:t>
              </a: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 &amp;</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Capabilities</a:t>
              </a:r>
            </a:p>
          </p:txBody>
        </p:sp>
      </p:grpSp>
      <p:sp>
        <p:nvSpPr>
          <p:cNvPr id="203" name="Title 2">
            <a:extLst>
              <a:ext uri="{FF2B5EF4-FFF2-40B4-BE49-F238E27FC236}">
                <a16:creationId xmlns:a16="http://schemas.microsoft.com/office/drawing/2014/main" id="{CF0434E8-81D1-4A02-9F8D-6FFF3B21527B}"/>
              </a:ext>
            </a:extLst>
          </p:cNvPr>
          <p:cNvSpPr txBox="1">
            <a:spLocks/>
          </p:cNvSpPr>
          <p:nvPr/>
        </p:nvSpPr>
        <p:spPr>
          <a:xfrm>
            <a:off x="-18676" y="33979"/>
            <a:ext cx="11986154" cy="79897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1" i="0" kern="1200">
                <a:solidFill>
                  <a:srgbClr val="10069F"/>
                </a:solidFill>
                <a:latin typeface="+mj-lt"/>
                <a:ea typeface="Arial Black" panose="020B0604020202020204" pitchFamily="34" charset="0"/>
                <a:cs typeface="Arial Black"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10069F"/>
                </a:solidFill>
                <a:effectLst/>
                <a:uLnTx/>
                <a:uFillTx/>
                <a:latin typeface="Arial" panose="020B0604020202020204"/>
              </a:rPr>
              <a:t>Macro – Distribution Center Process  Flow</a:t>
            </a:r>
            <a:r>
              <a:rPr kumimoji="0" lang="es-ES" sz="2200" b="1" i="0" u="none" strike="noStrike" kern="1200" cap="none" spc="0" normalizeH="0" baseline="0" noProof="0" dirty="0">
                <a:ln>
                  <a:noFill/>
                </a:ln>
                <a:solidFill>
                  <a:srgbClr val="10069F"/>
                </a:solidFill>
                <a:effectLst/>
                <a:uLnTx/>
                <a:uFillTx/>
                <a:latin typeface="Arial" panose="020B0604020202020204"/>
              </a:rPr>
              <a:t> </a:t>
            </a:r>
            <a:endParaRPr kumimoji="0" lang="en-US" sz="2200" b="1" i="0" u="none" strike="noStrike" kern="1200" cap="none" spc="0" normalizeH="0" baseline="0" noProof="0" dirty="0">
              <a:ln>
                <a:noFill/>
              </a:ln>
              <a:solidFill>
                <a:srgbClr val="10069F"/>
              </a:solidFill>
              <a:effectLst/>
              <a:uLnTx/>
              <a:uFillTx/>
              <a:latin typeface="Arial" panose="020B0604020202020204"/>
            </a:endParaRPr>
          </a:p>
        </p:txBody>
      </p:sp>
      <p:sp>
        <p:nvSpPr>
          <p:cNvPr id="2" name="Rectangle 1">
            <a:extLst>
              <a:ext uri="{FF2B5EF4-FFF2-40B4-BE49-F238E27FC236}">
                <a16:creationId xmlns:a16="http://schemas.microsoft.com/office/drawing/2014/main" id="{3548570C-A5FD-4AAA-BFBE-D50889DC9130}"/>
              </a:ext>
            </a:extLst>
          </p:cNvPr>
          <p:cNvSpPr/>
          <p:nvPr/>
        </p:nvSpPr>
        <p:spPr>
          <a:xfrm>
            <a:off x="767411" y="2581124"/>
            <a:ext cx="1598039" cy="30120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Transportation</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Order management (Customer Requirements/ Phasing)</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Procurement</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err="1">
                <a:ln>
                  <a:noFill/>
                </a:ln>
                <a:solidFill>
                  <a:prstClr val="white"/>
                </a:solidFill>
                <a:effectLst/>
                <a:uLnTx/>
                <a:uFillTx/>
                <a:latin typeface="Arial" panose="020B0604020202020204"/>
                <a:ea typeface="+mn-ea"/>
                <a:cs typeface="+mn-cs"/>
              </a:rPr>
              <a:t>S.Planning</a:t>
            </a: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  &amp; DRP (SMOB/ obsoletes )</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Production Plans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R&amp;E (Pallet design)</a:t>
            </a:r>
          </a:p>
        </p:txBody>
      </p:sp>
      <p:grpSp>
        <p:nvGrpSpPr>
          <p:cNvPr id="74" name="Grupo 79">
            <a:extLst>
              <a:ext uri="{FF2B5EF4-FFF2-40B4-BE49-F238E27FC236}">
                <a16:creationId xmlns:a16="http://schemas.microsoft.com/office/drawing/2014/main" id="{54BCF4F2-CCDB-406F-AF97-9FF309ECACAD}"/>
              </a:ext>
            </a:extLst>
          </p:cNvPr>
          <p:cNvGrpSpPr/>
          <p:nvPr/>
        </p:nvGrpSpPr>
        <p:grpSpPr>
          <a:xfrm>
            <a:off x="731823" y="2126073"/>
            <a:ext cx="1600196" cy="379462"/>
            <a:chOff x="2266050" y="1219199"/>
            <a:chExt cx="2151182" cy="1625600"/>
          </a:xfrm>
          <a:solidFill>
            <a:schemeClr val="bg1"/>
          </a:solidFill>
          <a:scene3d>
            <a:camera prst="orthographicFront">
              <a:rot lat="0" lon="0" rev="0"/>
            </a:camera>
            <a:lightRig rig="threePt" dir="t">
              <a:rot lat="0" lon="0" rev="1200000"/>
            </a:lightRig>
          </a:scene3d>
        </p:grpSpPr>
        <p:sp>
          <p:nvSpPr>
            <p:cNvPr id="75" name="Rectángulo: esquinas redondeadas 87">
              <a:extLst>
                <a:ext uri="{FF2B5EF4-FFF2-40B4-BE49-F238E27FC236}">
                  <a16:creationId xmlns:a16="http://schemas.microsoft.com/office/drawing/2014/main" id="{B912D3CF-A2FE-41E3-AE5D-B4FF587F5F2C}"/>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76" name="Rectángulo: esquinas redondeadas 4">
              <a:extLst>
                <a:ext uri="{FF2B5EF4-FFF2-40B4-BE49-F238E27FC236}">
                  <a16:creationId xmlns:a16="http://schemas.microsoft.com/office/drawing/2014/main" id="{D668DA08-4DD5-4F93-82FA-9EB3F60B85B1}"/>
                </a:ext>
              </a:extLst>
            </p:cNvPr>
            <p:cNvSpPr txBox="1"/>
            <p:nvPr/>
          </p:nvSpPr>
          <p:spPr>
            <a:xfrm>
              <a:off x="2345405" y="1298554"/>
              <a:ext cx="1992472" cy="146688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069F"/>
                  </a:solidFill>
                  <a:effectLst/>
                  <a:uLnTx/>
                  <a:uFillTx/>
                  <a:latin typeface="Arial" panose="020B0604020202020204"/>
                  <a:ea typeface="+mn-ea"/>
                  <a:cs typeface="+mn-cs"/>
                </a:rPr>
                <a:t>INPUTS</a:t>
              </a:r>
            </a:p>
          </p:txBody>
        </p:sp>
      </p:grpSp>
      <p:sp>
        <p:nvSpPr>
          <p:cNvPr id="77" name="Rectangle 76">
            <a:extLst>
              <a:ext uri="{FF2B5EF4-FFF2-40B4-BE49-F238E27FC236}">
                <a16:creationId xmlns:a16="http://schemas.microsoft.com/office/drawing/2014/main" id="{EA0A8329-77C3-4662-8DB6-27EABE2F8B95}"/>
              </a:ext>
            </a:extLst>
          </p:cNvPr>
          <p:cNvSpPr/>
          <p:nvPr/>
        </p:nvSpPr>
        <p:spPr>
          <a:xfrm>
            <a:off x="9815264" y="2635866"/>
            <a:ext cx="1598039" cy="301205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 Customer Satisfaction</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 OTIF</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 Cost to serve</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 Returns</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 RFT – Damage Product</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 IRA</a:t>
            </a: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79" name="Grupo 79">
            <a:extLst>
              <a:ext uri="{FF2B5EF4-FFF2-40B4-BE49-F238E27FC236}">
                <a16:creationId xmlns:a16="http://schemas.microsoft.com/office/drawing/2014/main" id="{BF4304CD-3353-4185-AF39-56D92EF67284}"/>
              </a:ext>
            </a:extLst>
          </p:cNvPr>
          <p:cNvGrpSpPr/>
          <p:nvPr/>
        </p:nvGrpSpPr>
        <p:grpSpPr>
          <a:xfrm>
            <a:off x="9779676" y="2180815"/>
            <a:ext cx="1600196" cy="379462"/>
            <a:chOff x="2266050" y="1219199"/>
            <a:chExt cx="2151182" cy="1625600"/>
          </a:xfrm>
          <a:solidFill>
            <a:schemeClr val="bg1"/>
          </a:solidFill>
          <a:scene3d>
            <a:camera prst="orthographicFront">
              <a:rot lat="0" lon="0" rev="0"/>
            </a:camera>
            <a:lightRig rig="threePt" dir="t">
              <a:rot lat="0" lon="0" rev="1200000"/>
            </a:lightRig>
          </a:scene3d>
        </p:grpSpPr>
        <p:sp>
          <p:nvSpPr>
            <p:cNvPr id="81" name="Rectángulo: esquinas redondeadas 87">
              <a:extLst>
                <a:ext uri="{FF2B5EF4-FFF2-40B4-BE49-F238E27FC236}">
                  <a16:creationId xmlns:a16="http://schemas.microsoft.com/office/drawing/2014/main" id="{732DE82F-20F7-41A7-BCD6-489D91C77CC7}"/>
                </a:ext>
              </a:extLst>
            </p:cNvPr>
            <p:cNvSpPr/>
            <p:nvPr/>
          </p:nvSpPr>
          <p:spPr>
            <a:xfrm>
              <a:off x="2266050" y="1219199"/>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s-ES"/>
            </a:p>
          </p:txBody>
        </p:sp>
        <p:sp>
          <p:nvSpPr>
            <p:cNvPr id="82" name="Rectángulo: esquinas redondeadas 4">
              <a:extLst>
                <a:ext uri="{FF2B5EF4-FFF2-40B4-BE49-F238E27FC236}">
                  <a16:creationId xmlns:a16="http://schemas.microsoft.com/office/drawing/2014/main" id="{113E77AC-4CD7-4D24-A943-75FE9FB3994C}"/>
                </a:ext>
              </a:extLst>
            </p:cNvPr>
            <p:cNvSpPr txBox="1"/>
            <p:nvPr/>
          </p:nvSpPr>
          <p:spPr>
            <a:xfrm>
              <a:off x="2345405" y="1298554"/>
              <a:ext cx="1992472" cy="146688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10069F"/>
                  </a:solidFill>
                  <a:effectLst/>
                  <a:uLnTx/>
                  <a:uFillTx/>
                  <a:latin typeface="Arial" panose="020B0604020202020204"/>
                  <a:ea typeface="+mn-ea"/>
                  <a:cs typeface="+mn-cs"/>
                </a:rPr>
                <a:t>OUTPUTS</a:t>
              </a:r>
            </a:p>
          </p:txBody>
        </p:sp>
      </p:grpSp>
      <p:grpSp>
        <p:nvGrpSpPr>
          <p:cNvPr id="83" name="Grupo 148">
            <a:extLst>
              <a:ext uri="{FF2B5EF4-FFF2-40B4-BE49-F238E27FC236}">
                <a16:creationId xmlns:a16="http://schemas.microsoft.com/office/drawing/2014/main" id="{1E9A34EA-2D2F-4975-847B-A6C882B03673}"/>
              </a:ext>
            </a:extLst>
          </p:cNvPr>
          <p:cNvGrpSpPr/>
          <p:nvPr/>
        </p:nvGrpSpPr>
        <p:grpSpPr>
          <a:xfrm>
            <a:off x="5534853" y="3524982"/>
            <a:ext cx="1162071" cy="314944"/>
            <a:chOff x="7710564" y="5470088"/>
            <a:chExt cx="2151182" cy="1625600"/>
          </a:xfrm>
          <a:solidFill>
            <a:schemeClr val="accent1"/>
          </a:solidFill>
          <a:scene3d>
            <a:camera prst="orthographicFront">
              <a:rot lat="0" lon="0" rev="0"/>
            </a:camera>
            <a:lightRig rig="threePt" dir="t">
              <a:rot lat="0" lon="0" rev="1200000"/>
            </a:lightRig>
          </a:scene3d>
        </p:grpSpPr>
        <p:sp>
          <p:nvSpPr>
            <p:cNvPr id="84" name="Rectángulo: esquinas redondeadas 149">
              <a:extLst>
                <a:ext uri="{FF2B5EF4-FFF2-40B4-BE49-F238E27FC236}">
                  <a16:creationId xmlns:a16="http://schemas.microsoft.com/office/drawing/2014/main" id="{31982D77-A511-4EB2-B261-56CB6824E3EC}"/>
                </a:ext>
              </a:extLst>
            </p:cNvPr>
            <p:cNvSpPr/>
            <p:nvPr/>
          </p:nvSpPr>
          <p:spPr>
            <a:xfrm>
              <a:off x="7710564" y="5470088"/>
              <a:ext cx="2151182" cy="1625600"/>
            </a:xfrm>
            <a:prstGeom prst="roundRect">
              <a:avLst/>
            </a:prstGeom>
            <a:grpFill/>
            <a:ln>
              <a:noFill/>
            </a:ln>
            <a:effectLst>
              <a:outerShdw blurRad="40000" dist="23000" dir="5400000" rotWithShape="0">
                <a:srgbClr val="000000">
                  <a:alpha val="35000"/>
                </a:srgbClr>
              </a:outerShdw>
            </a:effectLst>
            <a:sp3d>
              <a:bevelT w="63500" h="25400"/>
            </a:sp3d>
          </p:spPr>
          <p:style>
            <a:lnRef idx="0">
              <a:scrgbClr r="0" g="0" b="0"/>
            </a:lnRef>
            <a:fillRef idx="3">
              <a:scrgbClr r="0" g="0" b="0"/>
            </a:fillRef>
            <a:effectRef idx="3">
              <a:scrgbClr r="0" g="0" b="0"/>
            </a:effectRef>
            <a:fontRef idx="minor">
              <a:schemeClr val="lt1"/>
            </a:fontRef>
          </p:style>
          <p:txBody>
            <a:bodyPr/>
            <a:lstStyle/>
            <a:p>
              <a:endParaRPr lang="en-US"/>
            </a:p>
          </p:txBody>
        </p:sp>
        <p:sp>
          <p:nvSpPr>
            <p:cNvPr id="85" name="Rectángulo: esquinas redondeadas 4">
              <a:extLst>
                <a:ext uri="{FF2B5EF4-FFF2-40B4-BE49-F238E27FC236}">
                  <a16:creationId xmlns:a16="http://schemas.microsoft.com/office/drawing/2014/main" id="{93E88060-7F26-4789-B969-F6762F1350A9}"/>
                </a:ext>
              </a:extLst>
            </p:cNvPr>
            <p:cNvSpPr txBox="1"/>
            <p:nvPr/>
          </p:nvSpPr>
          <p:spPr>
            <a:xfrm>
              <a:off x="7789919" y="5549443"/>
              <a:ext cx="1992472" cy="146689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defPPr>
                <a:defRPr lang="es-A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mn-cs"/>
                </a:rPr>
                <a:t>Put-Away</a:t>
              </a:r>
            </a:p>
          </p:txBody>
        </p:sp>
      </p:grpSp>
    </p:spTree>
    <p:extLst>
      <p:ext uri="{BB962C8B-B14F-4D97-AF65-F5344CB8AC3E}">
        <p14:creationId xmlns:p14="http://schemas.microsoft.com/office/powerpoint/2010/main" val="665348256"/>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lIns="91440" tIns="45720" rIns="91440" bIns="45720" anchor="t">
            <a:spAutoFit/>
          </a:bodyPr>
          <a:lstStyle/>
          <a:p>
            <a:pPr>
              <a:defRPr/>
            </a:pPr>
            <a:r>
              <a:rPr lang="es-AR" sz="3600" b="1" dirty="0">
                <a:solidFill>
                  <a:srgbClr val="10069F"/>
                </a:solidFill>
              </a:rPr>
              <a:t>5.1. </a:t>
            </a:r>
            <a:r>
              <a:rPr lang="en-US" sz="3600" b="1" dirty="0" err="1">
                <a:solidFill>
                  <a:srgbClr val="10069F"/>
                </a:solidFill>
              </a:rPr>
              <a:t>Preparación</a:t>
            </a:r>
            <a:r>
              <a:rPr lang="en-US" sz="3600" b="1" dirty="0">
                <a:solidFill>
                  <a:srgbClr val="10069F"/>
                </a:solidFill>
              </a:rPr>
              <a:t> /Packing/Staging</a:t>
            </a:r>
            <a:endParaRPr lang="es-AR" sz="3600" b="1" dirty="0">
              <a:solidFill>
                <a:srgbClr val="10069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ángulo 1">
            <a:extLst>
              <a:ext uri="{FF2B5EF4-FFF2-40B4-BE49-F238E27FC236}">
                <a16:creationId xmlns:a16="http://schemas.microsoft.com/office/drawing/2014/main" id="{52B1F91B-2A52-451D-8FDB-48B360E1B105}"/>
              </a:ext>
            </a:extLst>
          </p:cNvPr>
          <p:cNvSpPr/>
          <p:nvPr/>
        </p:nvSpPr>
        <p:spPr>
          <a:xfrm>
            <a:off x="432633" y="1559137"/>
            <a:ext cx="2303813" cy="10094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Se crea el Transporte</a:t>
            </a:r>
          </a:p>
          <a:p>
            <a:pPr algn="ctr"/>
            <a:r>
              <a:rPr lang="es-AR" dirty="0"/>
              <a:t>VL01AOA – ZSDLO211 – SM35</a:t>
            </a:r>
            <a:endParaRPr lang="es-AR" dirty="0">
              <a:cs typeface="Arial"/>
            </a:endParaRPr>
          </a:p>
        </p:txBody>
      </p:sp>
      <p:sp>
        <p:nvSpPr>
          <p:cNvPr id="5" name="Rectángulo 4">
            <a:extLst>
              <a:ext uri="{FF2B5EF4-FFF2-40B4-BE49-F238E27FC236}">
                <a16:creationId xmlns:a16="http://schemas.microsoft.com/office/drawing/2014/main" id="{CF1954CB-B04F-40D3-824D-8283E9974A2E}"/>
              </a:ext>
            </a:extLst>
          </p:cNvPr>
          <p:cNvSpPr/>
          <p:nvPr/>
        </p:nvSpPr>
        <p:spPr>
          <a:xfrm>
            <a:off x="427666" y="2720714"/>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Para registro de </a:t>
            </a:r>
            <a:r>
              <a:rPr lang="es-AR" dirty="0" err="1"/>
              <a:t>Inbound</a:t>
            </a:r>
            <a:endParaRPr lang="es-AR" dirty="0"/>
          </a:p>
          <a:p>
            <a:pPr algn="ctr"/>
            <a:r>
              <a:rPr lang="es-AR" dirty="0"/>
              <a:t>VL32N</a:t>
            </a:r>
            <a:endParaRPr lang="es-AR" dirty="0">
              <a:cs typeface="Arial"/>
            </a:endParaRPr>
          </a:p>
        </p:txBody>
      </p:sp>
      <p:sp>
        <p:nvSpPr>
          <p:cNvPr id="6" name="Rectángulo 5">
            <a:extLst>
              <a:ext uri="{FF2B5EF4-FFF2-40B4-BE49-F238E27FC236}">
                <a16:creationId xmlns:a16="http://schemas.microsoft.com/office/drawing/2014/main" id="{6C23C1BA-0CD3-45F2-9643-7F0956E3950B}"/>
              </a:ext>
            </a:extLst>
          </p:cNvPr>
          <p:cNvSpPr/>
          <p:nvPr/>
        </p:nvSpPr>
        <p:spPr>
          <a:xfrm>
            <a:off x="427665" y="3976559"/>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Impresión de Etiquetas</a:t>
            </a:r>
          </a:p>
          <a:p>
            <a:pPr algn="ctr"/>
            <a:r>
              <a:rPr lang="es-AR" dirty="0"/>
              <a:t>ZLELO005</a:t>
            </a:r>
          </a:p>
        </p:txBody>
      </p:sp>
      <p:sp>
        <p:nvSpPr>
          <p:cNvPr id="7" name="Rectángulo 6">
            <a:extLst>
              <a:ext uri="{FF2B5EF4-FFF2-40B4-BE49-F238E27FC236}">
                <a16:creationId xmlns:a16="http://schemas.microsoft.com/office/drawing/2014/main" id="{5D9AAA26-F349-4EB6-AD8E-4976D6F214B7}"/>
              </a:ext>
            </a:extLst>
          </p:cNvPr>
          <p:cNvSpPr/>
          <p:nvPr/>
        </p:nvSpPr>
        <p:spPr>
          <a:xfrm>
            <a:off x="460959" y="809796"/>
            <a:ext cx="2303813" cy="549953"/>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t>Transportation</a:t>
            </a:r>
            <a:endParaRPr lang="es-AR" dirty="0"/>
          </a:p>
        </p:txBody>
      </p:sp>
      <p:sp>
        <p:nvSpPr>
          <p:cNvPr id="8" name="Rectángulo 7">
            <a:extLst>
              <a:ext uri="{FF2B5EF4-FFF2-40B4-BE49-F238E27FC236}">
                <a16:creationId xmlns:a16="http://schemas.microsoft.com/office/drawing/2014/main" id="{7BBCDDD4-5E32-4798-9D33-AEB134CC8C4D}"/>
              </a:ext>
            </a:extLst>
          </p:cNvPr>
          <p:cNvSpPr/>
          <p:nvPr/>
        </p:nvSpPr>
        <p:spPr>
          <a:xfrm>
            <a:off x="3047909" y="807913"/>
            <a:ext cx="2303813" cy="553775"/>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Seguridad/ Guardia</a:t>
            </a:r>
          </a:p>
        </p:txBody>
      </p:sp>
      <p:sp>
        <p:nvSpPr>
          <p:cNvPr id="10" name="Rectángulo 9">
            <a:extLst>
              <a:ext uri="{FF2B5EF4-FFF2-40B4-BE49-F238E27FC236}">
                <a16:creationId xmlns:a16="http://schemas.microsoft.com/office/drawing/2014/main" id="{FB903624-D359-4694-AC08-70E10BADA736}"/>
              </a:ext>
            </a:extLst>
          </p:cNvPr>
          <p:cNvSpPr/>
          <p:nvPr/>
        </p:nvSpPr>
        <p:spPr>
          <a:xfrm>
            <a:off x="3019583" y="1590381"/>
            <a:ext cx="2303813" cy="10094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Registra llegada de Vehículo </a:t>
            </a:r>
          </a:p>
          <a:p>
            <a:pPr algn="ctr"/>
            <a:r>
              <a:rPr lang="es-AR" dirty="0"/>
              <a:t>VT02N</a:t>
            </a:r>
          </a:p>
        </p:txBody>
      </p:sp>
      <p:sp>
        <p:nvSpPr>
          <p:cNvPr id="11" name="Rectángulo 10">
            <a:extLst>
              <a:ext uri="{FF2B5EF4-FFF2-40B4-BE49-F238E27FC236}">
                <a16:creationId xmlns:a16="http://schemas.microsoft.com/office/drawing/2014/main" id="{B37803AB-5CCB-427F-A8CC-8BC45284C4AA}"/>
              </a:ext>
            </a:extLst>
          </p:cNvPr>
          <p:cNvSpPr/>
          <p:nvPr/>
        </p:nvSpPr>
        <p:spPr>
          <a:xfrm>
            <a:off x="5654947" y="1590381"/>
            <a:ext cx="2472322" cy="1009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Realiza lanzamiento de carga</a:t>
            </a:r>
          </a:p>
          <a:p>
            <a:pPr algn="ctr"/>
            <a:r>
              <a:rPr lang="es-AR" dirty="0"/>
              <a:t>LYRDM</a:t>
            </a:r>
          </a:p>
        </p:txBody>
      </p:sp>
      <p:sp>
        <p:nvSpPr>
          <p:cNvPr id="12" name="Rectángulo 11">
            <a:extLst>
              <a:ext uri="{FF2B5EF4-FFF2-40B4-BE49-F238E27FC236}">
                <a16:creationId xmlns:a16="http://schemas.microsoft.com/office/drawing/2014/main" id="{80C16C16-4646-479D-9897-2AC703CFAD5C}"/>
              </a:ext>
            </a:extLst>
          </p:cNvPr>
          <p:cNvSpPr/>
          <p:nvPr/>
        </p:nvSpPr>
        <p:spPr>
          <a:xfrm>
            <a:off x="5708073" y="807471"/>
            <a:ext cx="2303813" cy="585197"/>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Analista WMS/ YARD</a:t>
            </a:r>
          </a:p>
        </p:txBody>
      </p:sp>
      <p:sp>
        <p:nvSpPr>
          <p:cNvPr id="16" name="Rectángulo 15">
            <a:extLst>
              <a:ext uri="{FF2B5EF4-FFF2-40B4-BE49-F238E27FC236}">
                <a16:creationId xmlns:a16="http://schemas.microsoft.com/office/drawing/2014/main" id="{F45772B7-4C19-47CA-A69D-0EDD3D54E9A6}"/>
              </a:ext>
            </a:extLst>
          </p:cNvPr>
          <p:cNvSpPr/>
          <p:nvPr/>
        </p:nvSpPr>
        <p:spPr>
          <a:xfrm>
            <a:off x="8295497" y="1559239"/>
            <a:ext cx="2299498" cy="1009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Toma el pallet y lo lleva hasta la ubicación de destino</a:t>
            </a:r>
          </a:p>
        </p:txBody>
      </p:sp>
      <p:sp>
        <p:nvSpPr>
          <p:cNvPr id="18" name="Rectángulo 7">
            <a:extLst>
              <a:ext uri="{FF2B5EF4-FFF2-40B4-BE49-F238E27FC236}">
                <a16:creationId xmlns:a16="http://schemas.microsoft.com/office/drawing/2014/main" id="{8BE92B5E-7EDE-4332-A463-46DC9784190C}"/>
              </a:ext>
            </a:extLst>
          </p:cNvPr>
          <p:cNvSpPr/>
          <p:nvPr/>
        </p:nvSpPr>
        <p:spPr>
          <a:xfrm>
            <a:off x="8295497" y="807913"/>
            <a:ext cx="2303813" cy="553775"/>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Operación </a:t>
            </a:r>
          </a:p>
        </p:txBody>
      </p:sp>
      <p:sp>
        <p:nvSpPr>
          <p:cNvPr id="14" name="Rectángulo 13">
            <a:extLst>
              <a:ext uri="{FF2B5EF4-FFF2-40B4-BE49-F238E27FC236}">
                <a16:creationId xmlns:a16="http://schemas.microsoft.com/office/drawing/2014/main" id="{8C3BFD03-104B-445E-AAB6-74FC6ACA7AC3}"/>
              </a:ext>
            </a:extLst>
          </p:cNvPr>
          <p:cNvSpPr/>
          <p:nvPr/>
        </p:nvSpPr>
        <p:spPr>
          <a:xfrm>
            <a:off x="3047909" y="2645227"/>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Designa Dock de carga</a:t>
            </a:r>
            <a:endParaRPr lang="es-AR" dirty="0">
              <a:cs typeface="Arial"/>
            </a:endParaRPr>
          </a:p>
        </p:txBody>
      </p:sp>
      <p:sp>
        <p:nvSpPr>
          <p:cNvPr id="15" name="Rectángulo 14">
            <a:extLst>
              <a:ext uri="{FF2B5EF4-FFF2-40B4-BE49-F238E27FC236}">
                <a16:creationId xmlns:a16="http://schemas.microsoft.com/office/drawing/2014/main" id="{914B0540-4C35-4574-B972-E2178B7EA82B}"/>
              </a:ext>
            </a:extLst>
          </p:cNvPr>
          <p:cNvSpPr/>
          <p:nvPr/>
        </p:nvSpPr>
        <p:spPr>
          <a:xfrm>
            <a:off x="5652825" y="2720715"/>
            <a:ext cx="2472322" cy="1009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Realiza lanzamiento de carga</a:t>
            </a:r>
          </a:p>
          <a:p>
            <a:pPr algn="ctr"/>
            <a:r>
              <a:rPr lang="es-AR" dirty="0"/>
              <a:t>LYRDM</a:t>
            </a:r>
          </a:p>
        </p:txBody>
      </p:sp>
    </p:spTree>
    <p:extLst>
      <p:ext uri="{BB962C8B-B14F-4D97-AF65-F5344CB8AC3E}">
        <p14:creationId xmlns:p14="http://schemas.microsoft.com/office/powerpoint/2010/main" val="20810544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lIns="91440" tIns="45720" rIns="91440" bIns="45720" anchor="t">
            <a:spAutoFit/>
          </a:bodyPr>
          <a:lstStyle/>
          <a:p>
            <a:pPr>
              <a:defRPr/>
            </a:pPr>
            <a:r>
              <a:rPr lang="es-AR" sz="3600" b="1" dirty="0">
                <a:solidFill>
                  <a:srgbClr val="10069F"/>
                </a:solidFill>
                <a:latin typeface="Arial" panose="020B0604020202020204"/>
              </a:rPr>
              <a:t>5.1. </a:t>
            </a:r>
            <a:r>
              <a:rPr lang="en-US" sz="3600" b="1" dirty="0" err="1">
                <a:solidFill>
                  <a:srgbClr val="10069F"/>
                </a:solidFill>
                <a:latin typeface="Arial" panose="020B0604020202020204"/>
              </a:rPr>
              <a:t>Preparación</a:t>
            </a:r>
            <a:r>
              <a:rPr lang="en-US" sz="3600" b="1" dirty="0">
                <a:solidFill>
                  <a:srgbClr val="10069F"/>
                </a:solidFill>
                <a:latin typeface="Arial" panose="020B0604020202020204"/>
              </a:rPr>
              <a:t> /Packing/Staging</a:t>
            </a:r>
            <a:endParaRPr lang="es-AR" sz="3600" b="1" dirty="0">
              <a:solidFill>
                <a:srgbClr val="10069F"/>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pic>
        <p:nvPicPr>
          <p:cNvPr id="2" name="Imagen 1">
            <a:extLst>
              <a:ext uri="{FF2B5EF4-FFF2-40B4-BE49-F238E27FC236}">
                <a16:creationId xmlns:a16="http://schemas.microsoft.com/office/drawing/2014/main" id="{E938C4F4-5EB6-46AD-A0F4-F55CFA629741}"/>
              </a:ext>
            </a:extLst>
          </p:cNvPr>
          <p:cNvPicPr>
            <a:picLocks noChangeAspect="1"/>
          </p:cNvPicPr>
          <p:nvPr/>
        </p:nvPicPr>
        <p:blipFill>
          <a:blip r:embed="rId2"/>
          <a:stretch>
            <a:fillRect/>
          </a:stretch>
        </p:blipFill>
        <p:spPr>
          <a:xfrm>
            <a:off x="1609494" y="1063503"/>
            <a:ext cx="9604921" cy="5064165"/>
          </a:xfrm>
          <a:prstGeom prst="rect">
            <a:avLst/>
          </a:prstGeom>
        </p:spPr>
      </p:pic>
    </p:spTree>
    <p:extLst>
      <p:ext uri="{BB962C8B-B14F-4D97-AF65-F5344CB8AC3E}">
        <p14:creationId xmlns:p14="http://schemas.microsoft.com/office/powerpoint/2010/main" val="14652837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2" name="Title 1">
            <a:extLst>
              <a:ext uri="{FF2B5EF4-FFF2-40B4-BE49-F238E27FC236}">
                <a16:creationId xmlns:a16="http://schemas.microsoft.com/office/drawing/2014/main" id="{F23AE80C-51DD-4EB1-8D33-39E71A23BAF4}"/>
              </a:ext>
            </a:extLst>
          </p:cNvPr>
          <p:cNvSpPr>
            <a:spLocks noGrp="1"/>
          </p:cNvSpPr>
          <p:nvPr>
            <p:ph type="ctrTitle"/>
          </p:nvPr>
        </p:nvSpPr>
        <p:spPr>
          <a:xfrm>
            <a:off x="2718390" y="2308708"/>
            <a:ext cx="9979741" cy="2387600"/>
          </a:xfrm>
        </p:spPr>
        <p:txBody>
          <a:bodyPr vert="horz"/>
          <a:lstStyle/>
          <a:p>
            <a:r>
              <a:rPr lang="en-US" dirty="0"/>
              <a:t>Management</a:t>
            </a:r>
            <a:br>
              <a:rPr lang="en-US" dirty="0"/>
            </a:br>
            <a:r>
              <a:rPr lang="en-US" dirty="0"/>
              <a:t>Processes</a:t>
            </a:r>
          </a:p>
        </p:txBody>
      </p:sp>
    </p:spTree>
    <p:extLst>
      <p:ext uri="{BB962C8B-B14F-4D97-AF65-F5344CB8AC3E}">
        <p14:creationId xmlns:p14="http://schemas.microsoft.com/office/powerpoint/2010/main" val="31228712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6" name="Picture 5">
            <a:extLst>
              <a:ext uri="{FF2B5EF4-FFF2-40B4-BE49-F238E27FC236}">
                <a16:creationId xmlns:a16="http://schemas.microsoft.com/office/drawing/2014/main" id="{0180D63E-E1DF-4873-8BEE-6E890F48E76C}"/>
              </a:ext>
            </a:extLst>
          </p:cNvPr>
          <p:cNvPicPr>
            <a:picLocks noChangeAspect="1"/>
          </p:cNvPicPr>
          <p:nvPr/>
        </p:nvPicPr>
        <p:blipFill>
          <a:blip r:embed="rId6"/>
          <a:stretch>
            <a:fillRect/>
          </a:stretch>
        </p:blipFill>
        <p:spPr>
          <a:xfrm>
            <a:off x="6468798" y="158749"/>
            <a:ext cx="5605548" cy="1340205"/>
          </a:xfrm>
          <a:prstGeom prst="rect">
            <a:avLst/>
          </a:prstGeom>
        </p:spPr>
      </p:pic>
      <p:pic>
        <p:nvPicPr>
          <p:cNvPr id="8" name="Picture 7">
            <a:extLst>
              <a:ext uri="{FF2B5EF4-FFF2-40B4-BE49-F238E27FC236}">
                <a16:creationId xmlns:a16="http://schemas.microsoft.com/office/drawing/2014/main" id="{923292C0-10FF-4B91-B0A3-FA2E04AF7DD3}"/>
              </a:ext>
            </a:extLst>
          </p:cNvPr>
          <p:cNvPicPr>
            <a:picLocks noChangeAspect="1"/>
          </p:cNvPicPr>
          <p:nvPr/>
        </p:nvPicPr>
        <p:blipFill>
          <a:blip r:embed="rId7"/>
          <a:stretch>
            <a:fillRect/>
          </a:stretch>
        </p:blipFill>
        <p:spPr>
          <a:xfrm>
            <a:off x="9853344" y="59584"/>
            <a:ext cx="2221002" cy="1147343"/>
          </a:xfrm>
          <a:prstGeom prst="rect">
            <a:avLst/>
          </a:prstGeom>
        </p:spPr>
      </p:pic>
      <p:pic>
        <p:nvPicPr>
          <p:cNvPr id="13" name="Imagen 12">
            <a:extLst>
              <a:ext uri="{FF2B5EF4-FFF2-40B4-BE49-F238E27FC236}">
                <a16:creationId xmlns:a16="http://schemas.microsoft.com/office/drawing/2014/main" id="{7C7267C1-6013-408E-AC2F-F5F24AF5D6E7}"/>
              </a:ext>
            </a:extLst>
          </p:cNvPr>
          <p:cNvPicPr>
            <a:picLocks noChangeAspect="1"/>
          </p:cNvPicPr>
          <p:nvPr/>
        </p:nvPicPr>
        <p:blipFill>
          <a:blip r:embed="rId8"/>
          <a:stretch>
            <a:fillRect/>
          </a:stretch>
        </p:blipFill>
        <p:spPr>
          <a:xfrm>
            <a:off x="9728628" y="170937"/>
            <a:ext cx="2199508" cy="924635"/>
          </a:xfrm>
          <a:prstGeom prst="rect">
            <a:avLst/>
          </a:prstGeom>
        </p:spPr>
      </p:pic>
      <p:sp>
        <p:nvSpPr>
          <p:cNvPr id="11" name="Title 1">
            <a:extLst>
              <a:ext uri="{FF2B5EF4-FFF2-40B4-BE49-F238E27FC236}">
                <a16:creationId xmlns:a16="http://schemas.microsoft.com/office/drawing/2014/main" id="{FA7C4BD2-C143-43E8-944F-C506079AB63D}"/>
              </a:ext>
            </a:extLst>
          </p:cNvPr>
          <p:cNvSpPr>
            <a:spLocks noGrp="1"/>
          </p:cNvSpPr>
          <p:nvPr>
            <p:ph type="ctrTitle"/>
          </p:nvPr>
        </p:nvSpPr>
        <p:spPr>
          <a:xfrm>
            <a:off x="263864" y="-193608"/>
            <a:ext cx="9979741" cy="2387600"/>
          </a:xfrm>
        </p:spPr>
        <p:txBody>
          <a:bodyPr vert="horz"/>
          <a:lstStyle/>
          <a:p>
            <a:r>
              <a:rPr lang="en-US" dirty="0"/>
              <a:t>Management</a:t>
            </a:r>
            <a:br>
              <a:rPr lang="en-US" dirty="0"/>
            </a:br>
            <a:r>
              <a:rPr lang="en-US" dirty="0"/>
              <a:t>Processes</a:t>
            </a:r>
          </a:p>
        </p:txBody>
      </p:sp>
      <p:sp>
        <p:nvSpPr>
          <p:cNvPr id="2" name="Rectángulo 1">
            <a:extLst>
              <a:ext uri="{FF2B5EF4-FFF2-40B4-BE49-F238E27FC236}">
                <a16:creationId xmlns:a16="http://schemas.microsoft.com/office/drawing/2014/main" id="{1F913014-B5D5-45B8-8AAD-B27ECC8B4BC3}"/>
              </a:ext>
            </a:extLst>
          </p:cNvPr>
          <p:cNvSpPr/>
          <p:nvPr/>
        </p:nvSpPr>
        <p:spPr>
          <a:xfrm>
            <a:off x="1653596" y="2027190"/>
            <a:ext cx="8402721" cy="1277273"/>
          </a:xfrm>
          <a:prstGeom prst="rect">
            <a:avLst/>
          </a:prstGeom>
        </p:spPr>
        <p:txBody>
          <a:bodyPr wrap="square">
            <a:spAutoFit/>
          </a:bodyPr>
          <a:lstStyle/>
          <a:p>
            <a:pPr lvl="0" algn="ctr">
              <a:spcBef>
                <a:spcPts val="600"/>
              </a:spcBef>
              <a:defRPr/>
            </a:pPr>
            <a:r>
              <a:rPr lang="es-AR" dirty="0">
                <a:solidFill>
                  <a:prstClr val="white"/>
                </a:solidFill>
              </a:rPr>
              <a:t>Incluye todas las actividades para planificar y ejecutar el inventario físico de la manera correcta y su preservación y apoyar todas las actividades para administrar un Almacén </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9" name="Grupo 8">
            <a:extLst>
              <a:ext uri="{FF2B5EF4-FFF2-40B4-BE49-F238E27FC236}">
                <a16:creationId xmlns:a16="http://schemas.microsoft.com/office/drawing/2014/main" id="{219B0FAA-85D5-468F-B9F2-A0A2B72C6778}"/>
              </a:ext>
            </a:extLst>
          </p:cNvPr>
          <p:cNvGrpSpPr/>
          <p:nvPr/>
        </p:nvGrpSpPr>
        <p:grpSpPr>
          <a:xfrm>
            <a:off x="8576122" y="3811587"/>
            <a:ext cx="2093876" cy="1824470"/>
            <a:chOff x="4672934" y="2050609"/>
            <a:chExt cx="1998576" cy="1998576"/>
          </a:xfrm>
          <a:solidFill>
            <a:schemeClr val="bg1">
              <a:lumMod val="75000"/>
            </a:schemeClr>
          </a:solidFill>
          <a:scene3d>
            <a:camera prst="orthographicFront"/>
            <a:lightRig rig="threePt" dir="t"/>
          </a:scene3d>
        </p:grpSpPr>
        <p:sp>
          <p:nvSpPr>
            <p:cNvPr id="10" name="Triángulo isósceles 9">
              <a:extLst>
                <a:ext uri="{FF2B5EF4-FFF2-40B4-BE49-F238E27FC236}">
                  <a16:creationId xmlns:a16="http://schemas.microsoft.com/office/drawing/2014/main" id="{7E573026-7A7E-4B34-98F2-7438060A7631}"/>
                </a:ext>
              </a:extLst>
            </p:cNvPr>
            <p:cNvSpPr/>
            <p:nvPr/>
          </p:nvSpPr>
          <p:spPr>
            <a:xfrm>
              <a:off x="4672934" y="2050609"/>
              <a:ext cx="1998576" cy="1998576"/>
            </a:xfrm>
            <a:prstGeom prst="triangle">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a:lstStyle/>
            <a:p>
              <a:endParaRPr lang="es-ES"/>
            </a:p>
          </p:txBody>
        </p:sp>
        <p:sp>
          <p:nvSpPr>
            <p:cNvPr id="12" name="Triángulo isósceles 4">
              <a:extLst>
                <a:ext uri="{FF2B5EF4-FFF2-40B4-BE49-F238E27FC236}">
                  <a16:creationId xmlns:a16="http://schemas.microsoft.com/office/drawing/2014/main" id="{C85381AA-385A-4790-801B-EC8EE5AC50FA}"/>
                </a:ext>
              </a:extLst>
            </p:cNvPr>
            <p:cNvSpPr txBox="1"/>
            <p:nvPr/>
          </p:nvSpPr>
          <p:spPr>
            <a:xfrm>
              <a:off x="5248016" y="3286711"/>
              <a:ext cx="1029432" cy="701893"/>
            </a:xfrm>
            <a:prstGeom prst="rect">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defRPr/>
              </a:pPr>
              <a:r>
                <a:rPr lang="en-US" sz="1200" b="1" dirty="0">
                  <a:solidFill>
                    <a:srgbClr val="292929"/>
                  </a:solidFill>
                </a:rPr>
                <a:t>Management</a:t>
              </a:r>
              <a:br>
                <a:rPr lang="en-US" sz="1200" b="1" dirty="0">
                  <a:solidFill>
                    <a:srgbClr val="292929"/>
                  </a:solidFill>
                </a:rPr>
              </a:br>
              <a:r>
                <a:rPr lang="en-US" sz="1200" b="1" dirty="0">
                  <a:solidFill>
                    <a:srgbClr val="292929"/>
                  </a:solidFill>
                </a:rPr>
                <a:t>Processes</a:t>
              </a:r>
              <a:endPar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endParaRPr>
            </a:p>
          </p:txBody>
        </p:sp>
      </p:grpSp>
      <p:cxnSp>
        <p:nvCxnSpPr>
          <p:cNvPr id="15" name="Straight Connector 23">
            <a:extLst>
              <a:ext uri="{FF2B5EF4-FFF2-40B4-BE49-F238E27FC236}">
                <a16:creationId xmlns:a16="http://schemas.microsoft.com/office/drawing/2014/main" id="{274384AB-A75A-4A50-8817-0D2BD31938DF}"/>
              </a:ext>
            </a:extLst>
          </p:cNvPr>
          <p:cNvCxnSpPr>
            <a:cxnSpLocks/>
          </p:cNvCxnSpPr>
          <p:nvPr/>
        </p:nvCxnSpPr>
        <p:spPr>
          <a:xfrm>
            <a:off x="7937839" y="4693437"/>
            <a:ext cx="1149009"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3">
            <a:extLst>
              <a:ext uri="{FF2B5EF4-FFF2-40B4-BE49-F238E27FC236}">
                <a16:creationId xmlns:a16="http://schemas.microsoft.com/office/drawing/2014/main" id="{971B3271-60AE-4FA1-8ADA-9EFD056F600A}"/>
              </a:ext>
            </a:extLst>
          </p:cNvPr>
          <p:cNvCxnSpPr>
            <a:cxnSpLocks/>
          </p:cNvCxnSpPr>
          <p:nvPr/>
        </p:nvCxnSpPr>
        <p:spPr>
          <a:xfrm flipV="1">
            <a:off x="7937839" y="4452335"/>
            <a:ext cx="0" cy="54297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Rectangle 9">
            <a:extLst>
              <a:ext uri="{FF2B5EF4-FFF2-40B4-BE49-F238E27FC236}">
                <a16:creationId xmlns:a16="http://schemas.microsoft.com/office/drawing/2014/main" id="{97A50842-FDAF-4F4D-87F2-0DFE1A7C64AC}"/>
              </a:ext>
            </a:extLst>
          </p:cNvPr>
          <p:cNvSpPr/>
          <p:nvPr/>
        </p:nvSpPr>
        <p:spPr>
          <a:xfrm>
            <a:off x="5217719" y="3633353"/>
            <a:ext cx="2502157" cy="2120167"/>
          </a:xfrm>
          <a:prstGeom prst="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Bef>
                <a:spcPts val="600"/>
              </a:spcBef>
              <a:buFont typeface="Arial" panose="020B0604020202020204" pitchFamily="34" charset="0"/>
              <a:buChar char="•"/>
              <a:defRPr/>
            </a:pPr>
            <a:r>
              <a:rPr lang="en-US" sz="1400" b="1" dirty="0">
                <a:solidFill>
                  <a:schemeClr val="bg1"/>
                </a:solidFill>
              </a:rPr>
              <a:t>Inventory Management</a:t>
            </a:r>
          </a:p>
          <a:p>
            <a:pPr marL="171450" indent="-171450">
              <a:spcBef>
                <a:spcPts val="600"/>
              </a:spcBef>
              <a:buFont typeface="Arial" panose="020B0604020202020204" pitchFamily="34" charset="0"/>
              <a:buChar char="•"/>
              <a:defRPr/>
            </a:pPr>
            <a:r>
              <a:rPr lang="en-US" sz="1400" b="1" dirty="0">
                <a:solidFill>
                  <a:schemeClr val="bg1"/>
                </a:solidFill>
              </a:rPr>
              <a:t>Infrastructure Management</a:t>
            </a:r>
          </a:p>
          <a:p>
            <a:pPr marL="171450" indent="-171450">
              <a:spcBef>
                <a:spcPts val="600"/>
              </a:spcBef>
              <a:buFont typeface="Arial" panose="020B0604020202020204" pitchFamily="34" charset="0"/>
              <a:buChar char="•"/>
              <a:defRPr/>
            </a:pPr>
            <a:r>
              <a:rPr lang="en-US" sz="1400" b="1" dirty="0">
                <a:solidFill>
                  <a:schemeClr val="bg1"/>
                </a:solidFill>
              </a:rPr>
              <a:t>EHS / Safety</a:t>
            </a:r>
          </a:p>
          <a:p>
            <a:pPr marL="171450" indent="-171450">
              <a:spcBef>
                <a:spcPts val="600"/>
              </a:spcBef>
              <a:buFont typeface="Arial" panose="020B0604020202020204" pitchFamily="34" charset="0"/>
              <a:buChar char="•"/>
              <a:defRPr/>
            </a:pPr>
            <a:r>
              <a:rPr lang="en-US" sz="1400" b="1" dirty="0">
                <a:solidFill>
                  <a:schemeClr val="bg1"/>
                </a:solidFill>
              </a:rPr>
              <a:t>Quality MOVE</a:t>
            </a:r>
          </a:p>
          <a:p>
            <a:pPr marL="171450" indent="-171450">
              <a:spcBef>
                <a:spcPts val="600"/>
              </a:spcBef>
              <a:buFont typeface="Arial" panose="020B0604020202020204" pitchFamily="34" charset="0"/>
              <a:buChar char="•"/>
              <a:defRPr/>
            </a:pPr>
            <a:r>
              <a:rPr lang="en-US" sz="1400" b="1" dirty="0">
                <a:solidFill>
                  <a:schemeClr val="bg1"/>
                </a:solidFill>
              </a:rPr>
              <a:t>Traceability</a:t>
            </a:r>
          </a:p>
          <a:p>
            <a:pPr marL="171450" indent="-171450">
              <a:spcBef>
                <a:spcPts val="600"/>
              </a:spcBef>
              <a:buFont typeface="Arial" panose="020B0604020202020204" pitchFamily="34" charset="0"/>
              <a:buChar char="•"/>
              <a:defRPr/>
            </a:pPr>
            <a:r>
              <a:rPr lang="en-US" sz="1400" b="1" dirty="0">
                <a:solidFill>
                  <a:schemeClr val="bg1"/>
                </a:solidFill>
              </a:rPr>
              <a:t>Resources &amp; Capabilities</a:t>
            </a:r>
          </a:p>
          <a:p>
            <a:pPr marL="171450" indent="-171450">
              <a:spcBef>
                <a:spcPts val="600"/>
              </a:spcBef>
              <a:buFont typeface="Arial" panose="020B0604020202020204" pitchFamily="34" charset="0"/>
              <a:buChar char="•"/>
              <a:defRPr/>
            </a:pPr>
            <a:r>
              <a:rPr lang="en-US" sz="1400" b="1" dirty="0">
                <a:solidFill>
                  <a:schemeClr val="bg1"/>
                </a:solidFill>
              </a:rPr>
              <a:t>Housekeeping</a:t>
            </a:r>
          </a:p>
          <a:p>
            <a:pPr marL="171450" indent="-171450">
              <a:spcBef>
                <a:spcPts val="600"/>
              </a:spcBef>
              <a:buFont typeface="Arial" panose="020B0604020202020204" pitchFamily="34" charset="0"/>
              <a:buChar char="•"/>
              <a:defRPr/>
            </a:pPr>
            <a:r>
              <a:rPr lang="en-US" sz="1400" b="1" dirty="0">
                <a:solidFill>
                  <a:schemeClr val="bg1"/>
                </a:solidFill>
              </a:rPr>
              <a:t>Customer Service Management</a:t>
            </a:r>
          </a:p>
          <a:p>
            <a:pPr marL="171450" indent="-171450">
              <a:spcBef>
                <a:spcPts val="600"/>
              </a:spcBef>
              <a:buFont typeface="Arial" panose="020B0604020202020204" pitchFamily="34" charset="0"/>
              <a:buChar char="•"/>
              <a:defRPr/>
            </a:pPr>
            <a:r>
              <a:rPr lang="en-US" sz="1400" b="1" dirty="0">
                <a:solidFill>
                  <a:schemeClr val="bg1"/>
                </a:solidFill>
              </a:rPr>
              <a:t>Transportation</a:t>
            </a:r>
          </a:p>
          <a:p>
            <a:pPr marL="171450" indent="-171450">
              <a:spcBef>
                <a:spcPts val="600"/>
              </a:spcBef>
              <a:buFont typeface="Arial" panose="020B0604020202020204" pitchFamily="34" charset="0"/>
              <a:buChar char="•"/>
              <a:defRPr/>
            </a:pPr>
            <a:r>
              <a:rPr lang="en-US" sz="1400" b="1" dirty="0">
                <a:solidFill>
                  <a:schemeClr val="bg1"/>
                </a:solidFill>
              </a:rPr>
              <a:t>Security</a:t>
            </a:r>
          </a:p>
          <a:p>
            <a:pPr marL="171450" indent="-171450">
              <a:spcBef>
                <a:spcPts val="600"/>
              </a:spcBef>
              <a:buFont typeface="Arial" panose="020B0604020202020204" pitchFamily="34" charset="0"/>
              <a:buChar char="•"/>
              <a:defRPr/>
            </a:pPr>
            <a:r>
              <a:rPr lang="en-US" sz="1400" b="1" dirty="0">
                <a:solidFill>
                  <a:schemeClr val="bg1"/>
                </a:solidFill>
              </a:rPr>
              <a:t>Procurement</a:t>
            </a:r>
            <a:endParaRPr lang="en-US" sz="1400" b="1" i="0" u="none" strike="noStrike" kern="1200" cap="none" spc="0" normalizeH="0" baseline="0" noProof="0" dirty="0">
              <a:ln>
                <a:noFill/>
              </a:ln>
              <a:solidFill>
                <a:schemeClr val="bg1"/>
              </a:solidFill>
              <a:effectLst/>
              <a:uLnTx/>
              <a:uFillTx/>
              <a:latin typeface="Arial" panose="020B0604020202020204"/>
              <a:cs typeface="Arial"/>
            </a:endParaRPr>
          </a:p>
        </p:txBody>
      </p:sp>
      <p:sp>
        <p:nvSpPr>
          <p:cNvPr id="5" name="Rectangle 3">
            <a:extLst>
              <a:ext uri="{FF2B5EF4-FFF2-40B4-BE49-F238E27FC236}">
                <a16:creationId xmlns:a16="http://schemas.microsoft.com/office/drawing/2014/main" id="{2F088054-AD28-49CD-9431-CA281575E48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1300" b="0" i="0" u="none" strike="noStrike" cap="none" normalizeH="0" baseline="0" dirty="0">
                <a:ln>
                  <a:noFill/>
                </a:ln>
                <a:solidFill>
                  <a:srgbClr val="000000"/>
                </a:solidFill>
                <a:effectLst/>
                <a:latin typeface="Roboto"/>
              </a:rPr>
              <a:t>Apoyar todas las actividades para planificar y ejecutar el inventario físico de la manera correcta y la preservación y apoyar todas las actividades para administrar un Almacén </a:t>
            </a:r>
            <a:endParaRPr kumimoji="0" lang="es-ES" altLang="es-AR" sz="800" b="0" i="0" u="none" strike="noStrike" cap="none" normalizeH="0" baseline="0" dirty="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A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847E914-03B8-422B-90ED-A9FF8B24BF74}"/>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Roboto"/>
              </a:rPr>
            </a:br>
            <a:endParaRPr kumimoji="0" lang="es-AR"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801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6" name="Title 1">
            <a:extLst>
              <a:ext uri="{FF2B5EF4-FFF2-40B4-BE49-F238E27FC236}">
                <a16:creationId xmlns:a16="http://schemas.microsoft.com/office/drawing/2014/main" id="{17367D89-1C80-491A-8E75-2D70431A3ED7}"/>
              </a:ext>
            </a:extLst>
          </p:cNvPr>
          <p:cNvSpPr>
            <a:spLocks noGrp="1"/>
          </p:cNvSpPr>
          <p:nvPr>
            <p:ph type="title"/>
          </p:nvPr>
        </p:nvSpPr>
        <p:spPr>
          <a:xfrm>
            <a:off x="180975" y="127001"/>
            <a:ext cx="11839576" cy="1054100"/>
          </a:xfrm>
        </p:spPr>
        <p:txBody>
          <a:bodyPr>
            <a:normAutofit/>
          </a:bodyPr>
          <a:lstStyle/>
          <a:p>
            <a:r>
              <a:rPr lang="en-US" sz="4000" dirty="0"/>
              <a:t>LAO Logistics OPEX </a:t>
            </a:r>
            <a:endParaRPr lang="en-US" dirty="0"/>
          </a:p>
        </p:txBody>
      </p:sp>
      <p:sp>
        <p:nvSpPr>
          <p:cNvPr id="7" name="Rectangle 9">
            <a:extLst>
              <a:ext uri="{FF2B5EF4-FFF2-40B4-BE49-F238E27FC236}">
                <a16:creationId xmlns:a16="http://schemas.microsoft.com/office/drawing/2014/main" id="{E8C85CFF-451E-497A-8064-AFD5F8322CAD}"/>
              </a:ext>
            </a:extLst>
          </p:cNvPr>
          <p:cNvSpPr/>
          <p:nvPr/>
        </p:nvSpPr>
        <p:spPr>
          <a:xfrm>
            <a:off x="939724" y="1137584"/>
            <a:ext cx="10414074" cy="507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Tabla de contenido del Manual/</a:t>
            </a:r>
            <a:r>
              <a:rPr kumimoji="0" lang="es-AR" sz="1800" b="0" i="0" u="none" strike="noStrike" kern="1200" cap="none" spc="0" normalizeH="0" baseline="0" noProof="0" dirty="0" err="1">
                <a:ln>
                  <a:noFill/>
                </a:ln>
                <a:solidFill>
                  <a:prstClr val="white"/>
                </a:solidFill>
                <a:effectLst/>
                <a:uLnTx/>
                <a:uFillTx/>
                <a:latin typeface="Arial" panose="020B0604020202020204"/>
                <a:ea typeface="+mn-ea"/>
                <a:cs typeface="+mn-cs"/>
              </a:rPr>
              <a:t>Playbook</a:t>
            </a: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 de Procesos Operacionales de Almacenes LAO </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TextBox 113">
            <a:extLst>
              <a:ext uri="{FF2B5EF4-FFF2-40B4-BE49-F238E27FC236}">
                <a16:creationId xmlns:a16="http://schemas.microsoft.com/office/drawing/2014/main" id="{D36D5EA4-1FA2-45BC-86E0-4AD62BEAB240}"/>
              </a:ext>
            </a:extLst>
          </p:cNvPr>
          <p:cNvSpPr txBox="1"/>
          <p:nvPr/>
        </p:nvSpPr>
        <p:spPr>
          <a:xfrm>
            <a:off x="939724" y="2252130"/>
            <a:ext cx="10414074" cy="4076742"/>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wrap="square" lIns="182880" tIns="121920" rIns="0" bIns="12192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1400" b="1"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TextBox 2">
            <a:extLst>
              <a:ext uri="{FF2B5EF4-FFF2-40B4-BE49-F238E27FC236}">
                <a16:creationId xmlns:a16="http://schemas.microsoft.com/office/drawing/2014/main" id="{792A497C-D877-4A67-AFC1-246B63FCC6C9}"/>
              </a:ext>
            </a:extLst>
          </p:cNvPr>
          <p:cNvSpPr txBox="1"/>
          <p:nvPr/>
        </p:nvSpPr>
        <p:spPr>
          <a:xfrm>
            <a:off x="1387536" y="1941929"/>
            <a:ext cx="9966261" cy="4659737"/>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4. Proceso de Storage</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6.1. </a:t>
            </a: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Gestion de Inventarios</a:t>
            </a:r>
          </a:p>
          <a:p>
            <a:pPr>
              <a:lnSpc>
                <a:spcPct val="110000"/>
              </a:lnSpc>
              <a:spcAft>
                <a:spcPts val="800"/>
              </a:spcAft>
            </a:pPr>
            <a:r>
              <a:rPr lang="es-AR" sz="2000" kern="0" dirty="0">
                <a:solidFill>
                  <a:prstClr val="white"/>
                </a:solidFill>
                <a:latin typeface="Arial" panose="020B0604020202020204"/>
                <a:ea typeface="Gulim" pitchFamily="34" charset="-127"/>
                <a:cs typeface="Arial"/>
              </a:rPr>
              <a:t>		</a:t>
            </a:r>
            <a:r>
              <a:rPr lang="es-AR" kern="0" dirty="0">
                <a:solidFill>
                  <a:prstClr val="white"/>
                </a:solidFill>
                <a:latin typeface="Arial" panose="020B0604020202020204"/>
                <a:ea typeface="Gulim" pitchFamily="34" charset="-127"/>
                <a:cs typeface="Arial"/>
              </a:rPr>
              <a:t>6.1.1. </a:t>
            </a:r>
            <a:r>
              <a:rPr lang="en-US" kern="0" dirty="0">
                <a:solidFill>
                  <a:prstClr val="white"/>
                </a:solidFill>
                <a:latin typeface="Arial" panose="020B0604020202020204"/>
                <a:ea typeface="Gulim" pitchFamily="34" charset="-127"/>
                <a:cs typeface="Arial"/>
              </a:rPr>
              <a:t>LAO Finished Goods inventories Management (</a:t>
            </a:r>
            <a:r>
              <a:rPr lang="es-AR" kern="0" dirty="0">
                <a:solidFill>
                  <a:prstClr val="white"/>
                </a:solidFill>
                <a:latin typeface="Arial" panose="020B0604020202020204"/>
                <a:ea typeface="Gulim" pitchFamily="34" charset="-127"/>
                <a:cs typeface="Arial"/>
              </a:rPr>
              <a:t>POL-01080)</a:t>
            </a:r>
            <a:r>
              <a:rPr lang="en-US" kern="0" dirty="0">
                <a:solidFill>
                  <a:prstClr val="white"/>
                </a:solidFill>
                <a:latin typeface="Arial" panose="020B0604020202020204"/>
                <a:ea typeface="Gulim" pitchFamily="34" charset="-127"/>
                <a:cs typeface="Arial"/>
              </a:rPr>
              <a:t> </a:t>
            </a:r>
          </a:p>
          <a:p>
            <a:pPr lvl="0">
              <a:lnSpc>
                <a:spcPct val="110000"/>
              </a:lnSpc>
              <a:spcAft>
                <a:spcPts val="800"/>
              </a:spcAft>
            </a:pPr>
            <a:r>
              <a:rPr lang="en-US" kern="0" dirty="0">
                <a:solidFill>
                  <a:prstClr val="white"/>
                </a:solidFill>
                <a:latin typeface="Arial" panose="020B0604020202020204"/>
                <a:ea typeface="Gulim" pitchFamily="34" charset="-127"/>
                <a:cs typeface="Arial"/>
              </a:rPr>
              <a:t>		6.1.2. LAO Finished Goods Slow Mover &amp; Obsolete inventories (</a:t>
            </a:r>
            <a:r>
              <a:rPr lang="es-AR" kern="0" dirty="0">
                <a:solidFill>
                  <a:prstClr val="white"/>
                </a:solidFill>
                <a:latin typeface="Arial" panose="020B0604020202020204"/>
                <a:ea typeface="Gulim" pitchFamily="34" charset="-127"/>
                <a:cs typeface="Arial"/>
              </a:rPr>
              <a:t>POL-00854 )</a:t>
            </a:r>
            <a:r>
              <a:rPr lang="en-US" kern="0" dirty="0">
                <a:solidFill>
                  <a:prstClr val="white"/>
                </a:solidFill>
                <a:latin typeface="Arial" panose="020B0604020202020204"/>
                <a:ea typeface="Gulim" pitchFamily="34" charset="-127"/>
                <a:cs typeface="Arial"/>
              </a:rPr>
              <a:t> </a:t>
            </a:r>
            <a:endParaRPr kumimoji="0" lang="en-US" b="0" i="0" u="none" strike="noStrike" kern="0" cap="none" spc="0" normalizeH="0" baseline="0" noProof="0" dirty="0">
              <a:ln>
                <a:noFill/>
              </a:ln>
              <a:solidFill>
                <a:prstClr val="white"/>
              </a:solidFill>
              <a:effectLst/>
              <a:uLnTx/>
              <a:uFillTx/>
              <a:latin typeface="Arial" panose="020B0604020202020204"/>
              <a:ea typeface="Gulim" pitchFamily="34" charset="-127"/>
              <a:cs typeface="Arial"/>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6.2.Gestion de </a:t>
            </a:r>
            <a:r>
              <a:rPr kumimoji="0" lang="en-US" sz="2000" b="0" i="0" u="none" strike="noStrike" kern="0" cap="none" spc="0" normalizeH="0" baseline="0" noProof="0" dirty="0" err="1">
                <a:ln>
                  <a:noFill/>
                </a:ln>
                <a:solidFill>
                  <a:prstClr val="white"/>
                </a:solidFill>
                <a:effectLst/>
                <a:uLnTx/>
                <a:uFillTx/>
                <a:latin typeface="Arial" panose="020B0604020202020204"/>
                <a:ea typeface="Gulim" pitchFamily="34" charset="-127"/>
                <a:cs typeface="Arial"/>
              </a:rPr>
              <a:t>Infraestructura</a:t>
            </a: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a:t>
            </a:r>
            <a:r>
              <a:rPr kumimoji="0" lang="en-US" sz="2000" b="0" i="0" u="none" strike="noStrike" kern="0" cap="none" spc="0" normalizeH="0" baseline="0" noProof="0" dirty="0" err="1">
                <a:ln>
                  <a:noFill/>
                </a:ln>
                <a:solidFill>
                  <a:prstClr val="white"/>
                </a:solidFill>
                <a:effectLst/>
                <a:uLnTx/>
                <a:uFillTx/>
                <a:latin typeface="Arial" panose="020B0604020202020204"/>
                <a:ea typeface="Gulim" pitchFamily="34" charset="-127"/>
                <a:cs typeface="Arial"/>
              </a:rPr>
              <a:t>Mantenimiento</a:t>
            </a:r>
            <a:endPar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6.3.EHS / SAFETY</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a:t>
            </a:r>
            <a:r>
              <a:rPr lang="en-US" sz="2000" kern="0" dirty="0">
                <a:solidFill>
                  <a:prstClr val="white"/>
                </a:solidFill>
                <a:latin typeface="Arial" panose="020B0604020202020204"/>
                <a:ea typeface="Gulim" pitchFamily="34" charset="-127"/>
                <a:cs typeface="Arial"/>
              </a:rPr>
              <a:t>6</a:t>
            </a: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.4.Calidad MOVE</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6.5.Recursos y </a:t>
            </a:r>
            <a:r>
              <a:rPr kumimoji="0" lang="en-US" sz="2000" b="0" i="0" u="none" strike="noStrike" kern="0" cap="none" spc="0" normalizeH="0" baseline="0" noProof="0" dirty="0" err="1">
                <a:ln>
                  <a:noFill/>
                </a:ln>
                <a:solidFill>
                  <a:prstClr val="white"/>
                </a:solidFill>
                <a:effectLst/>
                <a:uLnTx/>
                <a:uFillTx/>
                <a:latin typeface="Arial" panose="020B0604020202020204"/>
                <a:ea typeface="Gulim" pitchFamily="34" charset="-127"/>
                <a:cs typeface="Arial"/>
              </a:rPr>
              <a:t>Capacidades</a:t>
            </a:r>
            <a:endPar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6.6.Trazabilidad</a:t>
            </a:r>
          </a:p>
          <a:p>
            <a:pPr lvl="1">
              <a:spcBef>
                <a:spcPts val="600"/>
              </a:spcBef>
              <a:defRPr/>
            </a:pP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a:t>
            </a:r>
            <a:r>
              <a:rPr lang="en-US" sz="2000" kern="0" dirty="0">
                <a:solidFill>
                  <a:prstClr val="white"/>
                </a:solidFill>
                <a:latin typeface="Arial" panose="020B0604020202020204"/>
                <a:ea typeface="Gulim" pitchFamily="34" charset="-127"/>
                <a:cs typeface="Arial"/>
              </a:rPr>
              <a:t>6</a:t>
            </a: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.7 </a:t>
            </a:r>
            <a:r>
              <a:rPr lang="en-US" sz="2000" b="1" dirty="0">
                <a:solidFill>
                  <a:schemeClr val="bg1"/>
                </a:solidFill>
              </a:rPr>
              <a:t>Housekeeping</a:t>
            </a:r>
          </a:p>
          <a:p>
            <a:pPr>
              <a:spcBef>
                <a:spcPts val="600"/>
              </a:spcBef>
              <a:defRPr/>
            </a:pPr>
            <a:endParaRPr kumimoji="0" lang="en-US" sz="1100" b="0" i="0" u="none" strike="noStrike" kern="1200" cap="none" spc="0" normalizeH="0" baseline="0" noProof="0" dirty="0">
              <a:ln>
                <a:noFill/>
              </a:ln>
              <a:solidFill>
                <a:srgbClr val="292929"/>
              </a:solidFill>
              <a:effectLst/>
              <a:uLnTx/>
              <a:uFillTx/>
              <a:latin typeface="Arial" panose="020B0604020202020204"/>
              <a:ea typeface="+mn-ea"/>
              <a:cs typeface="Arial"/>
            </a:endParaRPr>
          </a:p>
        </p:txBody>
      </p:sp>
      <p:sp>
        <p:nvSpPr>
          <p:cNvPr id="16" name="Rectangle 9">
            <a:extLst>
              <a:ext uri="{FF2B5EF4-FFF2-40B4-BE49-F238E27FC236}">
                <a16:creationId xmlns:a16="http://schemas.microsoft.com/office/drawing/2014/main" id="{8723CD7D-5139-412A-90DC-7F2283ED2478}"/>
              </a:ext>
            </a:extLst>
          </p:cNvPr>
          <p:cNvSpPr/>
          <p:nvPr/>
        </p:nvSpPr>
        <p:spPr>
          <a:xfrm>
            <a:off x="939724" y="1658863"/>
            <a:ext cx="10414074" cy="5481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Guia</a:t>
            </a:r>
            <a:r>
              <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rPr>
              <a:t> 6  – </a:t>
            </a:r>
            <a:r>
              <a:rPr lang="en-US" sz="2400" b="1" dirty="0">
                <a:solidFill>
                  <a:srgbClr val="10069F"/>
                </a:solidFill>
              </a:rPr>
              <a:t>Management Processes</a:t>
            </a:r>
            <a:endPar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
        <p:nvSpPr>
          <p:cNvPr id="11" name="Rectángulo 10">
            <a:extLst>
              <a:ext uri="{FF2B5EF4-FFF2-40B4-BE49-F238E27FC236}">
                <a16:creationId xmlns:a16="http://schemas.microsoft.com/office/drawing/2014/main" id="{B574B521-015F-458C-8313-56450EBB556D}"/>
              </a:ext>
            </a:extLst>
          </p:cNvPr>
          <p:cNvSpPr/>
          <p:nvPr/>
        </p:nvSpPr>
        <p:spPr>
          <a:xfrm>
            <a:off x="9932841" y="2512621"/>
            <a:ext cx="3302791" cy="10877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Responsable Connie</a:t>
            </a:r>
          </a:p>
          <a:p>
            <a:pPr algn="ctr"/>
            <a:r>
              <a:rPr lang="es-AR" dirty="0"/>
              <a:t>Roger. Comparte TX</a:t>
            </a:r>
          </a:p>
        </p:txBody>
      </p:sp>
      <p:sp>
        <p:nvSpPr>
          <p:cNvPr id="15" name="Rectángulo 14">
            <a:extLst>
              <a:ext uri="{FF2B5EF4-FFF2-40B4-BE49-F238E27FC236}">
                <a16:creationId xmlns:a16="http://schemas.microsoft.com/office/drawing/2014/main" id="{E14FF2D3-0EAB-4324-81D8-B641084C0167}"/>
              </a:ext>
            </a:extLst>
          </p:cNvPr>
          <p:cNvSpPr/>
          <p:nvPr/>
        </p:nvSpPr>
        <p:spPr>
          <a:xfrm>
            <a:off x="6350534" y="3622926"/>
            <a:ext cx="3302791" cy="41403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Equipo Brasil GEMBA/OPT</a:t>
            </a:r>
          </a:p>
        </p:txBody>
      </p:sp>
      <p:sp>
        <p:nvSpPr>
          <p:cNvPr id="17" name="Rectángulo 16">
            <a:extLst>
              <a:ext uri="{FF2B5EF4-FFF2-40B4-BE49-F238E27FC236}">
                <a16:creationId xmlns:a16="http://schemas.microsoft.com/office/drawing/2014/main" id="{663C8D61-44CB-43D4-96B8-AADC85AEB301}"/>
              </a:ext>
            </a:extLst>
          </p:cNvPr>
          <p:cNvSpPr/>
          <p:nvPr/>
        </p:nvSpPr>
        <p:spPr>
          <a:xfrm>
            <a:off x="6350533" y="4082110"/>
            <a:ext cx="3302791" cy="61421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Connie con LAO</a:t>
            </a:r>
          </a:p>
        </p:txBody>
      </p:sp>
      <p:sp>
        <p:nvSpPr>
          <p:cNvPr id="18" name="Rectángulo 17">
            <a:extLst>
              <a:ext uri="{FF2B5EF4-FFF2-40B4-BE49-F238E27FC236}">
                <a16:creationId xmlns:a16="http://schemas.microsoft.com/office/drawing/2014/main" id="{B0AA9BC5-8A05-4352-99C1-843166D6EA55}"/>
              </a:ext>
            </a:extLst>
          </p:cNvPr>
          <p:cNvSpPr/>
          <p:nvPr/>
        </p:nvSpPr>
        <p:spPr>
          <a:xfrm>
            <a:off x="6370666" y="4741475"/>
            <a:ext cx="3302791" cy="16325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Connie con Daniela</a:t>
            </a:r>
          </a:p>
        </p:txBody>
      </p:sp>
    </p:spTree>
    <p:extLst>
      <p:ext uri="{BB962C8B-B14F-4D97-AF65-F5344CB8AC3E}">
        <p14:creationId xmlns:p14="http://schemas.microsoft.com/office/powerpoint/2010/main" val="2712098685"/>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6" name="Title 1">
            <a:extLst>
              <a:ext uri="{FF2B5EF4-FFF2-40B4-BE49-F238E27FC236}">
                <a16:creationId xmlns:a16="http://schemas.microsoft.com/office/drawing/2014/main" id="{17367D89-1C80-491A-8E75-2D70431A3ED7}"/>
              </a:ext>
            </a:extLst>
          </p:cNvPr>
          <p:cNvSpPr>
            <a:spLocks noGrp="1"/>
          </p:cNvSpPr>
          <p:nvPr>
            <p:ph type="title"/>
          </p:nvPr>
        </p:nvSpPr>
        <p:spPr>
          <a:xfrm>
            <a:off x="180975" y="127001"/>
            <a:ext cx="11839576" cy="1054100"/>
          </a:xfrm>
        </p:spPr>
        <p:txBody>
          <a:bodyPr>
            <a:normAutofit/>
          </a:bodyPr>
          <a:lstStyle/>
          <a:p>
            <a:r>
              <a:rPr lang="en-US" sz="4000" dirty="0"/>
              <a:t>LAO Logistics OPEX </a:t>
            </a:r>
            <a:endParaRPr lang="en-US" dirty="0"/>
          </a:p>
        </p:txBody>
      </p:sp>
      <p:sp>
        <p:nvSpPr>
          <p:cNvPr id="7" name="Rectangle 9">
            <a:extLst>
              <a:ext uri="{FF2B5EF4-FFF2-40B4-BE49-F238E27FC236}">
                <a16:creationId xmlns:a16="http://schemas.microsoft.com/office/drawing/2014/main" id="{E8C85CFF-451E-497A-8064-AFD5F8322CAD}"/>
              </a:ext>
            </a:extLst>
          </p:cNvPr>
          <p:cNvSpPr/>
          <p:nvPr/>
        </p:nvSpPr>
        <p:spPr>
          <a:xfrm>
            <a:off x="939724" y="1137584"/>
            <a:ext cx="10414074" cy="507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Tabla de contenido del Manual/</a:t>
            </a:r>
            <a:r>
              <a:rPr kumimoji="0" lang="es-AR" sz="1800" b="0" i="0" u="none" strike="noStrike" kern="1200" cap="none" spc="0" normalizeH="0" baseline="0" noProof="0" dirty="0" err="1">
                <a:ln>
                  <a:noFill/>
                </a:ln>
                <a:solidFill>
                  <a:prstClr val="white"/>
                </a:solidFill>
                <a:effectLst/>
                <a:uLnTx/>
                <a:uFillTx/>
                <a:latin typeface="Arial" panose="020B0604020202020204"/>
                <a:ea typeface="+mn-ea"/>
                <a:cs typeface="+mn-cs"/>
              </a:rPr>
              <a:t>Playbook</a:t>
            </a: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 de Procesos Operacionales de Almacenes LAO </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TextBox 113">
            <a:extLst>
              <a:ext uri="{FF2B5EF4-FFF2-40B4-BE49-F238E27FC236}">
                <a16:creationId xmlns:a16="http://schemas.microsoft.com/office/drawing/2014/main" id="{D36D5EA4-1FA2-45BC-86E0-4AD62BEAB240}"/>
              </a:ext>
            </a:extLst>
          </p:cNvPr>
          <p:cNvSpPr txBox="1"/>
          <p:nvPr/>
        </p:nvSpPr>
        <p:spPr>
          <a:xfrm>
            <a:off x="939724" y="2252130"/>
            <a:ext cx="10414074" cy="3388648"/>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wrap="square" lIns="182880" tIns="121920" rIns="0" bIns="12192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1400" b="1"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TextBox 2">
            <a:extLst>
              <a:ext uri="{FF2B5EF4-FFF2-40B4-BE49-F238E27FC236}">
                <a16:creationId xmlns:a16="http://schemas.microsoft.com/office/drawing/2014/main" id="{792A497C-D877-4A67-AFC1-246B63FCC6C9}"/>
              </a:ext>
            </a:extLst>
          </p:cNvPr>
          <p:cNvSpPr txBox="1"/>
          <p:nvPr/>
        </p:nvSpPr>
        <p:spPr>
          <a:xfrm>
            <a:off x="2088181" y="2405067"/>
            <a:ext cx="9518448" cy="4374980"/>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lang="es-AR" sz="2000" kern="0" dirty="0">
                <a:solidFill>
                  <a:prstClr val="white"/>
                </a:solidFill>
                <a:latin typeface="Arial" panose="020B0604020202020204"/>
                <a:ea typeface="Gulim" pitchFamily="34" charset="-127"/>
                <a:cs typeface="Arial"/>
              </a:rPr>
              <a:t>6.8. </a:t>
            </a:r>
            <a:r>
              <a:rPr lang="en-US" sz="2000" kern="0" dirty="0">
                <a:solidFill>
                  <a:prstClr val="white"/>
                </a:solidFill>
                <a:latin typeface="Arial" panose="020B0604020202020204"/>
                <a:ea typeface="Gulim" pitchFamily="34" charset="-127"/>
                <a:cs typeface="Arial"/>
              </a:rPr>
              <a:t>Gestion de customer Service</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6.9. Gestion de </a:t>
            </a:r>
            <a:r>
              <a:rPr kumimoji="0" lang="en-US" sz="2000" b="0" i="0" u="none" strike="noStrike" kern="0" cap="none" spc="0" normalizeH="0" baseline="0" noProof="0" dirty="0" err="1">
                <a:ln>
                  <a:noFill/>
                </a:ln>
                <a:solidFill>
                  <a:prstClr val="white"/>
                </a:solidFill>
                <a:effectLst/>
                <a:uLnTx/>
                <a:uFillTx/>
                <a:latin typeface="Arial" panose="020B0604020202020204"/>
                <a:ea typeface="Gulim" pitchFamily="34" charset="-127"/>
                <a:cs typeface="Arial"/>
              </a:rPr>
              <a:t>Transportes</a:t>
            </a:r>
            <a:endPar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endParaRPr>
          </a:p>
          <a:p>
            <a:pPr lvl="0">
              <a:lnSpc>
                <a:spcPct val="110000"/>
              </a:lnSpc>
              <a:spcAft>
                <a:spcPts val="800"/>
              </a:spcAft>
              <a:defRPr/>
            </a:pPr>
            <a:r>
              <a:rPr lang="es-AR" sz="2000" kern="0" dirty="0">
                <a:solidFill>
                  <a:prstClr val="white"/>
                </a:solidFill>
                <a:ea typeface="Gulim" pitchFamily="34" charset="-127"/>
                <a:cs typeface="Arial"/>
              </a:rPr>
              <a:t>6.10. </a:t>
            </a:r>
            <a:r>
              <a:rPr lang="en-US" sz="2000" kern="0" dirty="0">
                <a:solidFill>
                  <a:prstClr val="white"/>
                </a:solidFill>
                <a:ea typeface="Gulim" pitchFamily="34" charset="-127"/>
                <a:cs typeface="Arial"/>
              </a:rPr>
              <a:t>Security</a:t>
            </a:r>
          </a:p>
          <a:p>
            <a:pPr lvl="0">
              <a:lnSpc>
                <a:spcPct val="110000"/>
              </a:lnSpc>
              <a:spcAft>
                <a:spcPts val="800"/>
              </a:spcAft>
            </a:pP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6. 11. </a:t>
            </a:r>
            <a:r>
              <a:rPr lang="es-AR" sz="2000" kern="0" dirty="0">
                <a:solidFill>
                  <a:prstClr val="white"/>
                </a:solidFill>
                <a:ea typeface="Gulim" pitchFamily="34" charset="-127"/>
                <a:cs typeface="Arial"/>
              </a:rPr>
              <a:t>Compras/</a:t>
            </a:r>
            <a:r>
              <a:rPr lang="es-AR" sz="2000" kern="0" dirty="0" err="1">
                <a:solidFill>
                  <a:prstClr val="white"/>
                </a:solidFill>
                <a:ea typeface="Gulim" pitchFamily="34" charset="-127"/>
                <a:cs typeface="Arial"/>
              </a:rPr>
              <a:t>Procurement</a:t>
            </a:r>
            <a:endParaRPr lang="es-AR" sz="2000" kern="0" dirty="0">
              <a:solidFill>
                <a:prstClr val="white"/>
              </a:solidFill>
              <a:ea typeface="Gulim" pitchFamily="34" charset="-127"/>
              <a:cs typeface="Arial"/>
            </a:endParaRPr>
          </a:p>
          <a:p>
            <a:pPr lvl="0">
              <a:lnSpc>
                <a:spcPct val="110000"/>
              </a:lnSpc>
              <a:spcAft>
                <a:spcPts val="800"/>
              </a:spcAft>
            </a:pPr>
            <a:r>
              <a:rPr lang="es-AR" sz="2000" kern="0" dirty="0">
                <a:solidFill>
                  <a:prstClr val="white"/>
                </a:solidFill>
                <a:ea typeface="Gulim" pitchFamily="34" charset="-127"/>
                <a:cs typeface="Arial"/>
              </a:rPr>
              <a:t>	6.11.1. Acuerdos 3PL…. Ver con </a:t>
            </a:r>
            <a:r>
              <a:rPr lang="it-IT" sz="2000" kern="0" dirty="0">
                <a:solidFill>
                  <a:prstClr val="white"/>
                </a:solidFill>
                <a:ea typeface="Gulim" pitchFamily="34" charset="-127"/>
                <a:cs typeface="Arial"/>
              </a:rPr>
              <a:t>Virginio Jessica </a:t>
            </a:r>
          </a:p>
          <a:p>
            <a:pPr lvl="0">
              <a:lnSpc>
                <a:spcPct val="110000"/>
              </a:lnSpc>
              <a:spcAft>
                <a:spcPts val="800"/>
              </a:spcAft>
            </a:pPr>
            <a:r>
              <a:rPr lang="es-AR" sz="2000" kern="0" dirty="0">
                <a:solidFill>
                  <a:prstClr val="white"/>
                </a:solidFill>
                <a:ea typeface="Gulim" pitchFamily="34" charset="-127"/>
                <a:cs typeface="Arial"/>
              </a:rPr>
              <a:t>	6.11.2. Compras generales…… Me lo </a:t>
            </a:r>
            <a:r>
              <a:rPr lang="es-AR" sz="2000" kern="0" dirty="0" err="1">
                <a:solidFill>
                  <a:prstClr val="white"/>
                </a:solidFill>
                <a:ea typeface="Gulim" pitchFamily="34" charset="-127"/>
                <a:cs typeface="Arial"/>
              </a:rPr>
              <a:t>envia</a:t>
            </a:r>
            <a:r>
              <a:rPr lang="es-AR" sz="2000" kern="0" dirty="0">
                <a:solidFill>
                  <a:prstClr val="white"/>
                </a:solidFill>
                <a:ea typeface="Gulim" pitchFamily="34" charset="-127"/>
                <a:cs typeface="Arial"/>
              </a:rPr>
              <a:t> Edu Cardona</a:t>
            </a:r>
          </a:p>
          <a:p>
            <a:pPr lvl="0">
              <a:lnSpc>
                <a:spcPct val="110000"/>
              </a:lnSpc>
              <a:spcAft>
                <a:spcPts val="800"/>
              </a:spcAft>
            </a:pPr>
            <a:r>
              <a:rPr lang="es-AR" sz="2000" kern="0" dirty="0">
                <a:solidFill>
                  <a:prstClr val="white"/>
                </a:solidFill>
                <a:ea typeface="Gulim" pitchFamily="34" charset="-127"/>
                <a:cs typeface="Arial"/>
              </a:rPr>
              <a:t>	6.12. 3. Evaluación de proveedores….Me lo </a:t>
            </a:r>
            <a:r>
              <a:rPr lang="es-AR" sz="2000" kern="0" dirty="0" err="1">
                <a:solidFill>
                  <a:prstClr val="white"/>
                </a:solidFill>
                <a:ea typeface="Gulim" pitchFamily="34" charset="-127"/>
                <a:cs typeface="Arial"/>
              </a:rPr>
              <a:t>Envia</a:t>
            </a:r>
            <a:r>
              <a:rPr lang="es-AR" sz="2000" kern="0" dirty="0">
                <a:solidFill>
                  <a:prstClr val="white"/>
                </a:solidFill>
                <a:ea typeface="Gulim" pitchFamily="34" charset="-127"/>
                <a:cs typeface="Arial"/>
              </a:rPr>
              <a:t> Edu Cardona</a:t>
            </a:r>
          </a:p>
          <a:p>
            <a:pPr lvl="0">
              <a:lnSpc>
                <a:spcPct val="110000"/>
              </a:lnSpc>
              <a:spcAft>
                <a:spcPts val="800"/>
              </a:spcAft>
            </a:pPr>
            <a:endParaRPr lang="es-AR" sz="2000" kern="0" dirty="0">
              <a:solidFill>
                <a:prstClr val="white"/>
              </a:solidFill>
              <a:ea typeface="Gulim" pitchFamily="34" charset="-127"/>
              <a:cs typeface="Arial"/>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lang="en-US" sz="2000" kern="0" dirty="0">
              <a:solidFill>
                <a:prstClr val="white"/>
              </a:solidFill>
              <a:latin typeface="Arial" panose="020B0604020202020204"/>
              <a:ea typeface="Gulim" pitchFamily="34" charset="-127"/>
              <a:cs typeface="Arial"/>
            </a:endParaRPr>
          </a:p>
        </p:txBody>
      </p:sp>
      <p:sp>
        <p:nvSpPr>
          <p:cNvPr id="16" name="Rectangle 9">
            <a:extLst>
              <a:ext uri="{FF2B5EF4-FFF2-40B4-BE49-F238E27FC236}">
                <a16:creationId xmlns:a16="http://schemas.microsoft.com/office/drawing/2014/main" id="{8723CD7D-5139-412A-90DC-7F2283ED2478}"/>
              </a:ext>
            </a:extLst>
          </p:cNvPr>
          <p:cNvSpPr/>
          <p:nvPr/>
        </p:nvSpPr>
        <p:spPr>
          <a:xfrm>
            <a:off x="939724" y="1658863"/>
            <a:ext cx="10414074" cy="5481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Guia</a:t>
            </a:r>
            <a:r>
              <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rPr>
              <a:t> 6  – Management Processes</a:t>
            </a:r>
          </a:p>
        </p:txBody>
      </p:sp>
      <p:sp>
        <p:nvSpPr>
          <p:cNvPr id="11" name="Rectángulo 10">
            <a:extLst>
              <a:ext uri="{FF2B5EF4-FFF2-40B4-BE49-F238E27FC236}">
                <a16:creationId xmlns:a16="http://schemas.microsoft.com/office/drawing/2014/main" id="{E0AFBE41-0D1D-434C-8FE1-3A0DFAB95552}"/>
              </a:ext>
            </a:extLst>
          </p:cNvPr>
          <p:cNvSpPr/>
          <p:nvPr/>
        </p:nvSpPr>
        <p:spPr>
          <a:xfrm>
            <a:off x="10369155" y="4259259"/>
            <a:ext cx="3302791" cy="10877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Responsable Connie</a:t>
            </a:r>
          </a:p>
        </p:txBody>
      </p:sp>
      <p:sp>
        <p:nvSpPr>
          <p:cNvPr id="15" name="Rectángulo 14">
            <a:extLst>
              <a:ext uri="{FF2B5EF4-FFF2-40B4-BE49-F238E27FC236}">
                <a16:creationId xmlns:a16="http://schemas.microsoft.com/office/drawing/2014/main" id="{E8ABAD0C-E5DB-4B2A-89DF-43D62AF7219F}"/>
              </a:ext>
            </a:extLst>
          </p:cNvPr>
          <p:cNvSpPr/>
          <p:nvPr/>
        </p:nvSpPr>
        <p:spPr>
          <a:xfrm>
            <a:off x="6231781" y="2405067"/>
            <a:ext cx="3302791" cy="5616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Rogerio Valente</a:t>
            </a:r>
          </a:p>
        </p:txBody>
      </p:sp>
      <p:sp>
        <p:nvSpPr>
          <p:cNvPr id="17" name="Rectángulo 16">
            <a:extLst>
              <a:ext uri="{FF2B5EF4-FFF2-40B4-BE49-F238E27FC236}">
                <a16:creationId xmlns:a16="http://schemas.microsoft.com/office/drawing/2014/main" id="{889E6745-9DC9-4B66-B758-6A8497CFB747}"/>
              </a:ext>
            </a:extLst>
          </p:cNvPr>
          <p:cNvSpPr/>
          <p:nvPr/>
        </p:nvSpPr>
        <p:spPr>
          <a:xfrm>
            <a:off x="6231780" y="3011890"/>
            <a:ext cx="3302791" cy="5616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Kenji</a:t>
            </a:r>
          </a:p>
        </p:txBody>
      </p:sp>
    </p:spTree>
    <p:extLst>
      <p:ext uri="{BB962C8B-B14F-4D97-AF65-F5344CB8AC3E}">
        <p14:creationId xmlns:p14="http://schemas.microsoft.com/office/powerpoint/2010/main" val="366986403"/>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
            <a:extLst>
              <a:ext uri="{FF2B5EF4-FFF2-40B4-BE49-F238E27FC236}">
                <a16:creationId xmlns:a16="http://schemas.microsoft.com/office/drawing/2014/main" id="{491624E0-3C44-44C3-93F6-ABCBD7EB1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57" y="6361885"/>
            <a:ext cx="2349659" cy="48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FF2B5EF4-FFF2-40B4-BE49-F238E27FC236}">
                <a16:creationId xmlns:a16="http://schemas.microsoft.com/office/drawing/2014/main" id="{C5F7E478-D380-42FA-894A-F79739798E09}"/>
              </a:ext>
            </a:extLst>
          </p:cNvPr>
          <p:cNvPicPr>
            <a:picLocks noChangeAspect="1"/>
          </p:cNvPicPr>
          <p:nvPr/>
        </p:nvPicPr>
        <p:blipFill>
          <a:blip r:embed="rId3"/>
          <a:stretch>
            <a:fillRect/>
          </a:stretch>
        </p:blipFill>
        <p:spPr>
          <a:xfrm>
            <a:off x="108527" y="6353108"/>
            <a:ext cx="1728765" cy="488564"/>
          </a:xfrm>
          <a:prstGeom prst="rect">
            <a:avLst/>
          </a:prstGeom>
        </p:spPr>
      </p:pic>
      <p:sp>
        <p:nvSpPr>
          <p:cNvPr id="4" name="Title 1">
            <a:extLst>
              <a:ext uri="{FF2B5EF4-FFF2-40B4-BE49-F238E27FC236}">
                <a16:creationId xmlns:a16="http://schemas.microsoft.com/office/drawing/2014/main" id="{F596DA50-8A84-4859-9AB1-0A57D30150CB}"/>
              </a:ext>
            </a:extLst>
          </p:cNvPr>
          <p:cNvSpPr txBox="1">
            <a:spLocks/>
          </p:cNvSpPr>
          <p:nvPr/>
        </p:nvSpPr>
        <p:spPr>
          <a:xfrm>
            <a:off x="180975" y="127001"/>
            <a:ext cx="11839576" cy="1054100"/>
          </a:xfrm>
          <a:prstGeom prst="rect">
            <a:avLst/>
          </a:prstGeom>
        </p:spPr>
        <p:txBody>
          <a:bodyPr vert="horz">
            <a:normAutofit fontScale="75000" lnSpcReduction="20000"/>
          </a:bodyPr>
          <a:lstStyle>
            <a:lvl1pPr algn="l" defTabSz="914400" rtl="0" eaLnBrk="1" latinLnBrk="0" hangingPunct="1">
              <a:lnSpc>
                <a:spcPct val="90000"/>
              </a:lnSpc>
              <a:spcBef>
                <a:spcPct val="0"/>
              </a:spcBef>
              <a:buNone/>
              <a:defRPr sz="4000" b="1" i="0" kern="1200">
                <a:solidFill>
                  <a:srgbClr val="10069F"/>
                </a:solidFill>
                <a:latin typeface="+mj-lt"/>
                <a:ea typeface="Arial Black" panose="020B0604020202020204" pitchFamily="34" charset="0"/>
                <a:cs typeface="Arial Black" panose="020B0604020202020204" pitchFamily="34" charset="0"/>
              </a:defRPr>
            </a:lvl1pPr>
          </a:lstStyle>
          <a:p>
            <a:r>
              <a:rPr lang="en-US" dirty="0"/>
              <a:t>6.9. Gestion de </a:t>
            </a:r>
            <a:r>
              <a:rPr lang="en-US" dirty="0" err="1"/>
              <a:t>Transportes</a:t>
            </a:r>
            <a:endParaRPr lang="en-US" dirty="0"/>
          </a:p>
          <a:p>
            <a:r>
              <a:rPr lang="en-US" dirty="0"/>
              <a:t>Macro – Transportation Process  Flow</a:t>
            </a:r>
            <a:br>
              <a:rPr lang="en-US" dirty="0"/>
            </a:br>
            <a:r>
              <a:rPr lang="en-US" sz="2700" b="0" dirty="0"/>
              <a:t>Delivery Appointment, Tracking and Returns Managements currently not standard process across LAO.</a:t>
            </a:r>
            <a:endParaRPr lang="en-US" b="0" dirty="0"/>
          </a:p>
        </p:txBody>
      </p:sp>
      <p:sp>
        <p:nvSpPr>
          <p:cNvPr id="5" name="Rounded Rectangle 88">
            <a:extLst>
              <a:ext uri="{FF2B5EF4-FFF2-40B4-BE49-F238E27FC236}">
                <a16:creationId xmlns:a16="http://schemas.microsoft.com/office/drawing/2014/main" id="{5506830E-B0D6-46E8-B69E-6A0AFDAA84ED}"/>
              </a:ext>
            </a:extLst>
          </p:cNvPr>
          <p:cNvSpPr/>
          <p:nvPr/>
        </p:nvSpPr>
        <p:spPr>
          <a:xfrm>
            <a:off x="180976" y="3446415"/>
            <a:ext cx="1557839" cy="426355"/>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Order Entry</a:t>
            </a:r>
          </a:p>
        </p:txBody>
      </p:sp>
      <p:sp>
        <p:nvSpPr>
          <p:cNvPr id="6" name="Rounded Rectangle 88">
            <a:extLst>
              <a:ext uri="{FF2B5EF4-FFF2-40B4-BE49-F238E27FC236}">
                <a16:creationId xmlns:a16="http://schemas.microsoft.com/office/drawing/2014/main" id="{7B3A86FD-7D0D-49D7-B4DA-DC3B703B334D}"/>
              </a:ext>
            </a:extLst>
          </p:cNvPr>
          <p:cNvSpPr/>
          <p:nvPr/>
        </p:nvSpPr>
        <p:spPr>
          <a:xfrm>
            <a:off x="2147662" y="2769086"/>
            <a:ext cx="1557839" cy="426355"/>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prstClr val="black"/>
                </a:solidFill>
                <a:latin typeface="Calibri" panose="020F0502020204030204"/>
              </a:rPr>
              <a:t>Order Release</a:t>
            </a:r>
          </a:p>
        </p:txBody>
      </p:sp>
      <p:sp>
        <p:nvSpPr>
          <p:cNvPr id="7" name="Rounded Rectangle 88">
            <a:extLst>
              <a:ext uri="{FF2B5EF4-FFF2-40B4-BE49-F238E27FC236}">
                <a16:creationId xmlns:a16="http://schemas.microsoft.com/office/drawing/2014/main" id="{741CDE0B-B9BF-47F5-B585-B21E03BE3C4E}"/>
              </a:ext>
            </a:extLst>
          </p:cNvPr>
          <p:cNvSpPr/>
          <p:nvPr/>
        </p:nvSpPr>
        <p:spPr>
          <a:xfrm>
            <a:off x="2147662" y="3254105"/>
            <a:ext cx="1557839" cy="426355"/>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prstClr val="black"/>
                </a:solidFill>
                <a:latin typeface="Calibri" panose="020F0502020204030204"/>
              </a:rPr>
              <a:t>Stock Allocation</a:t>
            </a:r>
          </a:p>
        </p:txBody>
      </p:sp>
      <p:sp>
        <p:nvSpPr>
          <p:cNvPr id="8" name="Rounded Rectangle 88">
            <a:extLst>
              <a:ext uri="{FF2B5EF4-FFF2-40B4-BE49-F238E27FC236}">
                <a16:creationId xmlns:a16="http://schemas.microsoft.com/office/drawing/2014/main" id="{72A72631-70AA-4F2B-B27A-AD24642E5E97}"/>
              </a:ext>
            </a:extLst>
          </p:cNvPr>
          <p:cNvSpPr/>
          <p:nvPr/>
        </p:nvSpPr>
        <p:spPr>
          <a:xfrm>
            <a:off x="2147661" y="3739124"/>
            <a:ext cx="1557839" cy="426355"/>
          </a:xfrm>
          <a:prstGeom prst="roundRect">
            <a:avLst/>
          </a:prstGeom>
          <a:gradFill>
            <a:gsLst>
              <a:gs pos="28000">
                <a:schemeClr val="accent1">
                  <a:lumMod val="5000"/>
                  <a:lumOff val="95000"/>
                </a:schemeClr>
              </a:gs>
              <a:gs pos="9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prstClr val="black"/>
                </a:solidFill>
                <a:latin typeface="Calibri" panose="020F0502020204030204"/>
              </a:rPr>
              <a:t>Delivery Creation</a:t>
            </a:r>
          </a:p>
        </p:txBody>
      </p:sp>
      <p:sp>
        <p:nvSpPr>
          <p:cNvPr id="9" name="Rounded Rectangle 88">
            <a:extLst>
              <a:ext uri="{FF2B5EF4-FFF2-40B4-BE49-F238E27FC236}">
                <a16:creationId xmlns:a16="http://schemas.microsoft.com/office/drawing/2014/main" id="{B015CFF0-43BE-4079-B65C-57A82AD4F643}"/>
              </a:ext>
            </a:extLst>
          </p:cNvPr>
          <p:cNvSpPr/>
          <p:nvPr/>
        </p:nvSpPr>
        <p:spPr>
          <a:xfrm>
            <a:off x="4114347" y="3254105"/>
            <a:ext cx="1557839" cy="426355"/>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 Planning</a:t>
            </a:r>
          </a:p>
        </p:txBody>
      </p:sp>
      <p:sp>
        <p:nvSpPr>
          <p:cNvPr id="10" name="Rounded Rectangle 88">
            <a:extLst>
              <a:ext uri="{FF2B5EF4-FFF2-40B4-BE49-F238E27FC236}">
                <a16:creationId xmlns:a16="http://schemas.microsoft.com/office/drawing/2014/main" id="{3DE86F4E-7E57-4EEC-BF76-DC0DF03EB261}"/>
              </a:ext>
            </a:extLst>
          </p:cNvPr>
          <p:cNvSpPr/>
          <p:nvPr/>
        </p:nvSpPr>
        <p:spPr>
          <a:xfrm>
            <a:off x="2147661" y="4224143"/>
            <a:ext cx="1557839" cy="426355"/>
          </a:xfrm>
          <a:prstGeom prst="roundRect">
            <a:avLst/>
          </a:prstGeom>
          <a:gradFill>
            <a:gsLst>
              <a:gs pos="28000">
                <a:schemeClr val="accent1">
                  <a:lumMod val="5000"/>
                  <a:lumOff val="95000"/>
                </a:schemeClr>
              </a:gs>
              <a:gs pos="9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Delivery Appointment</a:t>
            </a:r>
          </a:p>
        </p:txBody>
      </p:sp>
      <p:sp>
        <p:nvSpPr>
          <p:cNvPr id="11" name="Rounded Rectangle 88">
            <a:extLst>
              <a:ext uri="{FF2B5EF4-FFF2-40B4-BE49-F238E27FC236}">
                <a16:creationId xmlns:a16="http://schemas.microsoft.com/office/drawing/2014/main" id="{556FD3C2-752D-4081-BD2E-38B198AA2263}"/>
              </a:ext>
            </a:extLst>
          </p:cNvPr>
          <p:cNvSpPr/>
          <p:nvPr/>
        </p:nvSpPr>
        <p:spPr>
          <a:xfrm>
            <a:off x="4114345" y="3739123"/>
            <a:ext cx="1557839" cy="426355"/>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 Booking</a:t>
            </a:r>
          </a:p>
        </p:txBody>
      </p:sp>
      <p:sp>
        <p:nvSpPr>
          <p:cNvPr id="12" name="Rounded Rectangle 88">
            <a:extLst>
              <a:ext uri="{FF2B5EF4-FFF2-40B4-BE49-F238E27FC236}">
                <a16:creationId xmlns:a16="http://schemas.microsoft.com/office/drawing/2014/main" id="{1B0DF4DF-E198-4C78-8CAC-E422543111C5}"/>
              </a:ext>
            </a:extLst>
          </p:cNvPr>
          <p:cNvSpPr/>
          <p:nvPr/>
        </p:nvSpPr>
        <p:spPr>
          <a:xfrm>
            <a:off x="6089574" y="3446414"/>
            <a:ext cx="1557839" cy="426355"/>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Shipping &amp; Invoicing</a:t>
            </a:r>
          </a:p>
        </p:txBody>
      </p:sp>
      <p:sp>
        <p:nvSpPr>
          <p:cNvPr id="13" name="TextBox 10">
            <a:extLst>
              <a:ext uri="{FF2B5EF4-FFF2-40B4-BE49-F238E27FC236}">
                <a16:creationId xmlns:a16="http://schemas.microsoft.com/office/drawing/2014/main" id="{A5A90B73-ECE9-4A8C-9A38-936FBF35A825}"/>
              </a:ext>
            </a:extLst>
          </p:cNvPr>
          <p:cNvSpPr txBox="1"/>
          <p:nvPr/>
        </p:nvSpPr>
        <p:spPr>
          <a:xfrm>
            <a:off x="180977" y="2058586"/>
            <a:ext cx="1571459" cy="457200"/>
          </a:xfrm>
          <a:prstGeom prst="roundRect">
            <a:avLst/>
          </a:prstGeom>
          <a:solidFill>
            <a:schemeClr val="bg1">
              <a:lumMod val="50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Customers / Commercial Teams</a:t>
            </a:r>
          </a:p>
        </p:txBody>
      </p:sp>
      <p:sp>
        <p:nvSpPr>
          <p:cNvPr id="14" name="TextBox 11">
            <a:extLst>
              <a:ext uri="{FF2B5EF4-FFF2-40B4-BE49-F238E27FC236}">
                <a16:creationId xmlns:a16="http://schemas.microsoft.com/office/drawing/2014/main" id="{EEBDE6B3-43CB-4055-B66E-19940E436FEF}"/>
              </a:ext>
            </a:extLst>
          </p:cNvPr>
          <p:cNvSpPr txBox="1"/>
          <p:nvPr/>
        </p:nvSpPr>
        <p:spPr>
          <a:xfrm>
            <a:off x="2147661" y="2058586"/>
            <a:ext cx="1557839" cy="457200"/>
          </a:xfrm>
          <a:prstGeom prst="roundRect">
            <a:avLst/>
          </a:prstGeom>
          <a:solidFill>
            <a:schemeClr val="bg1">
              <a:lumMod val="50000"/>
            </a:schemeClr>
          </a:solidFill>
        </p:spPr>
        <p:txBody>
          <a:bodyPr wrap="square" rtlCol="0" anchor="ctr">
            <a:noAutofit/>
          </a:bodyPr>
          <a:lstStyle>
            <a:defPPr>
              <a:defRPr lang="pt-BR"/>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latin typeface="Calibri" panose="020F0502020204030204"/>
              </a:defRPr>
            </a:lvl1pPr>
          </a:lstStyle>
          <a:p>
            <a:r>
              <a:rPr lang="en-US" dirty="0"/>
              <a:t>Customer Service</a:t>
            </a:r>
          </a:p>
        </p:txBody>
      </p:sp>
      <p:sp>
        <p:nvSpPr>
          <p:cNvPr id="15" name="TextBox 12">
            <a:extLst>
              <a:ext uri="{FF2B5EF4-FFF2-40B4-BE49-F238E27FC236}">
                <a16:creationId xmlns:a16="http://schemas.microsoft.com/office/drawing/2014/main" id="{B09DEBEC-AB39-4E61-861C-A64AE9535B71}"/>
              </a:ext>
            </a:extLst>
          </p:cNvPr>
          <p:cNvSpPr txBox="1"/>
          <p:nvPr/>
        </p:nvSpPr>
        <p:spPr>
          <a:xfrm>
            <a:off x="4114346" y="2058586"/>
            <a:ext cx="1552807" cy="457200"/>
          </a:xfrm>
          <a:prstGeom prst="roundRect">
            <a:avLst/>
          </a:prstGeom>
          <a:solidFill>
            <a:schemeClr val="accent1"/>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Transportation</a:t>
            </a:r>
          </a:p>
        </p:txBody>
      </p:sp>
      <p:sp>
        <p:nvSpPr>
          <p:cNvPr id="16" name="TextBox 13">
            <a:extLst>
              <a:ext uri="{FF2B5EF4-FFF2-40B4-BE49-F238E27FC236}">
                <a16:creationId xmlns:a16="http://schemas.microsoft.com/office/drawing/2014/main" id="{C3039995-FA04-46A1-A3F4-B7659919BCD0}"/>
              </a:ext>
            </a:extLst>
          </p:cNvPr>
          <p:cNvSpPr txBox="1"/>
          <p:nvPr/>
        </p:nvSpPr>
        <p:spPr>
          <a:xfrm>
            <a:off x="6081030" y="2058586"/>
            <a:ext cx="1557839" cy="457200"/>
          </a:xfrm>
          <a:prstGeom prst="roundRect">
            <a:avLst/>
          </a:prstGeom>
          <a:solidFill>
            <a:schemeClr val="bg1">
              <a:lumMod val="50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Distribution Operation</a:t>
            </a:r>
          </a:p>
        </p:txBody>
      </p:sp>
      <p:sp>
        <p:nvSpPr>
          <p:cNvPr id="17" name="TextBox 14">
            <a:extLst>
              <a:ext uri="{FF2B5EF4-FFF2-40B4-BE49-F238E27FC236}">
                <a16:creationId xmlns:a16="http://schemas.microsoft.com/office/drawing/2014/main" id="{122766D4-971E-4A27-B46F-C3C7815B80D4}"/>
              </a:ext>
            </a:extLst>
          </p:cNvPr>
          <p:cNvSpPr txBox="1"/>
          <p:nvPr/>
        </p:nvSpPr>
        <p:spPr>
          <a:xfrm>
            <a:off x="180977" y="1482797"/>
            <a:ext cx="1571459" cy="457200"/>
          </a:xfrm>
          <a:prstGeom prst="roundRect">
            <a:avLst/>
          </a:prstGeom>
          <a:solidFill>
            <a:schemeClr val="tx1">
              <a:lumMod val="50000"/>
              <a:lumOff val="50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Commercial</a:t>
            </a:r>
          </a:p>
        </p:txBody>
      </p:sp>
      <p:sp>
        <p:nvSpPr>
          <p:cNvPr id="18" name="TextBox 15">
            <a:extLst>
              <a:ext uri="{FF2B5EF4-FFF2-40B4-BE49-F238E27FC236}">
                <a16:creationId xmlns:a16="http://schemas.microsoft.com/office/drawing/2014/main" id="{7FF83E5E-3C4E-46B8-BCC1-06493C1B9B14}"/>
              </a:ext>
            </a:extLst>
          </p:cNvPr>
          <p:cNvSpPr txBox="1"/>
          <p:nvPr/>
        </p:nvSpPr>
        <p:spPr>
          <a:xfrm>
            <a:off x="2147662" y="1479905"/>
            <a:ext cx="7452814" cy="457201"/>
          </a:xfrm>
          <a:prstGeom prst="roundRect">
            <a:avLst/>
          </a:prstGeom>
          <a:solidFill>
            <a:schemeClr val="accent1"/>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LAO Logistics</a:t>
            </a:r>
          </a:p>
        </p:txBody>
      </p:sp>
      <p:sp>
        <p:nvSpPr>
          <p:cNvPr id="19" name="Right Arrow 24">
            <a:extLst>
              <a:ext uri="{FF2B5EF4-FFF2-40B4-BE49-F238E27FC236}">
                <a16:creationId xmlns:a16="http://schemas.microsoft.com/office/drawing/2014/main" id="{C61D1071-DE07-4B5F-B883-EF015C45D9E5}"/>
              </a:ext>
            </a:extLst>
          </p:cNvPr>
          <p:cNvSpPr/>
          <p:nvPr/>
        </p:nvSpPr>
        <p:spPr>
          <a:xfrm>
            <a:off x="1824720" y="3555274"/>
            <a:ext cx="272142" cy="250372"/>
          </a:xfrm>
          <a:prstGeom prst="rightArrow">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ight Arrow 25">
            <a:extLst>
              <a:ext uri="{FF2B5EF4-FFF2-40B4-BE49-F238E27FC236}">
                <a16:creationId xmlns:a16="http://schemas.microsoft.com/office/drawing/2014/main" id="{40C2BCAD-F5FF-4160-9497-61B4054A39BB}"/>
              </a:ext>
            </a:extLst>
          </p:cNvPr>
          <p:cNvSpPr/>
          <p:nvPr/>
        </p:nvSpPr>
        <p:spPr>
          <a:xfrm>
            <a:off x="3797115" y="3555274"/>
            <a:ext cx="272142" cy="25037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ight Arrow 26">
            <a:extLst>
              <a:ext uri="{FF2B5EF4-FFF2-40B4-BE49-F238E27FC236}">
                <a16:creationId xmlns:a16="http://schemas.microsoft.com/office/drawing/2014/main" id="{84B74712-CB76-4D96-84BB-3A0BDF346324}"/>
              </a:ext>
            </a:extLst>
          </p:cNvPr>
          <p:cNvSpPr/>
          <p:nvPr/>
        </p:nvSpPr>
        <p:spPr>
          <a:xfrm>
            <a:off x="5750181" y="3555274"/>
            <a:ext cx="272142" cy="250372"/>
          </a:xfrm>
          <a:prstGeom prst="rightArrow">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0">
            <a:extLst>
              <a:ext uri="{FF2B5EF4-FFF2-40B4-BE49-F238E27FC236}">
                <a16:creationId xmlns:a16="http://schemas.microsoft.com/office/drawing/2014/main" id="{0E5EDED6-109A-41C9-940C-DFE3712AA058}"/>
              </a:ext>
            </a:extLst>
          </p:cNvPr>
          <p:cNvSpPr/>
          <p:nvPr/>
        </p:nvSpPr>
        <p:spPr>
          <a:xfrm>
            <a:off x="180975" y="3952300"/>
            <a:ext cx="1557839" cy="76944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EDI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SFA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KC Web Portal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Manual Entry</a:t>
            </a:r>
          </a:p>
        </p:txBody>
      </p:sp>
      <p:sp>
        <p:nvSpPr>
          <p:cNvPr id="23" name="Rounded Rectangle 88">
            <a:extLst>
              <a:ext uri="{FF2B5EF4-FFF2-40B4-BE49-F238E27FC236}">
                <a16:creationId xmlns:a16="http://schemas.microsoft.com/office/drawing/2014/main" id="{4C3FC4F6-7039-4FCA-BD4D-7533AEED864B}"/>
              </a:ext>
            </a:extLst>
          </p:cNvPr>
          <p:cNvSpPr/>
          <p:nvPr/>
        </p:nvSpPr>
        <p:spPr>
          <a:xfrm>
            <a:off x="8052747" y="2555908"/>
            <a:ext cx="1557839" cy="426355"/>
          </a:xfrm>
          <a:prstGeom prst="roundRect">
            <a:avLst/>
          </a:prstGeom>
          <a:gradFill>
            <a:gsLst>
              <a:gs pos="28000">
                <a:schemeClr val="accent1">
                  <a:lumMod val="5000"/>
                  <a:lumOff val="95000"/>
                </a:schemeClr>
              </a:gs>
              <a:gs pos="9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prstClr val="black"/>
                </a:solidFill>
                <a:latin typeface="Calibri" panose="020F0502020204030204"/>
              </a:rPr>
              <a:t>Shipment Tracking</a:t>
            </a:r>
          </a:p>
        </p:txBody>
      </p:sp>
      <p:sp>
        <p:nvSpPr>
          <p:cNvPr id="24" name="TextBox 26">
            <a:extLst>
              <a:ext uri="{FF2B5EF4-FFF2-40B4-BE49-F238E27FC236}">
                <a16:creationId xmlns:a16="http://schemas.microsoft.com/office/drawing/2014/main" id="{4DEB6CF0-455C-4607-ABFD-EB56C3AB55A7}"/>
              </a:ext>
            </a:extLst>
          </p:cNvPr>
          <p:cNvSpPr txBox="1"/>
          <p:nvPr/>
        </p:nvSpPr>
        <p:spPr>
          <a:xfrm>
            <a:off x="8052746" y="2058586"/>
            <a:ext cx="1552807" cy="457200"/>
          </a:xfrm>
          <a:prstGeom prst="roundRect">
            <a:avLst/>
          </a:prstGeom>
          <a:solidFill>
            <a:schemeClr val="accent1"/>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Transportation</a:t>
            </a:r>
          </a:p>
        </p:txBody>
      </p:sp>
      <p:sp>
        <p:nvSpPr>
          <p:cNvPr id="25" name="Right Arrow 25">
            <a:extLst>
              <a:ext uri="{FF2B5EF4-FFF2-40B4-BE49-F238E27FC236}">
                <a16:creationId xmlns:a16="http://schemas.microsoft.com/office/drawing/2014/main" id="{2CA8A0FA-8085-421B-BC9E-1725A353E485}"/>
              </a:ext>
            </a:extLst>
          </p:cNvPr>
          <p:cNvSpPr/>
          <p:nvPr/>
        </p:nvSpPr>
        <p:spPr>
          <a:xfrm>
            <a:off x="7773086" y="3551934"/>
            <a:ext cx="272142" cy="25037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88">
            <a:extLst>
              <a:ext uri="{FF2B5EF4-FFF2-40B4-BE49-F238E27FC236}">
                <a16:creationId xmlns:a16="http://schemas.microsoft.com/office/drawing/2014/main" id="{E1A14BF5-7966-4CFE-971B-BA132B4790C2}"/>
              </a:ext>
            </a:extLst>
          </p:cNvPr>
          <p:cNvSpPr/>
          <p:nvPr/>
        </p:nvSpPr>
        <p:spPr>
          <a:xfrm>
            <a:off x="4109314" y="4258755"/>
            <a:ext cx="1557839" cy="426355"/>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Carrier Management</a:t>
            </a:r>
          </a:p>
        </p:txBody>
      </p:sp>
      <p:sp>
        <p:nvSpPr>
          <p:cNvPr id="27" name="Rounded Rectangle 88">
            <a:extLst>
              <a:ext uri="{FF2B5EF4-FFF2-40B4-BE49-F238E27FC236}">
                <a16:creationId xmlns:a16="http://schemas.microsoft.com/office/drawing/2014/main" id="{C028BEA3-73BE-427E-AE89-65A7DBC0ADA4}"/>
              </a:ext>
            </a:extLst>
          </p:cNvPr>
          <p:cNvSpPr/>
          <p:nvPr/>
        </p:nvSpPr>
        <p:spPr>
          <a:xfrm>
            <a:off x="8047714" y="3071767"/>
            <a:ext cx="1557839" cy="426355"/>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POD Tracking &amp; Registration</a:t>
            </a:r>
          </a:p>
        </p:txBody>
      </p:sp>
      <p:sp>
        <p:nvSpPr>
          <p:cNvPr id="28" name="Rounded Rectangle 88">
            <a:extLst>
              <a:ext uri="{FF2B5EF4-FFF2-40B4-BE49-F238E27FC236}">
                <a16:creationId xmlns:a16="http://schemas.microsoft.com/office/drawing/2014/main" id="{1A618F6B-87C0-453B-91D6-FDA9298432A0}"/>
              </a:ext>
            </a:extLst>
          </p:cNvPr>
          <p:cNvSpPr/>
          <p:nvPr/>
        </p:nvSpPr>
        <p:spPr>
          <a:xfrm>
            <a:off x="8052745" y="3587626"/>
            <a:ext cx="1557839" cy="426355"/>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Carrier Invoices</a:t>
            </a:r>
          </a:p>
        </p:txBody>
      </p:sp>
      <p:sp>
        <p:nvSpPr>
          <p:cNvPr id="29" name="Rounded Rectangle 88">
            <a:extLst>
              <a:ext uri="{FF2B5EF4-FFF2-40B4-BE49-F238E27FC236}">
                <a16:creationId xmlns:a16="http://schemas.microsoft.com/office/drawing/2014/main" id="{267F7493-F2A8-4A1F-BB8D-655435A0B913}"/>
              </a:ext>
            </a:extLst>
          </p:cNvPr>
          <p:cNvSpPr/>
          <p:nvPr/>
        </p:nvSpPr>
        <p:spPr>
          <a:xfrm>
            <a:off x="8047714" y="4657830"/>
            <a:ext cx="1557839" cy="426355"/>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Carrier Performance</a:t>
            </a:r>
          </a:p>
        </p:txBody>
      </p:sp>
      <p:sp>
        <p:nvSpPr>
          <p:cNvPr id="30" name="Rounded Rectangle 88">
            <a:extLst>
              <a:ext uri="{FF2B5EF4-FFF2-40B4-BE49-F238E27FC236}">
                <a16:creationId xmlns:a16="http://schemas.microsoft.com/office/drawing/2014/main" id="{641DFABA-2A62-4BD3-9A4B-0AD8B5C98EDD}"/>
              </a:ext>
            </a:extLst>
          </p:cNvPr>
          <p:cNvSpPr/>
          <p:nvPr/>
        </p:nvSpPr>
        <p:spPr>
          <a:xfrm>
            <a:off x="8042637" y="5173690"/>
            <a:ext cx="1557839" cy="426355"/>
          </a:xfrm>
          <a:prstGeom prst="roundRect">
            <a:avLst/>
          </a:prstGeom>
          <a:gradFill>
            <a:gsLst>
              <a:gs pos="28000">
                <a:schemeClr val="accent1">
                  <a:lumMod val="5000"/>
                  <a:lumOff val="95000"/>
                </a:schemeClr>
              </a:gs>
              <a:gs pos="9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prstClr val="black"/>
                </a:solidFill>
                <a:latin typeface="Calibri" panose="020F0502020204030204"/>
              </a:rPr>
              <a:t>Returns Management</a:t>
            </a:r>
          </a:p>
        </p:txBody>
      </p:sp>
      <p:sp>
        <p:nvSpPr>
          <p:cNvPr id="31" name="Rounded Rectangle 88">
            <a:extLst>
              <a:ext uri="{FF2B5EF4-FFF2-40B4-BE49-F238E27FC236}">
                <a16:creationId xmlns:a16="http://schemas.microsoft.com/office/drawing/2014/main" id="{C71B4FB4-D560-482A-8B88-6953F82D37A1}"/>
              </a:ext>
            </a:extLst>
          </p:cNvPr>
          <p:cNvSpPr/>
          <p:nvPr/>
        </p:nvSpPr>
        <p:spPr>
          <a:xfrm>
            <a:off x="10278504" y="2899999"/>
            <a:ext cx="1557839" cy="426355"/>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Transportation </a:t>
            </a:r>
          </a:p>
        </p:txBody>
      </p:sp>
      <p:sp>
        <p:nvSpPr>
          <p:cNvPr id="32" name="Rounded Rectangle 88">
            <a:extLst>
              <a:ext uri="{FF2B5EF4-FFF2-40B4-BE49-F238E27FC236}">
                <a16:creationId xmlns:a16="http://schemas.microsoft.com/office/drawing/2014/main" id="{B87692FE-4FFD-42A0-90A7-09918F9FF6F5}"/>
              </a:ext>
            </a:extLst>
          </p:cNvPr>
          <p:cNvSpPr/>
          <p:nvPr/>
        </p:nvSpPr>
        <p:spPr>
          <a:xfrm>
            <a:off x="10278504" y="3487542"/>
            <a:ext cx="1557839" cy="426355"/>
          </a:xfrm>
          <a:prstGeom prst="roundRect">
            <a:avLst/>
          </a:prstGeom>
          <a:gradFill>
            <a:gsLst>
              <a:gs pos="28000">
                <a:schemeClr val="accent1">
                  <a:lumMod val="5000"/>
                  <a:lumOff val="95000"/>
                </a:schemeClr>
              </a:gs>
              <a:gs pos="9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Customer Service or Transportation</a:t>
            </a:r>
          </a:p>
        </p:txBody>
      </p:sp>
      <p:sp>
        <p:nvSpPr>
          <p:cNvPr id="33" name="Rectangle 57">
            <a:extLst>
              <a:ext uri="{FF2B5EF4-FFF2-40B4-BE49-F238E27FC236}">
                <a16:creationId xmlns:a16="http://schemas.microsoft.com/office/drawing/2014/main" id="{70D2E7E3-E4EB-4952-8EB9-9D250E8E1891}"/>
              </a:ext>
            </a:extLst>
          </p:cNvPr>
          <p:cNvSpPr/>
          <p:nvPr/>
        </p:nvSpPr>
        <p:spPr>
          <a:xfrm>
            <a:off x="10097529" y="1635815"/>
            <a:ext cx="1944537" cy="2425426"/>
          </a:xfrm>
          <a:prstGeom prst="rect">
            <a:avLst/>
          </a:prstGeom>
          <a:noFill/>
        </p:spPr>
        <p:style>
          <a:lnRef idx="2">
            <a:schemeClr val="accent1"/>
          </a:lnRef>
          <a:fillRef idx="1">
            <a:schemeClr val="lt1"/>
          </a:fillRef>
          <a:effectRef idx="0">
            <a:schemeClr val="accent1"/>
          </a:effectRef>
          <a:fontRef idx="minor">
            <a:schemeClr val="dk1"/>
          </a:fontRef>
        </p:style>
        <p:txBody>
          <a:bodyPr rtlCol="0" anchor="t"/>
          <a:lstStyle/>
          <a:p>
            <a:pPr algn="ctr"/>
            <a:r>
              <a:rPr lang="en-US" b="1" dirty="0">
                <a:solidFill>
                  <a:schemeClr val="accent1"/>
                </a:solidFill>
              </a:rPr>
              <a:t>Current Responsibility</a:t>
            </a:r>
          </a:p>
        </p:txBody>
      </p:sp>
      <p:sp>
        <p:nvSpPr>
          <p:cNvPr id="34" name="Rounded Rectangle 88">
            <a:extLst>
              <a:ext uri="{FF2B5EF4-FFF2-40B4-BE49-F238E27FC236}">
                <a16:creationId xmlns:a16="http://schemas.microsoft.com/office/drawing/2014/main" id="{F973B5DA-0FA6-4CBC-8E37-F37507D1A280}"/>
              </a:ext>
            </a:extLst>
          </p:cNvPr>
          <p:cNvSpPr/>
          <p:nvPr/>
        </p:nvSpPr>
        <p:spPr>
          <a:xfrm>
            <a:off x="8052745" y="4116924"/>
            <a:ext cx="1557839" cy="426355"/>
          </a:xfrm>
          <a:prstGeom prst="roundRect">
            <a:avLst/>
          </a:prstGeom>
          <a:gradFill>
            <a:gsLst>
              <a:gs pos="28000">
                <a:schemeClr val="accent1">
                  <a:lumMod val="5000"/>
                  <a:lumOff val="95000"/>
                </a:schemeClr>
              </a:gs>
              <a:gs pos="9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prstClr val="black"/>
                </a:solidFill>
                <a:latin typeface="Calibri" panose="020F0502020204030204"/>
              </a:rPr>
              <a:t>Extra Costs</a:t>
            </a:r>
          </a:p>
        </p:txBody>
      </p:sp>
    </p:spTree>
    <p:extLst>
      <p:ext uri="{BB962C8B-B14F-4D97-AF65-F5344CB8AC3E}">
        <p14:creationId xmlns:p14="http://schemas.microsoft.com/office/powerpoint/2010/main" val="3913701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
            <a:extLst>
              <a:ext uri="{FF2B5EF4-FFF2-40B4-BE49-F238E27FC236}">
                <a16:creationId xmlns:a16="http://schemas.microsoft.com/office/drawing/2014/main" id="{491624E0-3C44-44C3-93F6-ABCBD7EB1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57" y="6361885"/>
            <a:ext cx="2349659" cy="48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FF2B5EF4-FFF2-40B4-BE49-F238E27FC236}">
                <a16:creationId xmlns:a16="http://schemas.microsoft.com/office/drawing/2014/main" id="{C5F7E478-D380-42FA-894A-F79739798E09}"/>
              </a:ext>
            </a:extLst>
          </p:cNvPr>
          <p:cNvPicPr>
            <a:picLocks noChangeAspect="1"/>
          </p:cNvPicPr>
          <p:nvPr/>
        </p:nvPicPr>
        <p:blipFill>
          <a:blip r:embed="rId3"/>
          <a:stretch>
            <a:fillRect/>
          </a:stretch>
        </p:blipFill>
        <p:spPr>
          <a:xfrm>
            <a:off x="108527" y="6353108"/>
            <a:ext cx="1728765" cy="488564"/>
          </a:xfrm>
          <a:prstGeom prst="rect">
            <a:avLst/>
          </a:prstGeom>
        </p:spPr>
      </p:pic>
      <p:sp>
        <p:nvSpPr>
          <p:cNvPr id="4" name="Title 1">
            <a:extLst>
              <a:ext uri="{FF2B5EF4-FFF2-40B4-BE49-F238E27FC236}">
                <a16:creationId xmlns:a16="http://schemas.microsoft.com/office/drawing/2014/main" id="{59E66654-1D92-46CB-BDED-989CA4ACEC6E}"/>
              </a:ext>
            </a:extLst>
          </p:cNvPr>
          <p:cNvSpPr txBox="1">
            <a:spLocks/>
          </p:cNvSpPr>
          <p:nvPr/>
        </p:nvSpPr>
        <p:spPr>
          <a:xfrm>
            <a:off x="180975" y="127001"/>
            <a:ext cx="11839576" cy="1054100"/>
          </a:xfrm>
          <a:prstGeom prst="rect">
            <a:avLst/>
          </a:prstGeom>
        </p:spPr>
        <p:txBody>
          <a:bodyPr vert="horz"/>
          <a:lstStyle>
            <a:lvl1pPr algn="l" defTabSz="914400" rtl="0" eaLnBrk="1" latinLnBrk="0" hangingPunct="1">
              <a:lnSpc>
                <a:spcPct val="90000"/>
              </a:lnSpc>
              <a:spcBef>
                <a:spcPct val="0"/>
              </a:spcBef>
              <a:buNone/>
              <a:defRPr sz="4000" b="1" i="0" kern="1200">
                <a:solidFill>
                  <a:srgbClr val="10069F"/>
                </a:solidFill>
                <a:latin typeface="+mj-lt"/>
                <a:ea typeface="Arial Black" panose="020B0604020202020204" pitchFamily="34" charset="0"/>
                <a:cs typeface="Arial Black" panose="020B0604020202020204" pitchFamily="34" charset="0"/>
              </a:defRPr>
            </a:lvl1pPr>
          </a:lstStyle>
          <a:p>
            <a:r>
              <a:rPr lang="en-US" sz="3200" dirty="0"/>
              <a:t>6.9. Gestion de </a:t>
            </a:r>
            <a:r>
              <a:rPr lang="en-US" sz="3200" dirty="0" err="1"/>
              <a:t>Transportes</a:t>
            </a:r>
            <a:endParaRPr lang="en-US" sz="3200" dirty="0"/>
          </a:p>
          <a:p>
            <a:r>
              <a:rPr lang="en-US" sz="3200" dirty="0"/>
              <a:t>MACRO PROCESS FLOW</a:t>
            </a:r>
          </a:p>
        </p:txBody>
      </p:sp>
      <p:sp>
        <p:nvSpPr>
          <p:cNvPr id="5" name="Rounded Rectangle 34">
            <a:extLst>
              <a:ext uri="{FF2B5EF4-FFF2-40B4-BE49-F238E27FC236}">
                <a16:creationId xmlns:a16="http://schemas.microsoft.com/office/drawing/2014/main" id="{846A003F-B9B9-42A9-999C-0ECC9E5AD2F3}"/>
              </a:ext>
            </a:extLst>
          </p:cNvPr>
          <p:cNvSpPr/>
          <p:nvPr/>
        </p:nvSpPr>
        <p:spPr>
          <a:xfrm>
            <a:off x="6736284" y="5697677"/>
            <a:ext cx="1097280" cy="274320"/>
          </a:xfrm>
          <a:prstGeom prst="roundRect">
            <a:avLst/>
          </a:prstGeom>
          <a:solidFill>
            <a:sysClr val="window" lastClr="FFFFFF">
              <a:lumMod val="85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Customer Service</a:t>
            </a:r>
          </a:p>
        </p:txBody>
      </p:sp>
      <p:sp>
        <p:nvSpPr>
          <p:cNvPr id="6" name="Rounded Rectangle 35">
            <a:extLst>
              <a:ext uri="{FF2B5EF4-FFF2-40B4-BE49-F238E27FC236}">
                <a16:creationId xmlns:a16="http://schemas.microsoft.com/office/drawing/2014/main" id="{C022D96E-8BA6-4688-9E21-4732F9146ECF}"/>
              </a:ext>
            </a:extLst>
          </p:cNvPr>
          <p:cNvSpPr/>
          <p:nvPr/>
        </p:nvSpPr>
        <p:spPr>
          <a:xfrm>
            <a:off x="5567643" y="5697677"/>
            <a:ext cx="1097280" cy="274320"/>
          </a:xfrm>
          <a:prstGeom prst="roundRect">
            <a:avLst/>
          </a:prstGeom>
          <a:solidFill>
            <a:srgbClr val="5B9BD5">
              <a:lumMod val="60000"/>
              <a:lumOff val="40000"/>
            </a:srgbClr>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Calibri" panose="020F0502020204030204"/>
                <a:ea typeface="+mn-ea"/>
                <a:cs typeface="+mn-cs"/>
              </a:rPr>
              <a:t>Transportation</a:t>
            </a:r>
          </a:p>
        </p:txBody>
      </p:sp>
      <p:sp>
        <p:nvSpPr>
          <p:cNvPr id="7" name="Rounded Rectangle 36">
            <a:extLst>
              <a:ext uri="{FF2B5EF4-FFF2-40B4-BE49-F238E27FC236}">
                <a16:creationId xmlns:a16="http://schemas.microsoft.com/office/drawing/2014/main" id="{86FEF7BB-3FE3-4C6F-B633-193388442558}"/>
              </a:ext>
            </a:extLst>
          </p:cNvPr>
          <p:cNvSpPr/>
          <p:nvPr/>
        </p:nvSpPr>
        <p:spPr>
          <a:xfrm>
            <a:off x="7940024" y="5697677"/>
            <a:ext cx="1097280" cy="274320"/>
          </a:xfrm>
          <a:prstGeom prst="roundRect">
            <a:avLst/>
          </a:prstGeom>
          <a:solidFill>
            <a:srgbClr val="70AD47">
              <a:lumMod val="20000"/>
              <a:lumOff val="80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Distribution</a:t>
            </a:r>
          </a:p>
        </p:txBody>
      </p:sp>
      <p:sp>
        <p:nvSpPr>
          <p:cNvPr id="8" name="Rounded Rectangle 37">
            <a:extLst>
              <a:ext uri="{FF2B5EF4-FFF2-40B4-BE49-F238E27FC236}">
                <a16:creationId xmlns:a16="http://schemas.microsoft.com/office/drawing/2014/main" id="{FB85527E-2AF4-45FB-BAE1-C0F893E5C2EA}"/>
              </a:ext>
            </a:extLst>
          </p:cNvPr>
          <p:cNvSpPr/>
          <p:nvPr/>
        </p:nvSpPr>
        <p:spPr>
          <a:xfrm>
            <a:off x="9135091" y="5697677"/>
            <a:ext cx="1097280" cy="274320"/>
          </a:xfrm>
          <a:prstGeom prst="roundRect">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Carrier</a:t>
            </a:r>
          </a:p>
        </p:txBody>
      </p:sp>
      <p:sp>
        <p:nvSpPr>
          <p:cNvPr id="9" name="Rounded Rectangle 38">
            <a:extLst>
              <a:ext uri="{FF2B5EF4-FFF2-40B4-BE49-F238E27FC236}">
                <a16:creationId xmlns:a16="http://schemas.microsoft.com/office/drawing/2014/main" id="{CF224881-7FB7-419F-8893-3A8823F31565}"/>
              </a:ext>
            </a:extLst>
          </p:cNvPr>
          <p:cNvSpPr/>
          <p:nvPr/>
        </p:nvSpPr>
        <p:spPr>
          <a:xfrm>
            <a:off x="10313056" y="5697860"/>
            <a:ext cx="1630948" cy="274137"/>
          </a:xfrm>
          <a:prstGeom prst="roundRect">
            <a:avLst/>
          </a:prstGeom>
          <a:solidFill>
            <a:srgbClr val="C00000">
              <a:alpha val="5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Needs to Standardize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rPr>
              <a:t>Important for Transport</a:t>
            </a:r>
          </a:p>
        </p:txBody>
      </p:sp>
      <p:sp>
        <p:nvSpPr>
          <p:cNvPr id="10" name="Pentagon 72">
            <a:extLst>
              <a:ext uri="{FF2B5EF4-FFF2-40B4-BE49-F238E27FC236}">
                <a16:creationId xmlns:a16="http://schemas.microsoft.com/office/drawing/2014/main" id="{9F2D54D2-B95F-4098-B548-A0F3190EACE9}"/>
              </a:ext>
            </a:extLst>
          </p:cNvPr>
          <p:cNvSpPr/>
          <p:nvPr/>
        </p:nvSpPr>
        <p:spPr>
          <a:xfrm>
            <a:off x="180975" y="1761145"/>
            <a:ext cx="1888275" cy="731520"/>
          </a:xfrm>
          <a:prstGeom prst="homePlate">
            <a:avLst/>
          </a:prstGeom>
          <a:solidFill>
            <a:srgbClr val="5B9BD5">
              <a:lumMod val="75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rPr>
              <a:t>Order Management</a:t>
            </a:r>
          </a:p>
        </p:txBody>
      </p:sp>
      <p:sp>
        <p:nvSpPr>
          <p:cNvPr id="11" name="Pentagon 73">
            <a:extLst>
              <a:ext uri="{FF2B5EF4-FFF2-40B4-BE49-F238E27FC236}">
                <a16:creationId xmlns:a16="http://schemas.microsoft.com/office/drawing/2014/main" id="{078459ED-4A24-4EBC-BD14-840E61A0EB2C}"/>
              </a:ext>
            </a:extLst>
          </p:cNvPr>
          <p:cNvSpPr/>
          <p:nvPr/>
        </p:nvSpPr>
        <p:spPr>
          <a:xfrm>
            <a:off x="200614" y="2565373"/>
            <a:ext cx="1868636" cy="731520"/>
          </a:xfrm>
          <a:prstGeom prst="homePlate">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Calibri" panose="020F0502020204030204"/>
                <a:ea typeface="+mn-ea"/>
                <a:cs typeface="+mn-cs"/>
              </a:rPr>
              <a:t>Order Allocation</a:t>
            </a:r>
          </a:p>
        </p:txBody>
      </p:sp>
      <p:sp>
        <p:nvSpPr>
          <p:cNvPr id="12" name="Chevron 74">
            <a:extLst>
              <a:ext uri="{FF2B5EF4-FFF2-40B4-BE49-F238E27FC236}">
                <a16:creationId xmlns:a16="http://schemas.microsoft.com/office/drawing/2014/main" id="{70009B08-961B-40EE-80E8-B97139D8880C}"/>
              </a:ext>
            </a:extLst>
          </p:cNvPr>
          <p:cNvSpPr/>
          <p:nvPr/>
        </p:nvSpPr>
        <p:spPr>
          <a:xfrm>
            <a:off x="2765441" y="2566915"/>
            <a:ext cx="1389004" cy="731520"/>
          </a:xfrm>
          <a:prstGeom prst="chevron">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Calibri" panose="020F0502020204030204"/>
                <a:ea typeface="+mn-ea"/>
                <a:cs typeface="+mn-cs"/>
              </a:rPr>
              <a:t>Planning</a:t>
            </a:r>
          </a:p>
        </p:txBody>
      </p:sp>
      <p:sp>
        <p:nvSpPr>
          <p:cNvPr id="13" name="Chevron 75">
            <a:extLst>
              <a:ext uri="{FF2B5EF4-FFF2-40B4-BE49-F238E27FC236}">
                <a16:creationId xmlns:a16="http://schemas.microsoft.com/office/drawing/2014/main" id="{F4C9E77B-618F-44DF-B761-7B7191761427}"/>
              </a:ext>
            </a:extLst>
          </p:cNvPr>
          <p:cNvSpPr/>
          <p:nvPr/>
        </p:nvSpPr>
        <p:spPr>
          <a:xfrm>
            <a:off x="3846518" y="1756888"/>
            <a:ext cx="1595937" cy="731520"/>
          </a:xfrm>
          <a:prstGeom prst="chevron">
            <a:avLst/>
          </a:prstGeom>
          <a:solidFill>
            <a:srgbClr val="5B9BD5">
              <a:lumMod val="75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rPr>
              <a:t>Scheduling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rPr>
              <a:t>Tendering</a:t>
            </a:r>
          </a:p>
        </p:txBody>
      </p:sp>
      <p:sp>
        <p:nvSpPr>
          <p:cNvPr id="14" name="Chevron 76">
            <a:extLst>
              <a:ext uri="{FF2B5EF4-FFF2-40B4-BE49-F238E27FC236}">
                <a16:creationId xmlns:a16="http://schemas.microsoft.com/office/drawing/2014/main" id="{30F96136-4F75-4902-9653-C66A827F6F2A}"/>
              </a:ext>
            </a:extLst>
          </p:cNvPr>
          <p:cNvSpPr/>
          <p:nvPr/>
        </p:nvSpPr>
        <p:spPr>
          <a:xfrm>
            <a:off x="3846518" y="2567286"/>
            <a:ext cx="1610805" cy="731520"/>
          </a:xfrm>
          <a:prstGeom prst="chevron">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Calibri" panose="020F0502020204030204"/>
                <a:ea typeface="+mn-ea"/>
                <a:cs typeface="+mn-cs"/>
              </a:rPr>
              <a:t>Tendering</a:t>
            </a:r>
          </a:p>
        </p:txBody>
      </p:sp>
      <p:sp>
        <p:nvSpPr>
          <p:cNvPr id="15" name="Chevron 77">
            <a:extLst>
              <a:ext uri="{FF2B5EF4-FFF2-40B4-BE49-F238E27FC236}">
                <a16:creationId xmlns:a16="http://schemas.microsoft.com/office/drawing/2014/main" id="{FEEBB46A-CADB-4CAB-A827-684DAD6FFA8C}"/>
              </a:ext>
            </a:extLst>
          </p:cNvPr>
          <p:cNvSpPr/>
          <p:nvPr/>
        </p:nvSpPr>
        <p:spPr>
          <a:xfrm>
            <a:off x="5130917" y="1756888"/>
            <a:ext cx="2499948" cy="731520"/>
          </a:xfrm>
          <a:prstGeom prst="chevron">
            <a:avLst/>
          </a:prstGeom>
          <a:solidFill>
            <a:srgbClr val="5B9BD5">
              <a:lumMod val="75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Transportation Execution</a:t>
            </a:r>
          </a:p>
        </p:txBody>
      </p:sp>
      <p:sp>
        <p:nvSpPr>
          <p:cNvPr id="16" name="Chevron 78">
            <a:extLst>
              <a:ext uri="{FF2B5EF4-FFF2-40B4-BE49-F238E27FC236}">
                <a16:creationId xmlns:a16="http://schemas.microsoft.com/office/drawing/2014/main" id="{7C6D6E05-9E42-4FA3-9FC1-839F65FC0657}"/>
              </a:ext>
            </a:extLst>
          </p:cNvPr>
          <p:cNvSpPr/>
          <p:nvPr/>
        </p:nvSpPr>
        <p:spPr>
          <a:xfrm>
            <a:off x="5130917" y="2567286"/>
            <a:ext cx="1468503" cy="731520"/>
          </a:xfrm>
          <a:prstGeom prst="chevron">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Calibri" panose="020F0502020204030204"/>
                <a:ea typeface="+mn-ea"/>
                <a:cs typeface="+mn-cs"/>
              </a:rPr>
              <a:t>Transport Execution</a:t>
            </a:r>
          </a:p>
        </p:txBody>
      </p:sp>
      <p:sp>
        <p:nvSpPr>
          <p:cNvPr id="17" name="Chevron 79">
            <a:extLst>
              <a:ext uri="{FF2B5EF4-FFF2-40B4-BE49-F238E27FC236}">
                <a16:creationId xmlns:a16="http://schemas.microsoft.com/office/drawing/2014/main" id="{5FD56FED-A69E-41DF-A771-C6E6F35EA43D}"/>
              </a:ext>
            </a:extLst>
          </p:cNvPr>
          <p:cNvSpPr/>
          <p:nvPr/>
        </p:nvSpPr>
        <p:spPr>
          <a:xfrm>
            <a:off x="6275268" y="2565373"/>
            <a:ext cx="1358569" cy="731520"/>
          </a:xfrm>
          <a:prstGeom prst="chevron">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alibri" panose="020F0502020204030204"/>
                <a:ea typeface="+mn-ea"/>
                <a:cs typeface="+mn-cs"/>
              </a:rPr>
              <a:t>Payment</a:t>
            </a:r>
          </a:p>
        </p:txBody>
      </p:sp>
      <p:sp>
        <p:nvSpPr>
          <p:cNvPr id="18" name="Chevron 80">
            <a:extLst>
              <a:ext uri="{FF2B5EF4-FFF2-40B4-BE49-F238E27FC236}">
                <a16:creationId xmlns:a16="http://schemas.microsoft.com/office/drawing/2014/main" id="{EE2DFBB1-37F9-4BD1-A3E1-34CC3AC5BE36}"/>
              </a:ext>
            </a:extLst>
          </p:cNvPr>
          <p:cNvSpPr/>
          <p:nvPr/>
        </p:nvSpPr>
        <p:spPr>
          <a:xfrm>
            <a:off x="7332621" y="1756888"/>
            <a:ext cx="2662221" cy="731520"/>
          </a:xfrm>
          <a:prstGeom prst="chevron">
            <a:avLst/>
          </a:prstGeom>
          <a:solidFill>
            <a:srgbClr val="5B9BD5">
              <a:lumMod val="75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Carrier Management</a:t>
            </a:r>
          </a:p>
        </p:txBody>
      </p:sp>
      <p:sp>
        <p:nvSpPr>
          <p:cNvPr id="19" name="Chevron 85">
            <a:extLst>
              <a:ext uri="{FF2B5EF4-FFF2-40B4-BE49-F238E27FC236}">
                <a16:creationId xmlns:a16="http://schemas.microsoft.com/office/drawing/2014/main" id="{58C4AA81-4870-41C2-AA9F-B29089934867}"/>
              </a:ext>
            </a:extLst>
          </p:cNvPr>
          <p:cNvSpPr/>
          <p:nvPr/>
        </p:nvSpPr>
        <p:spPr>
          <a:xfrm>
            <a:off x="7332622" y="2559481"/>
            <a:ext cx="1638955" cy="731520"/>
          </a:xfrm>
          <a:prstGeom prst="chevron">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Calibri" panose="020F0502020204030204"/>
                <a:ea typeface="+mn-ea"/>
                <a:cs typeface="+mn-cs"/>
              </a:rPr>
              <a:t>Carrier Development</a:t>
            </a:r>
          </a:p>
        </p:txBody>
      </p:sp>
      <p:sp>
        <p:nvSpPr>
          <p:cNvPr id="20" name="Chevron 110">
            <a:extLst>
              <a:ext uri="{FF2B5EF4-FFF2-40B4-BE49-F238E27FC236}">
                <a16:creationId xmlns:a16="http://schemas.microsoft.com/office/drawing/2014/main" id="{BA9E3AB6-B625-4671-9172-E20339E5B173}"/>
              </a:ext>
            </a:extLst>
          </p:cNvPr>
          <p:cNvSpPr/>
          <p:nvPr/>
        </p:nvSpPr>
        <p:spPr>
          <a:xfrm>
            <a:off x="8655884" y="2559481"/>
            <a:ext cx="1338959" cy="731520"/>
          </a:xfrm>
          <a:prstGeom prst="chevron">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Calibri" panose="020F0502020204030204"/>
                <a:ea typeface="+mn-ea"/>
                <a:cs typeface="+mn-cs"/>
              </a:rPr>
              <a:t>Special Projects</a:t>
            </a:r>
          </a:p>
        </p:txBody>
      </p:sp>
      <p:sp>
        <p:nvSpPr>
          <p:cNvPr id="21" name="Chevron 111">
            <a:extLst>
              <a:ext uri="{FF2B5EF4-FFF2-40B4-BE49-F238E27FC236}">
                <a16:creationId xmlns:a16="http://schemas.microsoft.com/office/drawing/2014/main" id="{5926A182-614B-40DE-A89B-82F81ABB21F8}"/>
              </a:ext>
            </a:extLst>
          </p:cNvPr>
          <p:cNvSpPr/>
          <p:nvPr/>
        </p:nvSpPr>
        <p:spPr>
          <a:xfrm>
            <a:off x="9681815" y="1764595"/>
            <a:ext cx="2505913" cy="731520"/>
          </a:xfrm>
          <a:prstGeom prst="chevron">
            <a:avLst/>
          </a:prstGeom>
          <a:solidFill>
            <a:srgbClr val="5B9BD5">
              <a:lumMod val="75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Reporting &amp; Analysis</a:t>
            </a:r>
          </a:p>
        </p:txBody>
      </p:sp>
      <p:sp>
        <p:nvSpPr>
          <p:cNvPr id="22" name="Chevron 112">
            <a:extLst>
              <a:ext uri="{FF2B5EF4-FFF2-40B4-BE49-F238E27FC236}">
                <a16:creationId xmlns:a16="http://schemas.microsoft.com/office/drawing/2014/main" id="{C5BA4E88-2AE4-4E4A-BEA2-30215B38B3EF}"/>
              </a:ext>
            </a:extLst>
          </p:cNvPr>
          <p:cNvSpPr/>
          <p:nvPr/>
        </p:nvSpPr>
        <p:spPr>
          <a:xfrm>
            <a:off x="9681816" y="2562590"/>
            <a:ext cx="1468998" cy="731520"/>
          </a:xfrm>
          <a:prstGeom prst="chevron">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Calibri" panose="020F0502020204030204"/>
                <a:ea typeface="+mn-ea"/>
                <a:cs typeface="+mn-cs"/>
              </a:rPr>
              <a:t>Reporting</a:t>
            </a:r>
          </a:p>
        </p:txBody>
      </p:sp>
      <p:sp>
        <p:nvSpPr>
          <p:cNvPr id="23" name="Chevron 113">
            <a:extLst>
              <a:ext uri="{FF2B5EF4-FFF2-40B4-BE49-F238E27FC236}">
                <a16:creationId xmlns:a16="http://schemas.microsoft.com/office/drawing/2014/main" id="{A37D46BF-9A9F-43CB-AAA9-352A51C701CA}"/>
              </a:ext>
            </a:extLst>
          </p:cNvPr>
          <p:cNvSpPr/>
          <p:nvPr/>
        </p:nvSpPr>
        <p:spPr>
          <a:xfrm>
            <a:off x="10826692" y="2559481"/>
            <a:ext cx="1361037" cy="731520"/>
          </a:xfrm>
          <a:prstGeom prst="chevron">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Calibri" panose="020F0502020204030204"/>
                <a:ea typeface="+mn-ea"/>
                <a:cs typeface="+mn-cs"/>
              </a:rPr>
              <a:t>Analysis</a:t>
            </a:r>
          </a:p>
        </p:txBody>
      </p:sp>
      <p:sp>
        <p:nvSpPr>
          <p:cNvPr id="24" name="Chevron 119">
            <a:extLst>
              <a:ext uri="{FF2B5EF4-FFF2-40B4-BE49-F238E27FC236}">
                <a16:creationId xmlns:a16="http://schemas.microsoft.com/office/drawing/2014/main" id="{CC3C4767-467D-4E6E-9E77-E7D48042EB34}"/>
              </a:ext>
            </a:extLst>
          </p:cNvPr>
          <p:cNvSpPr/>
          <p:nvPr/>
        </p:nvSpPr>
        <p:spPr>
          <a:xfrm>
            <a:off x="1742148" y="1764595"/>
            <a:ext cx="2400312" cy="731520"/>
          </a:xfrm>
          <a:prstGeom prst="chevron">
            <a:avLst/>
          </a:prstGeom>
          <a:solidFill>
            <a:srgbClr val="5B9BD5">
              <a:lumMod val="75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rPr>
              <a:t>Transportation Planning</a:t>
            </a:r>
          </a:p>
        </p:txBody>
      </p:sp>
      <p:sp>
        <p:nvSpPr>
          <p:cNvPr id="25" name="Chevron 32">
            <a:extLst>
              <a:ext uri="{FF2B5EF4-FFF2-40B4-BE49-F238E27FC236}">
                <a16:creationId xmlns:a16="http://schemas.microsoft.com/office/drawing/2014/main" id="{3E876524-1C34-4B1E-8004-5730E7DB6F1B}"/>
              </a:ext>
            </a:extLst>
          </p:cNvPr>
          <p:cNvSpPr/>
          <p:nvPr/>
        </p:nvSpPr>
        <p:spPr>
          <a:xfrm>
            <a:off x="1762348" y="2563029"/>
            <a:ext cx="1325655" cy="731520"/>
          </a:xfrm>
          <a:prstGeom prst="chevron">
            <a:avLst/>
          </a:prstGeom>
          <a:solidFill>
            <a:srgbClr val="5B9BD5">
              <a:lumMod val="60000"/>
              <a:lumOff val="4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Calibri" panose="020F0502020204030204"/>
                <a:ea typeface="+mn-ea"/>
                <a:cs typeface="+mn-cs"/>
              </a:rPr>
              <a:t>Setting</a:t>
            </a:r>
          </a:p>
        </p:txBody>
      </p:sp>
      <p:sp>
        <p:nvSpPr>
          <p:cNvPr id="26" name="Pentagon 33">
            <a:extLst>
              <a:ext uri="{FF2B5EF4-FFF2-40B4-BE49-F238E27FC236}">
                <a16:creationId xmlns:a16="http://schemas.microsoft.com/office/drawing/2014/main" id="{6E997E49-DE79-4BB9-A646-A31124B523B1}"/>
              </a:ext>
            </a:extLst>
          </p:cNvPr>
          <p:cNvSpPr/>
          <p:nvPr/>
        </p:nvSpPr>
        <p:spPr>
          <a:xfrm>
            <a:off x="200614" y="3369601"/>
            <a:ext cx="1868636" cy="731520"/>
          </a:xfrm>
          <a:prstGeom prst="homePlate">
            <a:avLst/>
          </a:prstGeom>
          <a:solidFill>
            <a:sysClr val="window" lastClr="FFFFFF">
              <a:lumMod val="85000"/>
            </a:sys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a:ea typeface="+mn-ea"/>
                <a:cs typeface="+mn-cs"/>
              </a:rPr>
              <a:t>Order Allocation</a:t>
            </a:r>
          </a:p>
        </p:txBody>
      </p:sp>
      <p:sp>
        <p:nvSpPr>
          <p:cNvPr id="27" name="Chevron 34">
            <a:extLst>
              <a:ext uri="{FF2B5EF4-FFF2-40B4-BE49-F238E27FC236}">
                <a16:creationId xmlns:a16="http://schemas.microsoft.com/office/drawing/2014/main" id="{45AC1A77-5799-40A2-8DBC-A8E302AAF292}"/>
              </a:ext>
            </a:extLst>
          </p:cNvPr>
          <p:cNvSpPr/>
          <p:nvPr/>
        </p:nvSpPr>
        <p:spPr>
          <a:xfrm>
            <a:off x="5192244" y="3455344"/>
            <a:ext cx="1407176" cy="731520"/>
          </a:xfrm>
          <a:prstGeom prst="chevron">
            <a:avLst/>
          </a:prstGeom>
          <a:solidFill>
            <a:srgbClr val="70AD47">
              <a:lumMod val="20000"/>
              <a:lumOff val="80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122">
            <a:extLst>
              <a:ext uri="{FF2B5EF4-FFF2-40B4-BE49-F238E27FC236}">
                <a16:creationId xmlns:a16="http://schemas.microsoft.com/office/drawing/2014/main" id="{5ADA37D7-E96C-4C24-8E48-13A770E4FE93}"/>
              </a:ext>
            </a:extLst>
          </p:cNvPr>
          <p:cNvSpPr txBox="1"/>
          <p:nvPr/>
        </p:nvSpPr>
        <p:spPr>
          <a:xfrm>
            <a:off x="5516795" y="3675170"/>
            <a:ext cx="1028687" cy="276999"/>
          </a:xfrm>
          <a:prstGeom prst="rect">
            <a:avLst/>
          </a:prstGeom>
          <a:noFill/>
        </p:spPr>
        <p:txBody>
          <a:bodyPr wrap="square" rtlCol="0">
            <a:spAutoFit/>
          </a:bodyPr>
          <a:lstStyle/>
          <a:p>
            <a:r>
              <a:rPr lang="en-US" sz="1200" dirty="0">
                <a:solidFill>
                  <a:prstClr val="black"/>
                </a:solidFill>
                <a:latin typeface="Calibri" panose="020F0502020204030204"/>
              </a:rPr>
              <a:t>Warehousing</a:t>
            </a:r>
          </a:p>
        </p:txBody>
      </p:sp>
      <p:sp>
        <p:nvSpPr>
          <p:cNvPr id="29" name="Chevron 35">
            <a:extLst>
              <a:ext uri="{FF2B5EF4-FFF2-40B4-BE49-F238E27FC236}">
                <a16:creationId xmlns:a16="http://schemas.microsoft.com/office/drawing/2014/main" id="{EFDF376A-1594-4D52-A648-734C71FFC163}"/>
              </a:ext>
            </a:extLst>
          </p:cNvPr>
          <p:cNvSpPr/>
          <p:nvPr/>
        </p:nvSpPr>
        <p:spPr>
          <a:xfrm>
            <a:off x="5192243" y="4230861"/>
            <a:ext cx="2438621" cy="731520"/>
          </a:xfrm>
          <a:prstGeom prst="chevron">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0" name="Chevron 36">
            <a:extLst>
              <a:ext uri="{FF2B5EF4-FFF2-40B4-BE49-F238E27FC236}">
                <a16:creationId xmlns:a16="http://schemas.microsoft.com/office/drawing/2014/main" id="{56CF8B91-EAE7-44A0-B4AE-A73BE7C7EC1A}"/>
              </a:ext>
            </a:extLst>
          </p:cNvPr>
          <p:cNvSpPr/>
          <p:nvPr/>
        </p:nvSpPr>
        <p:spPr>
          <a:xfrm>
            <a:off x="2759348" y="4230861"/>
            <a:ext cx="1395098" cy="731520"/>
          </a:xfrm>
          <a:prstGeom prst="chevron">
            <a:avLst/>
          </a:prstGeom>
          <a:solidFill>
            <a:srgbClr val="FFC000">
              <a:lumMod val="20000"/>
              <a:lumOff val="80000"/>
            </a:srgbClr>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125">
            <a:extLst>
              <a:ext uri="{FF2B5EF4-FFF2-40B4-BE49-F238E27FC236}">
                <a16:creationId xmlns:a16="http://schemas.microsoft.com/office/drawing/2014/main" id="{07B4AB5B-55B9-4684-AA7C-70B3BFAF5257}"/>
              </a:ext>
            </a:extLst>
          </p:cNvPr>
          <p:cNvSpPr txBox="1"/>
          <p:nvPr/>
        </p:nvSpPr>
        <p:spPr>
          <a:xfrm>
            <a:off x="3058267" y="4354045"/>
            <a:ext cx="1028687" cy="461665"/>
          </a:xfrm>
          <a:prstGeom prst="rect">
            <a:avLst/>
          </a:prstGeom>
          <a:noFill/>
        </p:spPr>
        <p:txBody>
          <a:bodyPr wrap="square" rtlCol="0">
            <a:spAutoFit/>
          </a:bodyPr>
          <a:lstStyle/>
          <a:p>
            <a:r>
              <a:rPr lang="en-US" sz="1200" dirty="0">
                <a:solidFill>
                  <a:prstClr val="black"/>
                </a:solidFill>
                <a:latin typeface="Calibri" panose="020F0502020204030204"/>
              </a:rPr>
              <a:t>Equipment Allocation</a:t>
            </a:r>
          </a:p>
        </p:txBody>
      </p:sp>
      <p:sp>
        <p:nvSpPr>
          <p:cNvPr id="32" name="TextBox 126">
            <a:extLst>
              <a:ext uri="{FF2B5EF4-FFF2-40B4-BE49-F238E27FC236}">
                <a16:creationId xmlns:a16="http://schemas.microsoft.com/office/drawing/2014/main" id="{251FE8C4-164F-436E-8CB9-9C45FC64C1D7}"/>
              </a:ext>
            </a:extLst>
          </p:cNvPr>
          <p:cNvSpPr txBox="1"/>
          <p:nvPr/>
        </p:nvSpPr>
        <p:spPr>
          <a:xfrm>
            <a:off x="5732384" y="4432610"/>
            <a:ext cx="1476682" cy="276999"/>
          </a:xfrm>
          <a:prstGeom prst="rect">
            <a:avLst/>
          </a:prstGeom>
          <a:noFill/>
        </p:spPr>
        <p:txBody>
          <a:bodyPr wrap="square" rtlCol="0">
            <a:spAutoFit/>
          </a:bodyPr>
          <a:lstStyle/>
          <a:p>
            <a:r>
              <a:rPr lang="en-US" sz="1200" dirty="0">
                <a:solidFill>
                  <a:prstClr val="black"/>
                </a:solidFill>
                <a:latin typeface="Calibri" panose="020F0502020204030204"/>
              </a:rPr>
              <a:t>POD  / Invoicing</a:t>
            </a:r>
          </a:p>
        </p:txBody>
      </p:sp>
    </p:spTree>
    <p:extLst>
      <p:ext uri="{BB962C8B-B14F-4D97-AF65-F5344CB8AC3E}">
        <p14:creationId xmlns:p14="http://schemas.microsoft.com/office/powerpoint/2010/main" val="38403358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9">
            <a:extLst>
              <a:ext uri="{FF2B5EF4-FFF2-40B4-BE49-F238E27FC236}">
                <a16:creationId xmlns:a16="http://schemas.microsoft.com/office/drawing/2014/main" id="{491624E0-3C44-44C3-93F6-ABCBD7EB1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57" y="6361885"/>
            <a:ext cx="2349659" cy="48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FF2B5EF4-FFF2-40B4-BE49-F238E27FC236}">
                <a16:creationId xmlns:a16="http://schemas.microsoft.com/office/drawing/2014/main" id="{C5F7E478-D380-42FA-894A-F79739798E09}"/>
              </a:ext>
            </a:extLst>
          </p:cNvPr>
          <p:cNvPicPr>
            <a:picLocks noChangeAspect="1"/>
          </p:cNvPicPr>
          <p:nvPr/>
        </p:nvPicPr>
        <p:blipFill>
          <a:blip r:embed="rId3"/>
          <a:stretch>
            <a:fillRect/>
          </a:stretch>
        </p:blipFill>
        <p:spPr>
          <a:xfrm>
            <a:off x="108527" y="6353108"/>
            <a:ext cx="1728765" cy="488564"/>
          </a:xfrm>
          <a:prstGeom prst="rect">
            <a:avLst/>
          </a:prstGeom>
        </p:spPr>
      </p:pic>
      <p:sp>
        <p:nvSpPr>
          <p:cNvPr id="4" name="Title 1">
            <a:extLst>
              <a:ext uri="{FF2B5EF4-FFF2-40B4-BE49-F238E27FC236}">
                <a16:creationId xmlns:a16="http://schemas.microsoft.com/office/drawing/2014/main" id="{A59DC1D9-609F-4872-9827-1790C24C4D91}"/>
              </a:ext>
            </a:extLst>
          </p:cNvPr>
          <p:cNvSpPr txBox="1">
            <a:spLocks/>
          </p:cNvSpPr>
          <p:nvPr/>
        </p:nvSpPr>
        <p:spPr>
          <a:xfrm>
            <a:off x="180975" y="127001"/>
            <a:ext cx="11839576" cy="1054100"/>
          </a:xfrm>
          <a:prstGeom prst="rect">
            <a:avLst/>
          </a:prstGeom>
        </p:spPr>
        <p:txBody>
          <a:bodyPr vert="horz"/>
          <a:lstStyle>
            <a:lvl1pPr algn="l" defTabSz="914400" rtl="0" eaLnBrk="1" latinLnBrk="0" hangingPunct="1">
              <a:lnSpc>
                <a:spcPct val="90000"/>
              </a:lnSpc>
              <a:spcBef>
                <a:spcPct val="0"/>
              </a:spcBef>
              <a:buNone/>
              <a:defRPr sz="4000" b="1" i="0" kern="1200">
                <a:solidFill>
                  <a:srgbClr val="10069F"/>
                </a:solidFill>
                <a:latin typeface="+mj-lt"/>
                <a:ea typeface="Arial Black" panose="020B0604020202020204" pitchFamily="34" charset="0"/>
                <a:cs typeface="Arial Black" panose="020B0604020202020204" pitchFamily="34" charset="0"/>
              </a:defRPr>
            </a:lvl1pPr>
          </a:lstStyle>
          <a:p>
            <a:r>
              <a:rPr lang="en-US" dirty="0"/>
              <a:t>6.9. Gestion de </a:t>
            </a:r>
            <a:r>
              <a:rPr lang="en-US" dirty="0" err="1"/>
              <a:t>Transportes</a:t>
            </a:r>
            <a:endParaRPr lang="en-US" dirty="0"/>
          </a:p>
          <a:p>
            <a:r>
              <a:rPr lang="en-US" dirty="0"/>
              <a:t>Procedures </a:t>
            </a:r>
          </a:p>
        </p:txBody>
      </p:sp>
      <p:sp>
        <p:nvSpPr>
          <p:cNvPr id="5" name="Rectángulo 4">
            <a:extLst>
              <a:ext uri="{FF2B5EF4-FFF2-40B4-BE49-F238E27FC236}">
                <a16:creationId xmlns:a16="http://schemas.microsoft.com/office/drawing/2014/main" id="{B7CACCD6-A258-4717-9EB4-D9DDBA92E2E9}"/>
              </a:ext>
            </a:extLst>
          </p:cNvPr>
          <p:cNvSpPr/>
          <p:nvPr/>
        </p:nvSpPr>
        <p:spPr>
          <a:xfrm>
            <a:off x="788126" y="1666419"/>
            <a:ext cx="10615748" cy="1938992"/>
          </a:xfrm>
          <a:prstGeom prst="rect">
            <a:avLst/>
          </a:prstGeom>
        </p:spPr>
        <p:txBody>
          <a:bodyPr wrap="square">
            <a:spAutoFit/>
          </a:bodyPr>
          <a:lstStyle/>
          <a:p>
            <a:r>
              <a:rPr lang="es-CR" sz="2400" dirty="0">
                <a:latin typeface="Calibri" panose="020F0502020204030204" pitchFamily="34" charset="0"/>
                <a:ea typeface="Calibri" panose="020F0502020204030204" pitchFamily="34" charset="0"/>
              </a:rPr>
              <a:t> </a:t>
            </a:r>
            <a:endParaRPr lang="es-AR" sz="2400" dirty="0">
              <a:latin typeface="Calibri" panose="020F0502020204030204" pitchFamily="34" charset="0"/>
              <a:ea typeface="Calibri" panose="020F0502020204030204" pitchFamily="34" charset="0"/>
            </a:endParaRPr>
          </a:p>
          <a:p>
            <a:r>
              <a:rPr lang="es-CR" sz="2400" u="sng" dirty="0">
                <a:solidFill>
                  <a:srgbClr val="0563C1"/>
                </a:solidFill>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PR-35108</a:t>
            </a:r>
            <a:r>
              <a:rPr lang="es-CR" sz="2400" dirty="0">
                <a:latin typeface="Calibri" panose="020F0502020204030204" pitchFamily="34" charset="0"/>
                <a:ea typeface="Calibri" panose="020F0502020204030204" pitchFamily="34" charset="0"/>
              </a:rPr>
              <a:t> Planeación de Transportes TMS-SAP</a:t>
            </a:r>
            <a:endParaRPr lang="es-AR" sz="2400" dirty="0">
              <a:latin typeface="Calibri" panose="020F0502020204030204" pitchFamily="34" charset="0"/>
              <a:ea typeface="Calibri" panose="020F0502020204030204" pitchFamily="34" charset="0"/>
            </a:endParaRPr>
          </a:p>
          <a:p>
            <a:r>
              <a:rPr lang="es-CR" sz="2400" u="sng" dirty="0">
                <a:solidFill>
                  <a:srgbClr val="0563C1"/>
                </a:solidFill>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PR-28696</a:t>
            </a:r>
            <a:r>
              <a:rPr lang="es-CR" sz="2400" dirty="0">
                <a:latin typeface="Calibri" panose="020F0502020204030204" pitchFamily="34" charset="0"/>
                <a:ea typeface="Calibri" panose="020F0502020204030204" pitchFamily="34" charset="0"/>
              </a:rPr>
              <a:t> Condiciones y Controles para OC automáticas de transportes</a:t>
            </a:r>
            <a:endParaRPr lang="es-AR" sz="2400" dirty="0">
              <a:latin typeface="Calibri" panose="020F0502020204030204" pitchFamily="34" charset="0"/>
              <a:ea typeface="Calibri" panose="020F0502020204030204" pitchFamily="34" charset="0"/>
            </a:endParaRPr>
          </a:p>
          <a:p>
            <a:r>
              <a:rPr lang="es-CR" sz="2400" u="sng" dirty="0">
                <a:solidFill>
                  <a:srgbClr val="0563C1"/>
                </a:solidFill>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PR-35788</a:t>
            </a:r>
            <a:r>
              <a:rPr lang="es-CR" sz="2400" dirty="0">
                <a:latin typeface="Calibri" panose="020F0502020204030204" pitchFamily="34" charset="0"/>
                <a:ea typeface="Calibri" panose="020F0502020204030204" pitchFamily="34" charset="0"/>
              </a:rPr>
              <a:t> Creación de </a:t>
            </a:r>
            <a:r>
              <a:rPr lang="es-CR" sz="2400" dirty="0" err="1">
                <a:latin typeface="Calibri" panose="020F0502020204030204" pitchFamily="34" charset="0"/>
                <a:ea typeface="Calibri" panose="020F0502020204030204" pitchFamily="34" charset="0"/>
              </a:rPr>
              <a:t>Ship</a:t>
            </a:r>
            <a:r>
              <a:rPr lang="es-CR" sz="2400" dirty="0">
                <a:latin typeface="Calibri" panose="020F0502020204030204" pitchFamily="34" charset="0"/>
                <a:ea typeface="Calibri" panose="020F0502020204030204" pitchFamily="34" charset="0"/>
              </a:rPr>
              <a:t> tos de SAP a TMS</a:t>
            </a:r>
            <a:endParaRPr lang="es-AR" sz="2400" dirty="0">
              <a:latin typeface="Calibri" panose="020F0502020204030204" pitchFamily="34" charset="0"/>
              <a:ea typeface="Calibri" panose="020F0502020204030204" pitchFamily="34" charset="0"/>
            </a:endParaRPr>
          </a:p>
          <a:p>
            <a:r>
              <a:rPr lang="es-CR" sz="2400" u="sng" dirty="0">
                <a:solidFill>
                  <a:srgbClr val="0563C1"/>
                </a:solidFill>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PR-33770</a:t>
            </a:r>
            <a:r>
              <a:rPr lang="es-CR" sz="2400" dirty="0">
                <a:latin typeface="Calibri" panose="020F0502020204030204" pitchFamily="34" charset="0"/>
                <a:ea typeface="Calibri" panose="020F0502020204030204" pitchFamily="34" charset="0"/>
              </a:rPr>
              <a:t> Creación y actualización de tarifas de transporte TMS y SAP</a:t>
            </a:r>
            <a:endParaRPr lang="es-AR" sz="2400"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50223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154983" y="0"/>
            <a:ext cx="11628595" cy="2862322"/>
          </a:xfrm>
          <a:prstGeom prst="rect">
            <a:avLst/>
          </a:prstGeom>
        </p:spPr>
        <p:txBody>
          <a:bodyPr wrap="square">
            <a:spAutoFit/>
          </a:bodyPr>
          <a:lstStyle/>
          <a:p>
            <a:pPr lvl="0">
              <a:defRPr/>
            </a:pPr>
            <a:r>
              <a:rPr lang="es-AR" sz="3600" b="1" dirty="0">
                <a:solidFill>
                  <a:srgbClr val="10069F"/>
                </a:solidFill>
              </a:rPr>
              <a:t>Inventarios</a:t>
            </a:r>
          </a:p>
          <a:p>
            <a:pPr lvl="0">
              <a:defRPr/>
            </a:pPr>
            <a:endParaRPr lang="es-CR" sz="1800" dirty="0">
              <a:effectLst/>
              <a:latin typeface="Calibri" panose="020F0502020204030204" pitchFamily="34" charset="0"/>
              <a:ea typeface="Calibri" panose="020F0502020204030204" pitchFamily="34" charset="0"/>
            </a:endParaRPr>
          </a:p>
          <a:p>
            <a:pPr lvl="0">
              <a:defRPr/>
            </a:pPr>
            <a:endParaRPr lang="es-CR" dirty="0">
              <a:latin typeface="Calibri" panose="020F0502020204030204" pitchFamily="34" charset="0"/>
              <a:ea typeface="Calibri" panose="020F0502020204030204" pitchFamily="34" charset="0"/>
            </a:endParaRPr>
          </a:p>
          <a:p>
            <a:pPr lvl="0">
              <a:defRPr/>
            </a:pPr>
            <a:endParaRPr lang="es-CR" sz="1800" dirty="0">
              <a:effectLst/>
              <a:latin typeface="Calibri" panose="020F0502020204030204" pitchFamily="34" charset="0"/>
              <a:ea typeface="Calibri" panose="020F0502020204030204" pitchFamily="34" charset="0"/>
            </a:endParaRPr>
          </a:p>
          <a:p>
            <a:pPr lvl="0">
              <a:defRPr/>
            </a:pPr>
            <a:endParaRPr lang="es-CR" dirty="0">
              <a:latin typeface="Calibri" panose="020F0502020204030204" pitchFamily="34" charset="0"/>
              <a:ea typeface="Calibri" panose="020F0502020204030204" pitchFamily="34" charset="0"/>
            </a:endParaRPr>
          </a:p>
          <a:p>
            <a:pPr lvl="0">
              <a:defRPr/>
            </a:pPr>
            <a:endParaRPr lang="es-CR" sz="1800" dirty="0">
              <a:effectLst/>
              <a:latin typeface="Calibri" panose="020F0502020204030204" pitchFamily="34" charset="0"/>
              <a:ea typeface="Calibri" panose="020F0502020204030204" pitchFamily="34" charset="0"/>
            </a:endParaRPr>
          </a:p>
          <a:p>
            <a:pPr lvl="0">
              <a:defRPr/>
            </a:pPr>
            <a:br>
              <a:rPr kumimoji="0" lang="en-US"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ángulo 1">
            <a:extLst>
              <a:ext uri="{FF2B5EF4-FFF2-40B4-BE49-F238E27FC236}">
                <a16:creationId xmlns:a16="http://schemas.microsoft.com/office/drawing/2014/main" id="{4FDA3465-9580-49C3-A45A-0C58145FBC18}"/>
              </a:ext>
            </a:extLst>
          </p:cNvPr>
          <p:cNvSpPr/>
          <p:nvPr/>
        </p:nvSpPr>
        <p:spPr>
          <a:xfrm>
            <a:off x="2962275" y="1323975"/>
            <a:ext cx="5838825" cy="3771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s-CR" sz="1800" dirty="0">
                <a:effectLst/>
                <a:latin typeface="Calibri" panose="020F0502020204030204" pitchFamily="34" charset="0"/>
                <a:ea typeface="Calibri" panose="020F0502020204030204" pitchFamily="34" charset="0"/>
              </a:rPr>
              <a:t>LAO </a:t>
            </a:r>
            <a:r>
              <a:rPr lang="es-CR" sz="1800" dirty="0" err="1">
                <a:effectLst/>
                <a:latin typeface="Calibri" panose="020F0502020204030204" pitchFamily="34" charset="0"/>
                <a:ea typeface="Calibri" panose="020F0502020204030204" pitchFamily="34" charset="0"/>
              </a:rPr>
              <a:t>Inventory</a:t>
            </a:r>
            <a:r>
              <a:rPr lang="es-CR" sz="1800" dirty="0">
                <a:effectLst/>
                <a:latin typeface="Calibri" panose="020F0502020204030204" pitchFamily="34" charset="0"/>
                <a:ea typeface="Calibri" panose="020F0502020204030204" pitchFamily="34" charset="0"/>
              </a:rPr>
              <a:t> Management</a:t>
            </a:r>
            <a:endParaRPr lang="es-AR" sz="3600" b="1" dirty="0">
              <a:solidFill>
                <a:srgbClr val="10069F"/>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s-CR" sz="1800" u="sng" dirty="0">
              <a:solidFill>
                <a:schemeClr val="accent1"/>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CR" sz="1800" u="sng" dirty="0">
                <a:solidFill>
                  <a:schemeClr val="bg1"/>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POL-01080</a:t>
            </a:r>
            <a:br>
              <a:rPr kumimoji="0" lang="en-US" b="1" i="0" u="none" strike="noStrike" kern="1200" cap="none" spc="0" normalizeH="0" baseline="0" noProof="0" dirty="0">
                <a:ln>
                  <a:noFill/>
                </a:ln>
                <a:solidFill>
                  <a:schemeClr val="bg1"/>
                </a:solidFill>
                <a:effectLst/>
                <a:uLnTx/>
                <a:uFillTx/>
                <a:latin typeface="Arial" panose="020B0604020202020204"/>
                <a:ea typeface="+mn-ea"/>
                <a:cs typeface="+mn-cs"/>
              </a:rPr>
            </a:br>
            <a:br>
              <a:rPr kumimoji="0" lang="en-US" b="1" i="0" u="none" strike="noStrike" kern="1200" cap="none" spc="0" normalizeH="0" baseline="0" noProof="0" dirty="0">
                <a:ln>
                  <a:noFill/>
                </a:ln>
                <a:solidFill>
                  <a:schemeClr val="bg1"/>
                </a:solidFill>
                <a:effectLst/>
                <a:uLnTx/>
                <a:uFillTx/>
                <a:latin typeface="Arial" panose="020B0604020202020204"/>
                <a:ea typeface="+mn-ea"/>
                <a:cs typeface="+mn-cs"/>
              </a:rPr>
            </a:br>
            <a:endParaRPr kumimoji="0" lang="es-AR"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Tree>
    <p:extLst>
      <p:ext uri="{BB962C8B-B14F-4D97-AF65-F5344CB8AC3E}">
        <p14:creationId xmlns:p14="http://schemas.microsoft.com/office/powerpoint/2010/main" val="50822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C0E8989-57DC-4966-91C5-D22E2A068D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6C0E8989-57DC-4966-91C5-D22E2A068D7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0A7B96A-A7E3-433A-BE76-C84F030A19A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113" name="Title 2">
            <a:extLst>
              <a:ext uri="{FF2B5EF4-FFF2-40B4-BE49-F238E27FC236}">
                <a16:creationId xmlns:a16="http://schemas.microsoft.com/office/drawing/2014/main" id="{54A7022F-10C8-4C9E-B074-8282C900CB49}"/>
              </a:ext>
            </a:extLst>
          </p:cNvPr>
          <p:cNvSpPr>
            <a:spLocks noGrp="1"/>
          </p:cNvSpPr>
          <p:nvPr>
            <p:ph type="title"/>
          </p:nvPr>
        </p:nvSpPr>
        <p:spPr>
          <a:xfrm>
            <a:off x="113722" y="96398"/>
            <a:ext cx="11986154" cy="798976"/>
          </a:xfrm>
        </p:spPr>
        <p:txBody>
          <a:bodyPr>
            <a:normAutofit fontScale="90000"/>
          </a:bodyPr>
          <a:lstStyle/>
          <a:p>
            <a:r>
              <a:rPr lang="en-US" sz="3600" dirty="0"/>
              <a:t>LAO Warehouses Process</a:t>
            </a:r>
            <a:br>
              <a:rPr lang="en-US" sz="3600" dirty="0"/>
            </a:br>
            <a:r>
              <a:rPr lang="en-US" b="0" dirty="0"/>
              <a:t>Warehouses</a:t>
            </a:r>
            <a:br>
              <a:rPr lang="en-US" b="0" dirty="0"/>
            </a:br>
            <a:br>
              <a:rPr lang="en-US" sz="2200" dirty="0"/>
            </a:br>
            <a:r>
              <a:rPr lang="en-US" sz="2200" dirty="0"/>
              <a:t> </a:t>
            </a:r>
          </a:p>
        </p:txBody>
      </p:sp>
      <p:graphicFrame>
        <p:nvGraphicFramePr>
          <p:cNvPr id="114" name="Diagrama 22">
            <a:extLst>
              <a:ext uri="{FF2B5EF4-FFF2-40B4-BE49-F238E27FC236}">
                <a16:creationId xmlns:a16="http://schemas.microsoft.com/office/drawing/2014/main" id="{04B6CAC1-BAD7-4F1A-96AE-4DD5CE1FC54A}"/>
              </a:ext>
            </a:extLst>
          </p:cNvPr>
          <p:cNvGraphicFramePr/>
          <p:nvPr>
            <p:extLst>
              <p:ext uri="{D42A27DB-BD31-4B8C-83A1-F6EECF244321}">
                <p14:modId xmlns:p14="http://schemas.microsoft.com/office/powerpoint/2010/main" val="1423847057"/>
              </p:ext>
            </p:extLst>
          </p:nvPr>
        </p:nvGraphicFramePr>
        <p:xfrm>
          <a:off x="-575511" y="1058558"/>
          <a:ext cx="13343022" cy="39971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5" name="Rectangle 9">
            <a:extLst>
              <a:ext uri="{FF2B5EF4-FFF2-40B4-BE49-F238E27FC236}">
                <a16:creationId xmlns:a16="http://schemas.microsoft.com/office/drawing/2014/main" id="{7CF76D23-D9E6-4952-BC03-3C909B3D96C5}"/>
              </a:ext>
            </a:extLst>
          </p:cNvPr>
          <p:cNvSpPr/>
          <p:nvPr/>
        </p:nvSpPr>
        <p:spPr>
          <a:xfrm>
            <a:off x="8657633" y="1448434"/>
            <a:ext cx="3521624" cy="2675841"/>
          </a:xfrm>
          <a:prstGeom prst="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panose="020B0604020202020204"/>
                <a:ea typeface="+mn-ea"/>
                <a:cs typeface="+mn-cs"/>
              </a:rPr>
              <a:t>Support all activities for planning and executing physical inventory in the corrects way and preservation &amp; support all activities to manage a Warehouses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Inventory Management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Infrastructure Management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Safety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Quality MOVE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Resources &amp; Capabilities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Traceability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Housekeeping</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Customer Service Management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Transportation</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Security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Procurement</a:t>
            </a:r>
          </a:p>
        </p:txBody>
      </p:sp>
      <p:sp>
        <p:nvSpPr>
          <p:cNvPr id="116" name="Rectangle 9">
            <a:extLst>
              <a:ext uri="{FF2B5EF4-FFF2-40B4-BE49-F238E27FC236}">
                <a16:creationId xmlns:a16="http://schemas.microsoft.com/office/drawing/2014/main" id="{8090B92B-8214-451B-815D-A4CD477B9B4A}"/>
              </a:ext>
            </a:extLst>
          </p:cNvPr>
          <p:cNvSpPr/>
          <p:nvPr/>
        </p:nvSpPr>
        <p:spPr>
          <a:xfrm>
            <a:off x="299823" y="1426106"/>
            <a:ext cx="2502157" cy="2120167"/>
          </a:xfrm>
          <a:prstGeom prst="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panose="020B0604020202020204"/>
                <a:ea typeface="+mn-ea"/>
                <a:cs typeface="+mn-cs"/>
              </a:rPr>
              <a:t>Internal movements and storage of materials</a:t>
            </a:r>
          </a:p>
          <a:p>
            <a:pPr marL="171450" indent="-171450">
              <a:spcBef>
                <a:spcPts val="600"/>
              </a:spcBef>
              <a:buFont typeface="Arial" panose="020B0604020202020204" pitchFamily="34" charset="0"/>
              <a:buChar char="•"/>
              <a:defRPr/>
            </a:pPr>
            <a:r>
              <a:rPr lang="en-US" sz="1400" b="1" dirty="0" err="1">
                <a:solidFill>
                  <a:srgbClr val="292929"/>
                </a:solidFill>
              </a:rPr>
              <a:t>Etiquetado</a:t>
            </a:r>
            <a:r>
              <a:rPr lang="en-US" sz="1400" b="1" dirty="0">
                <a:solidFill>
                  <a:srgbClr val="292929"/>
                </a:solidFill>
              </a:rPr>
              <a:t>/ Labelled </a:t>
            </a:r>
          </a:p>
          <a:p>
            <a:pPr marL="171450" indent="-171450">
              <a:spcBef>
                <a:spcPts val="600"/>
              </a:spcBef>
              <a:buFont typeface="Arial" panose="020B0604020202020204" pitchFamily="34" charset="0"/>
              <a:buChar char="•"/>
              <a:defRPr/>
            </a:pPr>
            <a:r>
              <a:rPr lang="en-US" sz="1400" b="1" dirty="0" err="1">
                <a:solidFill>
                  <a:srgbClr val="292929"/>
                </a:solidFill>
              </a:rPr>
              <a:t>Guardado</a:t>
            </a:r>
            <a:r>
              <a:rPr lang="en-US" sz="1400" b="1" dirty="0">
                <a:solidFill>
                  <a:srgbClr val="292929"/>
                </a:solidFill>
              </a:rPr>
              <a:t>/ Put-Away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Storage/ Handling</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Picking</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Cross Docking</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Co/Re-Packing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Quarantine &amp;  Blocked</a:t>
            </a:r>
          </a:p>
        </p:txBody>
      </p:sp>
      <p:sp>
        <p:nvSpPr>
          <p:cNvPr id="117" name="Rectangle 9">
            <a:extLst>
              <a:ext uri="{FF2B5EF4-FFF2-40B4-BE49-F238E27FC236}">
                <a16:creationId xmlns:a16="http://schemas.microsoft.com/office/drawing/2014/main" id="{64D814C5-02CC-4658-9372-29384704AE5D}"/>
              </a:ext>
            </a:extLst>
          </p:cNvPr>
          <p:cNvSpPr/>
          <p:nvPr/>
        </p:nvSpPr>
        <p:spPr>
          <a:xfrm>
            <a:off x="335435" y="4004678"/>
            <a:ext cx="3198278" cy="1638143"/>
          </a:xfrm>
          <a:prstGeom prst="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panose="020B0604020202020204"/>
                <a:ea typeface="+mn-ea"/>
                <a:cs typeface="+mn-cs"/>
              </a:rPr>
              <a:t>Includes all the steps of an external process that occur when the products are received</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s-AR" sz="1400" b="1" i="0" u="none" strike="noStrike" kern="1200" cap="none" spc="0" normalizeH="0" baseline="0" dirty="0">
                <a:ln>
                  <a:noFill/>
                </a:ln>
                <a:solidFill>
                  <a:srgbClr val="292929"/>
                </a:solidFill>
                <a:effectLst/>
                <a:uLnTx/>
                <a:uFillTx/>
                <a:latin typeface="Arial" panose="020B0604020202020204"/>
                <a:ea typeface="+mn-ea"/>
                <a:cs typeface="+mn-cs"/>
              </a:rPr>
              <a:t>Recepción-Descarga</a:t>
            </a: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 / Unload</a:t>
            </a:r>
            <a:r>
              <a:rPr lang="en-US" sz="1400" b="1" dirty="0">
                <a:solidFill>
                  <a:srgbClr val="292929"/>
                </a:solidFill>
                <a:latin typeface="Arial" panose="020B0604020202020204"/>
              </a:rPr>
              <a:t>ing</a:t>
            </a:r>
            <a:endPar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CL" sz="1400" b="1" dirty="0">
                <a:solidFill>
                  <a:srgbClr val="292929"/>
                </a:solidFill>
                <a:latin typeface="Arial" panose="020B0604020202020204"/>
              </a:rPr>
              <a:t>Devoluciones</a:t>
            </a:r>
            <a:r>
              <a:rPr lang="en-US" sz="1400" b="1" dirty="0">
                <a:solidFill>
                  <a:srgbClr val="292929"/>
                </a:solidFill>
                <a:latin typeface="Arial" panose="020B0604020202020204"/>
              </a:rPr>
              <a:t> /Returns</a:t>
            </a:r>
            <a:endParaRPr lang="en-US" sz="1400" b="1" i="0" u="none" strike="noStrike" kern="1200" cap="none" spc="0" normalizeH="0" baseline="0" noProof="0" dirty="0">
              <a:ln>
                <a:noFill/>
              </a:ln>
              <a:solidFill>
                <a:srgbClr val="292929"/>
              </a:solidFill>
              <a:effectLst/>
              <a:uLnTx/>
              <a:uFillTx/>
              <a:latin typeface="Arial" panose="020B0604020202020204"/>
              <a:cs typeface="Arial"/>
            </a:endParaRPr>
          </a:p>
        </p:txBody>
      </p:sp>
      <p:sp>
        <p:nvSpPr>
          <p:cNvPr id="118" name="Rectangle 9">
            <a:extLst>
              <a:ext uri="{FF2B5EF4-FFF2-40B4-BE49-F238E27FC236}">
                <a16:creationId xmlns:a16="http://schemas.microsoft.com/office/drawing/2014/main" id="{D3E2F40E-BC79-4F4B-A391-4F665A9FA3F7}"/>
              </a:ext>
            </a:extLst>
          </p:cNvPr>
          <p:cNvSpPr/>
          <p:nvPr/>
        </p:nvSpPr>
        <p:spPr>
          <a:xfrm>
            <a:off x="8953871" y="4812016"/>
            <a:ext cx="3697416" cy="1390041"/>
          </a:xfrm>
          <a:prstGeom prst="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panose="020B0604020202020204"/>
                <a:ea typeface="+mn-ea"/>
                <a:cs typeface="+mn-cs"/>
              </a:rPr>
              <a:t>All the processes to prepares and ship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panose="020B0604020202020204"/>
                <a:ea typeface="+mn-ea"/>
                <a:cs typeface="+mn-cs"/>
              </a:rPr>
              <a:t> products to their destination</a:t>
            </a:r>
          </a:p>
          <a:p>
            <a:pPr marL="171450" indent="-171450">
              <a:spcBef>
                <a:spcPts val="600"/>
              </a:spcBef>
              <a:buFont typeface="Arial" panose="020B0604020202020204" pitchFamily="34" charset="0"/>
              <a:buChar char="•"/>
              <a:defRPr/>
            </a:pPr>
            <a:r>
              <a:rPr lang="es-EC" sz="1400" b="1" dirty="0">
                <a:solidFill>
                  <a:srgbClr val="292929"/>
                </a:solidFill>
              </a:rPr>
              <a:t>Preparación</a:t>
            </a:r>
            <a:r>
              <a:rPr lang="en-US" sz="1400" b="1" dirty="0">
                <a:solidFill>
                  <a:srgbClr val="292929"/>
                </a:solidFill>
              </a:rPr>
              <a:t> /Packing/Staging</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dirty="0">
                <a:solidFill>
                  <a:srgbClr val="292929"/>
                </a:solidFill>
                <a:latin typeface="Arial" panose="020B0604020202020204"/>
              </a:rPr>
              <a:t>Carga-Despacho / </a:t>
            </a: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Load</a:t>
            </a:r>
            <a:r>
              <a:rPr lang="en-US" sz="1400" b="1" dirty="0">
                <a:solidFill>
                  <a:srgbClr val="292929"/>
                </a:solidFill>
                <a:latin typeface="Arial" panose="020B0604020202020204"/>
              </a:rPr>
              <a:t>-</a:t>
            </a: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Shipping</a:t>
            </a:r>
          </a:p>
        </p:txBody>
      </p:sp>
      <p:sp>
        <p:nvSpPr>
          <p:cNvPr id="119" name="Rectángulo: esquinas redondeadas 27">
            <a:extLst>
              <a:ext uri="{FF2B5EF4-FFF2-40B4-BE49-F238E27FC236}">
                <a16:creationId xmlns:a16="http://schemas.microsoft.com/office/drawing/2014/main" id="{3D270F59-5ED1-4DDE-B2BC-8AB4C4DD9724}"/>
              </a:ext>
            </a:extLst>
          </p:cNvPr>
          <p:cNvSpPr/>
          <p:nvPr/>
        </p:nvSpPr>
        <p:spPr>
          <a:xfrm>
            <a:off x="4942313" y="5113535"/>
            <a:ext cx="2372887" cy="334379"/>
          </a:xfrm>
          <a:prstGeom prst="roundRect">
            <a:avLst/>
          </a:prstGeom>
          <a:solidFill>
            <a:schemeClr val="bg1">
              <a:lumMod val="50000"/>
            </a:schemeClr>
          </a:solidFill>
          <a:ln w="12700" cap="flat" cmpd="sng" algn="ctr">
            <a:solidFill>
              <a:schemeClr val="accent6">
                <a:lumMod val="50000"/>
              </a:schemeClr>
            </a:solidFill>
            <a:prstDash val="solid"/>
            <a:miter lim="800000"/>
          </a:ln>
          <a:effectLst/>
          <a:scene3d>
            <a:camera prst="orthographicFront"/>
            <a:lightRig rig="threePt" dir="t"/>
          </a:scene3d>
          <a:sp3d>
            <a:bevelT w="152400" h="50800" prst="softRound"/>
          </a:sp3d>
        </p:spPr>
        <p:txBody>
          <a:bodyPr spcFirstLastPara="0" vert="horz" wrap="square" lIns="8890" tIns="8890" rIns="8890" bIns="889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Standards</a:t>
            </a:r>
          </a:p>
        </p:txBody>
      </p:sp>
      <p:sp>
        <p:nvSpPr>
          <p:cNvPr id="120" name="Rectángulo: esquinas redondeadas 28">
            <a:extLst>
              <a:ext uri="{FF2B5EF4-FFF2-40B4-BE49-F238E27FC236}">
                <a16:creationId xmlns:a16="http://schemas.microsoft.com/office/drawing/2014/main" id="{97CFEDAE-329B-476F-B8CF-AAB8A512C831}"/>
              </a:ext>
            </a:extLst>
          </p:cNvPr>
          <p:cNvSpPr/>
          <p:nvPr/>
        </p:nvSpPr>
        <p:spPr>
          <a:xfrm>
            <a:off x="4948441" y="5527418"/>
            <a:ext cx="2372887" cy="334379"/>
          </a:xfrm>
          <a:prstGeom prst="roundRect">
            <a:avLst/>
          </a:prstGeom>
          <a:solidFill>
            <a:schemeClr val="bg1">
              <a:lumMod val="50000"/>
            </a:schemeClr>
          </a:solidFill>
          <a:ln w="12700" cap="flat" cmpd="sng" algn="ctr">
            <a:solidFill>
              <a:schemeClr val="accent6">
                <a:lumMod val="50000"/>
              </a:schemeClr>
            </a:solidFill>
            <a:prstDash val="solid"/>
            <a:miter lim="800000"/>
          </a:ln>
          <a:effectLst/>
          <a:scene3d>
            <a:camera prst="orthographicFront"/>
            <a:lightRig rig="threePt" dir="t"/>
          </a:scene3d>
          <a:sp3d>
            <a:bevelT w="152400" h="50800" prst="softRound"/>
          </a:sp3d>
        </p:spPr>
        <p:txBody>
          <a:bodyPr rot="0" spcFirstLastPara="0" vertOverflow="overflow" horzOverflow="overflow" vert="horz" wrap="square" lIns="8890" tIns="8890" rIns="8890" bIns="8890" numCol="1" spcCol="1270" rtlCol="0" fromWordArt="0" anchor="ctr" anchorCtr="0" forceAA="0" compatLnSpc="1">
            <a:prstTxWarp prst="textNoShape">
              <a:avLst/>
            </a:prstTxWarp>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Metrics</a:t>
            </a:r>
          </a:p>
        </p:txBody>
      </p:sp>
      <p:sp>
        <p:nvSpPr>
          <p:cNvPr id="121" name="Rectángulo: esquinas redondeadas 29">
            <a:extLst>
              <a:ext uri="{FF2B5EF4-FFF2-40B4-BE49-F238E27FC236}">
                <a16:creationId xmlns:a16="http://schemas.microsoft.com/office/drawing/2014/main" id="{CE4581FB-ED6C-4879-9096-633639CB95E0}"/>
              </a:ext>
            </a:extLst>
          </p:cNvPr>
          <p:cNvSpPr/>
          <p:nvPr/>
        </p:nvSpPr>
        <p:spPr>
          <a:xfrm>
            <a:off x="4942313" y="5934079"/>
            <a:ext cx="2372887" cy="334379"/>
          </a:xfrm>
          <a:prstGeom prst="roundRect">
            <a:avLst/>
          </a:prstGeom>
          <a:solidFill>
            <a:schemeClr val="bg1">
              <a:lumMod val="50000"/>
            </a:schemeClr>
          </a:solidFill>
          <a:ln w="12700" cap="flat" cmpd="sng" algn="ctr">
            <a:solidFill>
              <a:schemeClr val="accent6">
                <a:lumMod val="50000"/>
              </a:schemeClr>
            </a:solidFill>
            <a:prstDash val="solid"/>
            <a:miter lim="800000"/>
          </a:ln>
          <a:effectLst/>
          <a:scene3d>
            <a:camera prst="orthographicFront"/>
            <a:lightRig rig="threePt" dir="t"/>
          </a:scene3d>
          <a:sp3d>
            <a:bevelT w="152400" h="50800" prst="softRound"/>
          </a:sp3d>
        </p:spPr>
        <p:txBody>
          <a:bodyPr rot="0" spcFirstLastPara="0" vertOverflow="overflow" horzOverflow="overflow" vert="horz" wrap="square" lIns="8890" tIns="8890" rIns="8890" bIns="8890" numCol="1" spcCol="1270" rtlCol="0" fromWordArt="0" anchor="ctr" anchorCtr="0" forceAA="0" compatLnSpc="1">
            <a:prstTxWarp prst="textNoShape">
              <a:avLst/>
            </a:prstTxWarp>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Continues Improvement</a:t>
            </a:r>
          </a:p>
        </p:txBody>
      </p:sp>
      <p:cxnSp>
        <p:nvCxnSpPr>
          <p:cNvPr id="122" name="Straight Connector 23">
            <a:extLst>
              <a:ext uri="{FF2B5EF4-FFF2-40B4-BE49-F238E27FC236}">
                <a16:creationId xmlns:a16="http://schemas.microsoft.com/office/drawing/2014/main" id="{76142F5C-C951-4AF6-9121-ECF554EEC003}"/>
              </a:ext>
            </a:extLst>
          </p:cNvPr>
          <p:cNvCxnSpPr>
            <a:cxnSpLocks/>
          </p:cNvCxnSpPr>
          <p:nvPr/>
        </p:nvCxnSpPr>
        <p:spPr>
          <a:xfrm>
            <a:off x="2764439" y="3057134"/>
            <a:ext cx="2318029" cy="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23">
            <a:extLst>
              <a:ext uri="{FF2B5EF4-FFF2-40B4-BE49-F238E27FC236}">
                <a16:creationId xmlns:a16="http://schemas.microsoft.com/office/drawing/2014/main" id="{454DF32F-F561-4700-B595-5AB869F3BD43}"/>
              </a:ext>
            </a:extLst>
          </p:cNvPr>
          <p:cNvCxnSpPr>
            <a:cxnSpLocks/>
          </p:cNvCxnSpPr>
          <p:nvPr/>
        </p:nvCxnSpPr>
        <p:spPr>
          <a:xfrm>
            <a:off x="7884321" y="4925056"/>
            <a:ext cx="106955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23">
            <a:extLst>
              <a:ext uri="{FF2B5EF4-FFF2-40B4-BE49-F238E27FC236}">
                <a16:creationId xmlns:a16="http://schemas.microsoft.com/office/drawing/2014/main" id="{91FFFC6B-329B-4BFC-912D-F6D3C6283BF3}"/>
              </a:ext>
            </a:extLst>
          </p:cNvPr>
          <p:cNvCxnSpPr>
            <a:cxnSpLocks/>
          </p:cNvCxnSpPr>
          <p:nvPr/>
        </p:nvCxnSpPr>
        <p:spPr>
          <a:xfrm>
            <a:off x="3669475" y="4528216"/>
            <a:ext cx="81578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23">
            <a:extLst>
              <a:ext uri="{FF2B5EF4-FFF2-40B4-BE49-F238E27FC236}">
                <a16:creationId xmlns:a16="http://schemas.microsoft.com/office/drawing/2014/main" id="{3B80667C-4CE6-4AF6-83BE-C0244910F03E}"/>
              </a:ext>
            </a:extLst>
          </p:cNvPr>
          <p:cNvCxnSpPr>
            <a:cxnSpLocks/>
          </p:cNvCxnSpPr>
          <p:nvPr/>
        </p:nvCxnSpPr>
        <p:spPr>
          <a:xfrm>
            <a:off x="6605337" y="2060389"/>
            <a:ext cx="1950834"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23">
            <a:extLst>
              <a:ext uri="{FF2B5EF4-FFF2-40B4-BE49-F238E27FC236}">
                <a16:creationId xmlns:a16="http://schemas.microsoft.com/office/drawing/2014/main" id="{9FCF6A60-721B-4E6C-BC4C-2DD2D49ED163}"/>
              </a:ext>
            </a:extLst>
          </p:cNvPr>
          <p:cNvCxnSpPr>
            <a:cxnSpLocks/>
          </p:cNvCxnSpPr>
          <p:nvPr/>
        </p:nvCxnSpPr>
        <p:spPr>
          <a:xfrm flipV="1">
            <a:off x="3669475" y="4051330"/>
            <a:ext cx="0" cy="152137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23">
            <a:extLst>
              <a:ext uri="{FF2B5EF4-FFF2-40B4-BE49-F238E27FC236}">
                <a16:creationId xmlns:a16="http://schemas.microsoft.com/office/drawing/2014/main" id="{1C3C068B-55B1-4247-8DB6-7194982A2A72}"/>
              </a:ext>
            </a:extLst>
          </p:cNvPr>
          <p:cNvCxnSpPr>
            <a:cxnSpLocks/>
          </p:cNvCxnSpPr>
          <p:nvPr/>
        </p:nvCxnSpPr>
        <p:spPr>
          <a:xfrm flipV="1">
            <a:off x="2764439" y="1628194"/>
            <a:ext cx="0" cy="1756114"/>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23">
            <a:extLst>
              <a:ext uri="{FF2B5EF4-FFF2-40B4-BE49-F238E27FC236}">
                <a16:creationId xmlns:a16="http://schemas.microsoft.com/office/drawing/2014/main" id="{3E0B4F2A-7F0B-4E53-ADB9-C52212F1583D}"/>
              </a:ext>
            </a:extLst>
          </p:cNvPr>
          <p:cNvCxnSpPr>
            <a:cxnSpLocks/>
          </p:cNvCxnSpPr>
          <p:nvPr/>
        </p:nvCxnSpPr>
        <p:spPr>
          <a:xfrm flipV="1">
            <a:off x="8953871" y="4908647"/>
            <a:ext cx="0" cy="122183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23">
            <a:extLst>
              <a:ext uri="{FF2B5EF4-FFF2-40B4-BE49-F238E27FC236}">
                <a16:creationId xmlns:a16="http://schemas.microsoft.com/office/drawing/2014/main" id="{B200804D-80AE-4C86-800F-529F3B3DA468}"/>
              </a:ext>
            </a:extLst>
          </p:cNvPr>
          <p:cNvCxnSpPr>
            <a:cxnSpLocks/>
          </p:cNvCxnSpPr>
          <p:nvPr/>
        </p:nvCxnSpPr>
        <p:spPr>
          <a:xfrm flipH="1" flipV="1">
            <a:off x="8585584" y="925978"/>
            <a:ext cx="29415" cy="3254136"/>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Flecha: a la derecha 47">
            <a:extLst>
              <a:ext uri="{FF2B5EF4-FFF2-40B4-BE49-F238E27FC236}">
                <a16:creationId xmlns:a16="http://schemas.microsoft.com/office/drawing/2014/main" id="{85CF0791-33E2-4053-9D93-38F352C85011}"/>
              </a:ext>
            </a:extLst>
          </p:cNvPr>
          <p:cNvSpPr/>
          <p:nvPr/>
        </p:nvSpPr>
        <p:spPr>
          <a:xfrm>
            <a:off x="5196513" y="3946360"/>
            <a:ext cx="1876922" cy="355830"/>
          </a:xfrm>
          <a:prstGeom prst="rightArrow">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31" name="Flecha: a la derecha 48">
            <a:extLst>
              <a:ext uri="{FF2B5EF4-FFF2-40B4-BE49-F238E27FC236}">
                <a16:creationId xmlns:a16="http://schemas.microsoft.com/office/drawing/2014/main" id="{DC3DFD1F-B8B2-4462-BC05-09C9149D9BAA}"/>
              </a:ext>
            </a:extLst>
          </p:cNvPr>
          <p:cNvSpPr/>
          <p:nvPr/>
        </p:nvSpPr>
        <p:spPr>
          <a:xfrm rot="16200000">
            <a:off x="5938315" y="2875476"/>
            <a:ext cx="380883" cy="301972"/>
          </a:xfrm>
          <a:prstGeom prst="rightArrow">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32" name="Flecha: a la derecha 49">
            <a:extLst>
              <a:ext uri="{FF2B5EF4-FFF2-40B4-BE49-F238E27FC236}">
                <a16:creationId xmlns:a16="http://schemas.microsoft.com/office/drawing/2014/main" id="{3E4F3C97-36B8-4A49-BBD9-0C21C5A8716E}"/>
              </a:ext>
            </a:extLst>
          </p:cNvPr>
          <p:cNvSpPr/>
          <p:nvPr/>
        </p:nvSpPr>
        <p:spPr>
          <a:xfrm rot="17628540">
            <a:off x="5069577" y="2892940"/>
            <a:ext cx="380883" cy="301972"/>
          </a:xfrm>
          <a:prstGeom prst="rightArrow">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33" name="Flecha: a la derecha 50">
            <a:extLst>
              <a:ext uri="{FF2B5EF4-FFF2-40B4-BE49-F238E27FC236}">
                <a16:creationId xmlns:a16="http://schemas.microsoft.com/office/drawing/2014/main" id="{AECDD0FC-03BA-4675-A802-C539ED35DB20}"/>
              </a:ext>
            </a:extLst>
          </p:cNvPr>
          <p:cNvSpPr/>
          <p:nvPr/>
        </p:nvSpPr>
        <p:spPr>
          <a:xfrm rot="14170453">
            <a:off x="6737519" y="2897136"/>
            <a:ext cx="380883" cy="301972"/>
          </a:xfrm>
          <a:prstGeom prst="rightArrow">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34" name="Flecha: curvada hacia la izquierda 10">
            <a:extLst>
              <a:ext uri="{FF2B5EF4-FFF2-40B4-BE49-F238E27FC236}">
                <a16:creationId xmlns:a16="http://schemas.microsoft.com/office/drawing/2014/main" id="{4066F846-FB7D-4E77-9F5C-F1F8FDC3F934}"/>
              </a:ext>
            </a:extLst>
          </p:cNvPr>
          <p:cNvSpPr/>
          <p:nvPr/>
        </p:nvSpPr>
        <p:spPr>
          <a:xfrm>
            <a:off x="7442522" y="5280724"/>
            <a:ext cx="289770" cy="334379"/>
          </a:xfrm>
          <a:prstGeom prst="curvedLef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35" name="Flecha: curvada hacia la izquierda 36">
            <a:extLst>
              <a:ext uri="{FF2B5EF4-FFF2-40B4-BE49-F238E27FC236}">
                <a16:creationId xmlns:a16="http://schemas.microsoft.com/office/drawing/2014/main" id="{FA683676-0CB5-4D2B-9025-8B88411D0798}"/>
              </a:ext>
            </a:extLst>
          </p:cNvPr>
          <p:cNvSpPr/>
          <p:nvPr/>
        </p:nvSpPr>
        <p:spPr>
          <a:xfrm>
            <a:off x="7442522" y="5741031"/>
            <a:ext cx="289770" cy="334379"/>
          </a:xfrm>
          <a:prstGeom prst="curvedLef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7" name="Rectángulo: esquinas redondeadas 14">
            <a:extLst>
              <a:ext uri="{FF2B5EF4-FFF2-40B4-BE49-F238E27FC236}">
                <a16:creationId xmlns:a16="http://schemas.microsoft.com/office/drawing/2014/main" id="{8578E0A4-8600-4FFF-AC42-3CF5D894D0EA}"/>
              </a:ext>
            </a:extLst>
          </p:cNvPr>
          <p:cNvSpPr/>
          <p:nvPr/>
        </p:nvSpPr>
        <p:spPr>
          <a:xfrm>
            <a:off x="3341577" y="1292009"/>
            <a:ext cx="1407671" cy="258634"/>
          </a:xfrm>
          <a:prstGeom prst="round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dirty="0">
                <a:ln>
                  <a:noFill/>
                </a:ln>
                <a:solidFill>
                  <a:srgbClr val="292929"/>
                </a:solidFill>
                <a:effectLst/>
                <a:uLnTx/>
                <a:uFillTx/>
                <a:latin typeface="Arial" panose="020B0604020202020204"/>
                <a:ea typeface="+mn-ea"/>
                <a:cs typeface="+mn-cs"/>
              </a:rPr>
              <a:t>Safety - </a:t>
            </a:r>
            <a:r>
              <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rPr>
              <a:t>Quality</a:t>
            </a:r>
          </a:p>
        </p:txBody>
      </p:sp>
      <p:sp>
        <p:nvSpPr>
          <p:cNvPr id="28" name="Rectángulo: esquinas redondeadas 14">
            <a:extLst>
              <a:ext uri="{FF2B5EF4-FFF2-40B4-BE49-F238E27FC236}">
                <a16:creationId xmlns:a16="http://schemas.microsoft.com/office/drawing/2014/main" id="{FFACE764-468D-49F0-828A-30842AA66ED4}"/>
              </a:ext>
            </a:extLst>
          </p:cNvPr>
          <p:cNvSpPr/>
          <p:nvPr/>
        </p:nvSpPr>
        <p:spPr>
          <a:xfrm>
            <a:off x="4599602" y="3989266"/>
            <a:ext cx="482866" cy="270017"/>
          </a:xfrm>
          <a:prstGeom prst="round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dirty="0">
                <a:ln>
                  <a:noFill/>
                </a:ln>
                <a:solidFill>
                  <a:schemeClr val="bg1"/>
                </a:solidFill>
                <a:effectLst/>
                <a:highlight>
                  <a:srgbClr val="000000"/>
                </a:highlight>
                <a:uLnTx/>
                <a:uFillTx/>
                <a:latin typeface="Arial" panose="020B0604020202020204"/>
                <a:ea typeface="+mn-ea"/>
                <a:cs typeface="+mn-cs"/>
              </a:rPr>
              <a:t>1</a:t>
            </a:r>
            <a:endParaRPr kumimoji="0" lang="en-US" sz="1200" b="1" i="0" u="none" strike="noStrike" kern="1200" cap="none" spc="0" normalizeH="0" baseline="0" noProof="0" dirty="0">
              <a:ln>
                <a:noFill/>
              </a:ln>
              <a:solidFill>
                <a:schemeClr val="bg1"/>
              </a:solidFill>
              <a:effectLst/>
              <a:highlight>
                <a:srgbClr val="000000"/>
              </a:highlight>
              <a:uLnTx/>
              <a:uFillTx/>
              <a:latin typeface="Arial" panose="020B0604020202020204"/>
              <a:ea typeface="+mn-ea"/>
              <a:cs typeface="+mn-cs"/>
            </a:endParaRPr>
          </a:p>
        </p:txBody>
      </p:sp>
      <p:sp>
        <p:nvSpPr>
          <p:cNvPr id="32" name="Rectángulo: esquinas redondeadas 14">
            <a:extLst>
              <a:ext uri="{FF2B5EF4-FFF2-40B4-BE49-F238E27FC236}">
                <a16:creationId xmlns:a16="http://schemas.microsoft.com/office/drawing/2014/main" id="{BE709FD5-FFDD-4961-8E4B-B82B94AA0772}"/>
              </a:ext>
            </a:extLst>
          </p:cNvPr>
          <p:cNvSpPr/>
          <p:nvPr/>
        </p:nvSpPr>
        <p:spPr>
          <a:xfrm>
            <a:off x="5833382" y="4259283"/>
            <a:ext cx="482866" cy="270017"/>
          </a:xfrm>
          <a:prstGeom prst="round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bg1"/>
                </a:solidFill>
                <a:highlight>
                  <a:srgbClr val="000000"/>
                </a:highlight>
                <a:latin typeface="Arial" panose="020B0604020202020204"/>
              </a:rPr>
              <a:t>2</a:t>
            </a:r>
            <a:endParaRPr kumimoji="0" lang="en-US" sz="1200" b="1" i="0" u="none" strike="noStrike" kern="1200" cap="none" spc="0" normalizeH="0" baseline="0" noProof="0" dirty="0">
              <a:ln>
                <a:noFill/>
              </a:ln>
              <a:solidFill>
                <a:schemeClr val="bg1"/>
              </a:solidFill>
              <a:effectLst/>
              <a:highlight>
                <a:srgbClr val="000000"/>
              </a:highlight>
              <a:uLnTx/>
              <a:uFillTx/>
              <a:latin typeface="Arial" panose="020B0604020202020204"/>
              <a:ea typeface="+mn-ea"/>
              <a:cs typeface="+mn-cs"/>
            </a:endParaRPr>
          </a:p>
        </p:txBody>
      </p:sp>
      <p:sp>
        <p:nvSpPr>
          <p:cNvPr id="33" name="Rectángulo: esquinas redondeadas 14">
            <a:extLst>
              <a:ext uri="{FF2B5EF4-FFF2-40B4-BE49-F238E27FC236}">
                <a16:creationId xmlns:a16="http://schemas.microsoft.com/office/drawing/2014/main" id="{0781F12B-B79B-4C26-B7B8-CA0CBBC78876}"/>
              </a:ext>
            </a:extLst>
          </p:cNvPr>
          <p:cNvSpPr/>
          <p:nvPr/>
        </p:nvSpPr>
        <p:spPr>
          <a:xfrm>
            <a:off x="7102848" y="3990156"/>
            <a:ext cx="482866" cy="270017"/>
          </a:xfrm>
          <a:prstGeom prst="round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dirty="0">
                <a:ln>
                  <a:noFill/>
                </a:ln>
                <a:solidFill>
                  <a:schemeClr val="bg1"/>
                </a:solidFill>
                <a:effectLst/>
                <a:highlight>
                  <a:srgbClr val="000000"/>
                </a:highlight>
                <a:uLnTx/>
                <a:uFillTx/>
                <a:latin typeface="Arial" panose="020B0604020202020204"/>
                <a:ea typeface="+mn-ea"/>
                <a:cs typeface="+mn-cs"/>
              </a:rPr>
              <a:t>3</a:t>
            </a:r>
            <a:endParaRPr kumimoji="0" lang="en-US" sz="1200" b="1" i="0" u="none" strike="noStrike" kern="1200" cap="none" spc="0" normalizeH="0" baseline="0" noProof="0" dirty="0">
              <a:ln>
                <a:noFill/>
              </a:ln>
              <a:solidFill>
                <a:schemeClr val="bg1"/>
              </a:solidFill>
              <a:effectLst/>
              <a:highlight>
                <a:srgbClr val="000000"/>
              </a:highlight>
              <a:uLnTx/>
              <a:uFillTx/>
              <a:latin typeface="Arial" panose="020B0604020202020204"/>
              <a:ea typeface="+mn-ea"/>
              <a:cs typeface="+mn-cs"/>
            </a:endParaRPr>
          </a:p>
        </p:txBody>
      </p:sp>
      <p:sp>
        <p:nvSpPr>
          <p:cNvPr id="34" name="Rectángulo: esquinas redondeadas 14">
            <a:extLst>
              <a:ext uri="{FF2B5EF4-FFF2-40B4-BE49-F238E27FC236}">
                <a16:creationId xmlns:a16="http://schemas.microsoft.com/office/drawing/2014/main" id="{53AF3616-66E0-4765-91B3-A794A2E9D576}"/>
              </a:ext>
            </a:extLst>
          </p:cNvPr>
          <p:cNvSpPr/>
          <p:nvPr/>
        </p:nvSpPr>
        <p:spPr>
          <a:xfrm>
            <a:off x="5836279" y="2015690"/>
            <a:ext cx="482866" cy="270017"/>
          </a:xfrm>
          <a:prstGeom prst="round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bg1"/>
                </a:solidFill>
                <a:highlight>
                  <a:srgbClr val="000000"/>
                </a:highlight>
                <a:latin typeface="Arial" panose="020B0604020202020204"/>
              </a:rPr>
              <a:t>4</a:t>
            </a:r>
            <a:endParaRPr kumimoji="0" lang="en-US" sz="1200" b="1" i="0" u="none" strike="noStrike" kern="1200" cap="none" spc="0" normalizeH="0" baseline="0" noProof="0" dirty="0">
              <a:ln>
                <a:noFill/>
              </a:ln>
              <a:solidFill>
                <a:schemeClr val="bg1"/>
              </a:solidFill>
              <a:effectLst/>
              <a:highlight>
                <a:srgbClr val="000000"/>
              </a:highlight>
              <a:uLnTx/>
              <a:uFillTx/>
              <a:latin typeface="Arial" panose="020B0604020202020204"/>
              <a:ea typeface="+mn-ea"/>
              <a:cs typeface="+mn-cs"/>
            </a:endParaRPr>
          </a:p>
        </p:txBody>
      </p:sp>
    </p:spTree>
    <p:extLst>
      <p:ext uri="{BB962C8B-B14F-4D97-AF65-F5344CB8AC3E}">
        <p14:creationId xmlns:p14="http://schemas.microsoft.com/office/powerpoint/2010/main" val="32814872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lIns="91440" tIns="45720" rIns="91440" bIns="45720" anchor="t">
            <a:spAutoFit/>
          </a:bodyPr>
          <a:lstStyle/>
          <a:p>
            <a:pPr>
              <a:defRPr/>
            </a:pPr>
            <a:r>
              <a:rPr lang="es-AR" sz="3600" b="1" dirty="0">
                <a:solidFill>
                  <a:srgbClr val="10069F"/>
                </a:solidFill>
              </a:rPr>
              <a:t>6.2.Gestion de Infraestructura</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5" name="Rectángulo 4">
            <a:extLst>
              <a:ext uri="{FF2B5EF4-FFF2-40B4-BE49-F238E27FC236}">
                <a16:creationId xmlns:a16="http://schemas.microsoft.com/office/drawing/2014/main" id="{E6B0562B-2AD3-4B8A-AB58-BE72DE29A20D}"/>
              </a:ext>
            </a:extLst>
          </p:cNvPr>
          <p:cNvSpPr/>
          <p:nvPr/>
        </p:nvSpPr>
        <p:spPr>
          <a:xfrm>
            <a:off x="482656" y="1062173"/>
            <a:ext cx="11417244" cy="503382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s-AR" dirty="0"/>
              <a:t>Trabajan con </a:t>
            </a:r>
            <a:r>
              <a:rPr lang="es-AR" dirty="0" err="1"/>
              <a:t>facilities</a:t>
            </a:r>
            <a:r>
              <a:rPr lang="es-AR" dirty="0"/>
              <a:t> en establecer las zonas de riesgos..</a:t>
            </a:r>
          </a:p>
          <a:p>
            <a:pPr marL="285750" indent="-285750">
              <a:buFont typeface="Wingdings" panose="05000000000000000000" pitchFamily="2" charset="2"/>
              <a:buChar char="§"/>
            </a:pPr>
            <a:endParaRPr lang="es-AR" dirty="0"/>
          </a:p>
          <a:p>
            <a:pPr marL="285750" indent="-285750">
              <a:buFont typeface="Wingdings" panose="05000000000000000000" pitchFamily="2" charset="2"/>
              <a:buChar char="§"/>
            </a:pPr>
            <a:r>
              <a:rPr lang="es-AR" dirty="0"/>
              <a:t>Hacen inventarios de Equipamientos críticos.</a:t>
            </a:r>
          </a:p>
          <a:p>
            <a:pPr marL="285750" indent="-285750">
              <a:buFont typeface="Wingdings" panose="05000000000000000000" pitchFamily="2" charset="2"/>
              <a:buChar char="§"/>
            </a:pPr>
            <a:r>
              <a:rPr lang="es-AR" dirty="0"/>
              <a:t>Se realizan frecuencias de </a:t>
            </a:r>
            <a:r>
              <a:rPr lang="es-AR" dirty="0" err="1"/>
              <a:t>Inspeccion</a:t>
            </a:r>
            <a:r>
              <a:rPr lang="es-AR" dirty="0"/>
              <a:t> Anuales</a:t>
            </a:r>
          </a:p>
          <a:p>
            <a:pPr marL="285750" indent="-285750">
              <a:buFont typeface="Wingdings" panose="05000000000000000000" pitchFamily="2" charset="2"/>
              <a:buChar char="§"/>
            </a:pPr>
            <a:r>
              <a:rPr lang="es-AR" dirty="0"/>
              <a:t>Para racks se contra </a:t>
            </a:r>
            <a:r>
              <a:rPr lang="es-AR" dirty="0" err="1"/>
              <a:t>alguen</a:t>
            </a:r>
            <a:r>
              <a:rPr lang="es-AR" dirty="0"/>
              <a:t> externo que nos hace un relevamiento ( protecciones, estructuras)</a:t>
            </a:r>
          </a:p>
          <a:p>
            <a:pPr marL="285750" indent="-285750">
              <a:buFont typeface="Wingdings" panose="05000000000000000000" pitchFamily="2" charset="2"/>
              <a:buChar char="§"/>
            </a:pPr>
            <a:r>
              <a:rPr lang="es-AR" dirty="0"/>
              <a:t>Rampas niveladoras de docks: </a:t>
            </a:r>
          </a:p>
          <a:p>
            <a:pPr marL="285750" indent="-285750">
              <a:buFont typeface="Wingdings" panose="05000000000000000000" pitchFamily="2" charset="2"/>
              <a:buChar char="§"/>
            </a:pPr>
            <a:r>
              <a:rPr lang="es-AR" dirty="0"/>
              <a:t>En las fabricas tiene un modulo SAP.</a:t>
            </a:r>
          </a:p>
          <a:p>
            <a:pPr marL="285750" indent="-285750">
              <a:buFont typeface="Wingdings" panose="05000000000000000000" pitchFamily="2" charset="2"/>
              <a:buChar char="§"/>
            </a:pPr>
            <a:r>
              <a:rPr lang="es-AR" dirty="0"/>
              <a:t>Carlos silva.</a:t>
            </a:r>
          </a:p>
          <a:p>
            <a:pPr marL="285750" indent="-285750">
              <a:buFont typeface="Wingdings" panose="05000000000000000000" pitchFamily="2" charset="2"/>
              <a:buChar char="§"/>
            </a:pPr>
            <a:endParaRPr lang="es-AR" dirty="0"/>
          </a:p>
          <a:p>
            <a:r>
              <a:rPr lang="es-AR" dirty="0"/>
              <a:t>Neto, Agostinho</a:t>
            </a:r>
          </a:p>
          <a:p>
            <a:pPr algn="ctr"/>
            <a:endParaRPr lang="es-AR" dirty="0"/>
          </a:p>
        </p:txBody>
      </p:sp>
    </p:spTree>
    <p:extLst>
      <p:ext uri="{BB962C8B-B14F-4D97-AF65-F5344CB8AC3E}">
        <p14:creationId xmlns:p14="http://schemas.microsoft.com/office/powerpoint/2010/main" val="38785602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lIns="91440" tIns="45720" rIns="91440" bIns="45720" anchor="t">
            <a:spAutoFit/>
          </a:bodyPr>
          <a:lstStyle/>
          <a:p>
            <a:pPr>
              <a:defRPr/>
            </a:pPr>
            <a:r>
              <a:rPr lang="es-AR" sz="3600" b="1" dirty="0">
                <a:solidFill>
                  <a:srgbClr val="10069F"/>
                </a:solidFill>
              </a:rPr>
              <a:t>6.2.Gestion de Infraestructura</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6" name="Rectángulo 5">
            <a:extLst>
              <a:ext uri="{FF2B5EF4-FFF2-40B4-BE49-F238E27FC236}">
                <a16:creationId xmlns:a16="http://schemas.microsoft.com/office/drawing/2014/main" id="{2991D897-67C4-4ABD-8273-C4D57680DCB6}"/>
              </a:ext>
            </a:extLst>
          </p:cNvPr>
          <p:cNvSpPr/>
          <p:nvPr/>
        </p:nvSpPr>
        <p:spPr>
          <a:xfrm>
            <a:off x="482656" y="1062173"/>
            <a:ext cx="11417244" cy="503382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Bloqueo de ruedas.</a:t>
            </a:r>
          </a:p>
          <a:p>
            <a:pPr algn="ctr"/>
            <a:endParaRPr lang="es-AR" dirty="0"/>
          </a:p>
          <a:p>
            <a:pPr algn="ctr"/>
            <a:r>
              <a:rPr lang="es-AR" dirty="0"/>
              <a:t>Motorista estaciona en doca, y tiene un problema, bloquea e </a:t>
            </a:r>
            <a:r>
              <a:rPr lang="es-AR" dirty="0" err="1"/>
              <a:t>camion</a:t>
            </a:r>
            <a:r>
              <a:rPr lang="es-AR" dirty="0"/>
              <a:t> - IPT.</a:t>
            </a:r>
          </a:p>
          <a:p>
            <a:pPr algn="ctr"/>
            <a:r>
              <a:rPr lang="es-AR" dirty="0" err="1"/>
              <a:t>Lototo</a:t>
            </a:r>
            <a:r>
              <a:rPr lang="es-AR" dirty="0"/>
              <a:t>. El motorista Coloca una cuña, y nosotros chequeamos y verificamos que este correcto, el que carga visualiza que este colocado correctamente….</a:t>
            </a:r>
          </a:p>
          <a:p>
            <a:pPr algn="ctr"/>
            <a:r>
              <a:rPr lang="es-AR" dirty="0"/>
              <a:t>Los montacargas van a 10.. Nivel de habilidad del motorista.. Controlan </a:t>
            </a:r>
            <a:r>
              <a:rPr lang="es-AR" dirty="0" err="1"/>
              <a:t>vibrasion</a:t>
            </a:r>
            <a:r>
              <a:rPr lang="es-AR" dirty="0"/>
              <a:t> y si no esta ok, lo bloquean.</a:t>
            </a:r>
          </a:p>
          <a:p>
            <a:pPr algn="ctr"/>
            <a:r>
              <a:rPr lang="es-AR" dirty="0"/>
              <a:t>Cuando comienza el turno realizan el </a:t>
            </a:r>
            <a:r>
              <a:rPr lang="es-AR" dirty="0" err="1"/>
              <a:t>preuso</a:t>
            </a:r>
            <a:r>
              <a:rPr lang="es-AR" dirty="0"/>
              <a:t>, en caso de </a:t>
            </a:r>
            <a:r>
              <a:rPr lang="es-AR" dirty="0" err="1"/>
              <a:t>Preuso</a:t>
            </a:r>
            <a:r>
              <a:rPr lang="es-AR" dirty="0"/>
              <a:t>.</a:t>
            </a:r>
          </a:p>
          <a:p>
            <a:pPr algn="ctr"/>
            <a:r>
              <a:rPr lang="es-AR" dirty="0"/>
              <a:t>Cambio de </a:t>
            </a:r>
            <a:r>
              <a:rPr lang="es-AR" dirty="0" err="1"/>
              <a:t>Baterias</a:t>
            </a:r>
            <a:endParaRPr lang="es-AR" dirty="0"/>
          </a:p>
          <a:p>
            <a:pPr algn="ctr"/>
            <a:endParaRPr lang="es-AR" dirty="0"/>
          </a:p>
          <a:p>
            <a:pPr algn="ctr"/>
            <a:r>
              <a:rPr lang="es-AR" dirty="0"/>
              <a:t> </a:t>
            </a:r>
          </a:p>
          <a:p>
            <a:pPr algn="ctr"/>
            <a:r>
              <a:rPr lang="es-AR" dirty="0"/>
              <a:t>.</a:t>
            </a:r>
          </a:p>
        </p:txBody>
      </p:sp>
    </p:spTree>
    <p:extLst>
      <p:ext uri="{BB962C8B-B14F-4D97-AF65-F5344CB8AC3E}">
        <p14:creationId xmlns:p14="http://schemas.microsoft.com/office/powerpoint/2010/main" val="16334882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lIns="91440" tIns="45720" rIns="91440" bIns="45720" anchor="t">
            <a:spAutoFit/>
          </a:bodyPr>
          <a:lstStyle/>
          <a:p>
            <a:pPr>
              <a:defRPr/>
            </a:pPr>
            <a:r>
              <a:rPr lang="es-AR" sz="3600" b="1" dirty="0">
                <a:solidFill>
                  <a:srgbClr val="10069F"/>
                </a:solidFill>
              </a:rPr>
              <a:t>6.4. </a:t>
            </a:r>
            <a:r>
              <a:rPr lang="es-AR" sz="3600" b="1" dirty="0" err="1">
                <a:solidFill>
                  <a:srgbClr val="10069F"/>
                </a:solidFill>
              </a:rPr>
              <a:t>Quality</a:t>
            </a:r>
            <a:r>
              <a:rPr lang="es-AR" sz="3600" b="1" dirty="0">
                <a:solidFill>
                  <a:srgbClr val="10069F"/>
                </a:solidFill>
              </a:rPr>
              <a:t> MOVE</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pic>
        <p:nvPicPr>
          <p:cNvPr id="6" name="Picture 3">
            <a:extLst>
              <a:ext uri="{FF2B5EF4-FFF2-40B4-BE49-F238E27FC236}">
                <a16:creationId xmlns:a16="http://schemas.microsoft.com/office/drawing/2014/main" id="{57B7E867-AFD9-49AC-AC88-105CB0B46B70}"/>
              </a:ext>
            </a:extLst>
          </p:cNvPr>
          <p:cNvPicPr>
            <a:picLocks noChangeAspect="1"/>
          </p:cNvPicPr>
          <p:nvPr/>
        </p:nvPicPr>
        <p:blipFill>
          <a:blip r:embed="rId2"/>
          <a:stretch>
            <a:fillRect/>
          </a:stretch>
        </p:blipFill>
        <p:spPr>
          <a:xfrm>
            <a:off x="736270" y="824388"/>
            <a:ext cx="10553206" cy="5606101"/>
          </a:xfrm>
          <a:prstGeom prst="rect">
            <a:avLst/>
          </a:prstGeom>
        </p:spPr>
      </p:pic>
    </p:spTree>
    <p:extLst>
      <p:ext uri="{BB962C8B-B14F-4D97-AF65-F5344CB8AC3E}">
        <p14:creationId xmlns:p14="http://schemas.microsoft.com/office/powerpoint/2010/main" val="39347483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lIns="91440" tIns="45720" rIns="91440" bIns="45720" anchor="t">
            <a:spAutoFit/>
          </a:bodyPr>
          <a:lstStyle/>
          <a:p>
            <a:pPr>
              <a:defRPr/>
            </a:pPr>
            <a:r>
              <a:rPr lang="es-AR" sz="3600" b="1" dirty="0">
                <a:solidFill>
                  <a:srgbClr val="10069F"/>
                </a:solidFill>
              </a:rPr>
              <a:t>6.4. </a:t>
            </a:r>
            <a:r>
              <a:rPr lang="es-AR" sz="3600" b="1" dirty="0" err="1">
                <a:solidFill>
                  <a:srgbClr val="10069F"/>
                </a:solidFill>
              </a:rPr>
              <a:t>Quality</a:t>
            </a:r>
            <a:r>
              <a:rPr lang="es-AR" sz="3600" b="1" dirty="0">
                <a:solidFill>
                  <a:srgbClr val="10069F"/>
                </a:solidFill>
              </a:rPr>
              <a:t> MOVE</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pic>
        <p:nvPicPr>
          <p:cNvPr id="3" name="Imagen 2">
            <a:extLst>
              <a:ext uri="{FF2B5EF4-FFF2-40B4-BE49-F238E27FC236}">
                <a16:creationId xmlns:a16="http://schemas.microsoft.com/office/drawing/2014/main" id="{7BBEDDAE-6CF1-464F-BEC7-CCA305BEEB99}"/>
              </a:ext>
            </a:extLst>
          </p:cNvPr>
          <p:cNvPicPr>
            <a:picLocks noChangeAspect="1"/>
          </p:cNvPicPr>
          <p:nvPr/>
        </p:nvPicPr>
        <p:blipFill rotWithShape="1">
          <a:blip r:embed="rId2"/>
          <a:srcRect t="899"/>
          <a:stretch/>
        </p:blipFill>
        <p:spPr>
          <a:xfrm>
            <a:off x="973776" y="600508"/>
            <a:ext cx="10624457" cy="5975150"/>
          </a:xfrm>
          <a:prstGeom prst="rect">
            <a:avLst/>
          </a:prstGeom>
        </p:spPr>
      </p:pic>
    </p:spTree>
    <p:extLst>
      <p:ext uri="{BB962C8B-B14F-4D97-AF65-F5344CB8AC3E}">
        <p14:creationId xmlns:p14="http://schemas.microsoft.com/office/powerpoint/2010/main" val="1011646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lIns="91440" tIns="45720" rIns="91440" bIns="45720" anchor="t">
            <a:spAutoFit/>
          </a:bodyPr>
          <a:lstStyle/>
          <a:p>
            <a:pPr>
              <a:defRPr/>
            </a:pPr>
            <a:r>
              <a:rPr lang="es-AR" sz="3600" b="1" dirty="0">
                <a:solidFill>
                  <a:srgbClr val="10069F"/>
                </a:solidFill>
              </a:rPr>
              <a:t>6.10. EHS - Seguridad</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pic>
        <p:nvPicPr>
          <p:cNvPr id="3" name="Imagen 2">
            <a:extLst>
              <a:ext uri="{FF2B5EF4-FFF2-40B4-BE49-F238E27FC236}">
                <a16:creationId xmlns:a16="http://schemas.microsoft.com/office/drawing/2014/main" id="{3BA2CD79-A68C-4831-AA08-65E54A754973}"/>
              </a:ext>
            </a:extLst>
          </p:cNvPr>
          <p:cNvPicPr>
            <a:picLocks noChangeAspect="1"/>
          </p:cNvPicPr>
          <p:nvPr/>
        </p:nvPicPr>
        <p:blipFill>
          <a:blip r:embed="rId2"/>
          <a:stretch>
            <a:fillRect/>
          </a:stretch>
        </p:blipFill>
        <p:spPr>
          <a:xfrm>
            <a:off x="80749" y="770021"/>
            <a:ext cx="9217630" cy="3197720"/>
          </a:xfrm>
          <a:prstGeom prst="rect">
            <a:avLst/>
          </a:prstGeom>
        </p:spPr>
      </p:pic>
      <p:pic>
        <p:nvPicPr>
          <p:cNvPr id="5" name="Imagen 4">
            <a:extLst>
              <a:ext uri="{FF2B5EF4-FFF2-40B4-BE49-F238E27FC236}">
                <a16:creationId xmlns:a16="http://schemas.microsoft.com/office/drawing/2014/main" id="{71D8A075-F735-4896-9346-054DA5ED2E47}"/>
              </a:ext>
            </a:extLst>
          </p:cNvPr>
          <p:cNvPicPr>
            <a:picLocks noChangeAspect="1"/>
          </p:cNvPicPr>
          <p:nvPr/>
        </p:nvPicPr>
        <p:blipFill>
          <a:blip r:embed="rId3"/>
          <a:stretch>
            <a:fillRect/>
          </a:stretch>
        </p:blipFill>
        <p:spPr>
          <a:xfrm>
            <a:off x="4526709" y="3804454"/>
            <a:ext cx="7665291" cy="2914703"/>
          </a:xfrm>
          <a:prstGeom prst="rect">
            <a:avLst/>
          </a:prstGeom>
        </p:spPr>
      </p:pic>
      <p:sp>
        <p:nvSpPr>
          <p:cNvPr id="6" name="Rectángulo 5">
            <a:extLst>
              <a:ext uri="{FF2B5EF4-FFF2-40B4-BE49-F238E27FC236}">
                <a16:creationId xmlns:a16="http://schemas.microsoft.com/office/drawing/2014/main" id="{49F09368-F263-4CE5-8942-88793DBA7E02}"/>
              </a:ext>
            </a:extLst>
          </p:cNvPr>
          <p:cNvSpPr/>
          <p:nvPr/>
        </p:nvSpPr>
        <p:spPr>
          <a:xfrm>
            <a:off x="5791200" y="169856"/>
            <a:ext cx="6096000" cy="1200329"/>
          </a:xfrm>
          <a:prstGeom prst="rect">
            <a:avLst/>
          </a:prstGeom>
        </p:spPr>
        <p:txBody>
          <a:bodyPr>
            <a:spAutoFit/>
          </a:bodyPr>
          <a:lstStyle/>
          <a:p>
            <a:r>
              <a:rPr lang="es-AR" dirty="0">
                <a:solidFill>
                  <a:srgbClr val="11100F"/>
                </a:solidFill>
                <a:latin typeface="Segoe UI" panose="020B0502040204020203" pitchFamily="34" charset="0"/>
              </a:rPr>
              <a:t>2 procedimientos básicos de seguridad sobre equipos móviles y manejo de materiales y las 10 reglas criticas de seguridad en formato de </a:t>
            </a:r>
            <a:r>
              <a:rPr lang="es-AR" dirty="0" err="1">
                <a:solidFill>
                  <a:srgbClr val="11100F"/>
                </a:solidFill>
                <a:latin typeface="Segoe UI" panose="020B0502040204020203" pitchFamily="34" charset="0"/>
              </a:rPr>
              <a:t>stickers</a:t>
            </a:r>
            <a:r>
              <a:rPr lang="es-AR" dirty="0">
                <a:solidFill>
                  <a:srgbClr val="11100F"/>
                </a:solidFill>
                <a:latin typeface="Segoe UI" panose="020B0502040204020203" pitchFamily="34" charset="0"/>
              </a:rPr>
              <a:t> para que puedan enviárselos por correo o WhatsApp. 😊</a:t>
            </a:r>
            <a:endParaRPr lang="es-AR" dirty="0"/>
          </a:p>
        </p:txBody>
      </p:sp>
    </p:spTree>
    <p:extLst>
      <p:ext uri="{BB962C8B-B14F-4D97-AF65-F5344CB8AC3E}">
        <p14:creationId xmlns:p14="http://schemas.microsoft.com/office/powerpoint/2010/main" val="639214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lIns="91440" tIns="45720" rIns="91440" bIns="45720" anchor="t">
            <a:spAutoFit/>
          </a:bodyPr>
          <a:lstStyle/>
          <a:p>
            <a:pPr>
              <a:defRPr/>
            </a:pPr>
            <a:r>
              <a:rPr lang="es-AR" sz="3600" b="1" dirty="0">
                <a:solidFill>
                  <a:srgbClr val="10069F"/>
                </a:solidFill>
              </a:rPr>
              <a:t>6.10. EHS - Seguridad</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pic>
        <p:nvPicPr>
          <p:cNvPr id="2" name="Imagen 1">
            <a:extLst>
              <a:ext uri="{FF2B5EF4-FFF2-40B4-BE49-F238E27FC236}">
                <a16:creationId xmlns:a16="http://schemas.microsoft.com/office/drawing/2014/main" id="{562FDEB1-919F-4716-832C-F6ACE6F52C12}"/>
              </a:ext>
            </a:extLst>
          </p:cNvPr>
          <p:cNvPicPr>
            <a:picLocks noChangeAspect="1"/>
          </p:cNvPicPr>
          <p:nvPr/>
        </p:nvPicPr>
        <p:blipFill>
          <a:blip r:embed="rId2"/>
          <a:stretch>
            <a:fillRect/>
          </a:stretch>
        </p:blipFill>
        <p:spPr>
          <a:xfrm>
            <a:off x="4635425" y="1320691"/>
            <a:ext cx="2921150" cy="4216617"/>
          </a:xfrm>
          <a:prstGeom prst="rect">
            <a:avLst/>
          </a:prstGeom>
        </p:spPr>
      </p:pic>
    </p:spTree>
    <p:extLst>
      <p:ext uri="{BB962C8B-B14F-4D97-AF65-F5344CB8AC3E}">
        <p14:creationId xmlns:p14="http://schemas.microsoft.com/office/powerpoint/2010/main" val="16511589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lIns="91440" tIns="45720" rIns="91440" bIns="45720" anchor="t">
            <a:spAutoFit/>
          </a:bodyPr>
          <a:lstStyle/>
          <a:p>
            <a:pPr>
              <a:defRPr/>
            </a:pPr>
            <a:r>
              <a:rPr lang="es-AR" sz="3600" b="1" dirty="0">
                <a:solidFill>
                  <a:srgbClr val="10069F"/>
                </a:solidFill>
              </a:rPr>
              <a:t>6.10. EHS - Seguridad</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pic>
        <p:nvPicPr>
          <p:cNvPr id="3" name="Imagen 2">
            <a:extLst>
              <a:ext uri="{FF2B5EF4-FFF2-40B4-BE49-F238E27FC236}">
                <a16:creationId xmlns:a16="http://schemas.microsoft.com/office/drawing/2014/main" id="{81843FFC-E344-4889-86DC-07DCCB3EF887}"/>
              </a:ext>
            </a:extLst>
          </p:cNvPr>
          <p:cNvPicPr>
            <a:picLocks noChangeAspect="1"/>
          </p:cNvPicPr>
          <p:nvPr/>
        </p:nvPicPr>
        <p:blipFill>
          <a:blip r:embed="rId2"/>
          <a:stretch>
            <a:fillRect/>
          </a:stretch>
        </p:blipFill>
        <p:spPr>
          <a:xfrm>
            <a:off x="1095217" y="1498821"/>
            <a:ext cx="2895749" cy="4216617"/>
          </a:xfrm>
          <a:prstGeom prst="rect">
            <a:avLst/>
          </a:prstGeom>
        </p:spPr>
      </p:pic>
      <p:pic>
        <p:nvPicPr>
          <p:cNvPr id="5" name="Imagen 4">
            <a:extLst>
              <a:ext uri="{FF2B5EF4-FFF2-40B4-BE49-F238E27FC236}">
                <a16:creationId xmlns:a16="http://schemas.microsoft.com/office/drawing/2014/main" id="{FAFE00D7-4170-4824-ACCD-8CA7DC493A8B}"/>
              </a:ext>
            </a:extLst>
          </p:cNvPr>
          <p:cNvPicPr>
            <a:picLocks noChangeAspect="1"/>
          </p:cNvPicPr>
          <p:nvPr/>
        </p:nvPicPr>
        <p:blipFill>
          <a:blip r:embed="rId3"/>
          <a:stretch>
            <a:fillRect/>
          </a:stretch>
        </p:blipFill>
        <p:spPr>
          <a:xfrm>
            <a:off x="5434084" y="970518"/>
            <a:ext cx="6026460" cy="3206915"/>
          </a:xfrm>
          <a:prstGeom prst="rect">
            <a:avLst/>
          </a:prstGeom>
        </p:spPr>
      </p:pic>
    </p:spTree>
    <p:extLst>
      <p:ext uri="{BB962C8B-B14F-4D97-AF65-F5344CB8AC3E}">
        <p14:creationId xmlns:p14="http://schemas.microsoft.com/office/powerpoint/2010/main" val="27523281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E99315-4D47-4A7F-9213-3CF84343648A}"/>
              </a:ext>
            </a:extLst>
          </p:cNvPr>
          <p:cNvPicPr>
            <a:picLocks noChangeAspect="1"/>
          </p:cNvPicPr>
          <p:nvPr/>
        </p:nvPicPr>
        <p:blipFill>
          <a:blip r:embed="rId2"/>
          <a:stretch>
            <a:fillRect/>
          </a:stretch>
        </p:blipFill>
        <p:spPr>
          <a:xfrm>
            <a:off x="1888176" y="132387"/>
            <a:ext cx="8736281" cy="6593226"/>
          </a:xfrm>
          <a:prstGeom prst="rect">
            <a:avLst/>
          </a:prstGeom>
        </p:spPr>
      </p:pic>
    </p:spTree>
    <p:extLst>
      <p:ext uri="{BB962C8B-B14F-4D97-AF65-F5344CB8AC3E}">
        <p14:creationId xmlns:p14="http://schemas.microsoft.com/office/powerpoint/2010/main" val="29589683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F453A5-97BB-4BEC-8B5C-9F08774C9999}"/>
              </a:ext>
            </a:extLst>
          </p:cNvPr>
          <p:cNvPicPr>
            <a:picLocks noChangeAspect="1"/>
          </p:cNvPicPr>
          <p:nvPr/>
        </p:nvPicPr>
        <p:blipFill>
          <a:blip r:embed="rId2"/>
          <a:stretch>
            <a:fillRect/>
          </a:stretch>
        </p:blipFill>
        <p:spPr>
          <a:xfrm>
            <a:off x="2137559" y="143239"/>
            <a:ext cx="9282545" cy="6571522"/>
          </a:xfrm>
          <a:prstGeom prst="rect">
            <a:avLst/>
          </a:prstGeom>
        </p:spPr>
      </p:pic>
    </p:spTree>
    <p:extLst>
      <p:ext uri="{BB962C8B-B14F-4D97-AF65-F5344CB8AC3E}">
        <p14:creationId xmlns:p14="http://schemas.microsoft.com/office/powerpoint/2010/main" val="14251861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E6927E5-8600-4018-B7DC-1FF4ADA2F463}"/>
              </a:ext>
            </a:extLst>
          </p:cNvPr>
          <p:cNvPicPr>
            <a:picLocks noChangeAspect="1"/>
          </p:cNvPicPr>
          <p:nvPr/>
        </p:nvPicPr>
        <p:blipFill>
          <a:blip r:embed="rId2"/>
          <a:stretch>
            <a:fillRect/>
          </a:stretch>
        </p:blipFill>
        <p:spPr>
          <a:xfrm>
            <a:off x="2066307" y="607709"/>
            <a:ext cx="8312699" cy="5968598"/>
          </a:xfrm>
          <a:prstGeom prst="rect">
            <a:avLst/>
          </a:prstGeom>
        </p:spPr>
      </p:pic>
    </p:spTree>
    <p:extLst>
      <p:ext uri="{BB962C8B-B14F-4D97-AF65-F5344CB8AC3E}">
        <p14:creationId xmlns:p14="http://schemas.microsoft.com/office/powerpoint/2010/main" val="4108377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19" name="Text Placeholder 6">
            <a:extLst>
              <a:ext uri="{FF2B5EF4-FFF2-40B4-BE49-F238E27FC236}">
                <a16:creationId xmlns:a16="http://schemas.microsoft.com/office/drawing/2014/main" id="{D2C0E79E-EF8D-4A47-AB8D-B787C86E4518}"/>
              </a:ext>
            </a:extLst>
          </p:cNvPr>
          <p:cNvSpPr txBox="1">
            <a:spLocks/>
          </p:cNvSpPr>
          <p:nvPr/>
        </p:nvSpPr>
        <p:spPr>
          <a:xfrm>
            <a:off x="413298" y="1439140"/>
            <a:ext cx="11365404" cy="4230651"/>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sz="2400" b="1" dirty="0"/>
          </a:p>
          <a:p>
            <a:r>
              <a:rPr lang="es-ES" sz="2400" b="1" dirty="0"/>
              <a:t>Organización Aplicable (s): </a:t>
            </a:r>
            <a:r>
              <a:rPr lang="es-ES" sz="2400" dirty="0" err="1"/>
              <a:t>Latin</a:t>
            </a:r>
            <a:r>
              <a:rPr lang="es-ES" sz="2400" dirty="0"/>
              <a:t> </a:t>
            </a:r>
            <a:r>
              <a:rPr lang="es-ES" sz="2400" dirty="0" err="1"/>
              <a:t>America</a:t>
            </a:r>
            <a:r>
              <a:rPr lang="es-ES" sz="2400" dirty="0"/>
              <a:t> (LAO) </a:t>
            </a:r>
            <a:r>
              <a:rPr lang="es-ES" sz="2400" dirty="0" err="1"/>
              <a:t>Warehouses</a:t>
            </a:r>
            <a:r>
              <a:rPr lang="es-ES" sz="2400" dirty="0"/>
              <a:t>.</a:t>
            </a:r>
          </a:p>
          <a:p>
            <a:endParaRPr lang="es-AR" sz="2400" dirty="0"/>
          </a:p>
          <a:p>
            <a:r>
              <a:rPr lang="es-ES" sz="2400" b="1" dirty="0"/>
              <a:t>Unidad de Negocio (s): </a:t>
            </a:r>
            <a:r>
              <a:rPr lang="es-ES" sz="2400" dirty="0"/>
              <a:t>Todas las </a:t>
            </a:r>
            <a:r>
              <a:rPr lang="es-ES" sz="2400" dirty="0" err="1"/>
              <a:t>Categorias</a:t>
            </a:r>
            <a:r>
              <a:rPr lang="es-ES" sz="2400" dirty="0"/>
              <a:t>  incluyendo Producto Local e Importado </a:t>
            </a:r>
          </a:p>
          <a:p>
            <a:pPr lvl="4">
              <a:buFont typeface="Wingdings" panose="05000000000000000000" pitchFamily="2" charset="2"/>
              <a:buChar char="ü"/>
            </a:pPr>
            <a:r>
              <a:rPr lang="es-ES" sz="2000" dirty="0" err="1"/>
              <a:t>Family</a:t>
            </a:r>
            <a:r>
              <a:rPr lang="es-ES" sz="2000" dirty="0"/>
              <a:t> </a:t>
            </a:r>
            <a:r>
              <a:rPr lang="es-ES" sz="2000" dirty="0" err="1"/>
              <a:t>Care</a:t>
            </a:r>
            <a:endParaRPr lang="es-ES" sz="2000" dirty="0"/>
          </a:p>
          <a:p>
            <a:pPr lvl="4">
              <a:buFont typeface="Wingdings" panose="05000000000000000000" pitchFamily="2" charset="2"/>
              <a:buChar char="ü"/>
            </a:pPr>
            <a:r>
              <a:rPr lang="es-ES" sz="2000" dirty="0"/>
              <a:t>Baby Child </a:t>
            </a:r>
            <a:r>
              <a:rPr lang="es-ES" sz="2000" dirty="0" err="1"/>
              <a:t>Care</a:t>
            </a:r>
            <a:r>
              <a:rPr lang="es-ES" sz="2000" dirty="0"/>
              <a:t> (BCC)</a:t>
            </a:r>
          </a:p>
          <a:p>
            <a:pPr lvl="4">
              <a:buFont typeface="Wingdings" panose="05000000000000000000" pitchFamily="2" charset="2"/>
              <a:buChar char="ü"/>
            </a:pPr>
            <a:r>
              <a:rPr lang="es-ES" sz="2000" dirty="0" err="1"/>
              <a:t>Feminine</a:t>
            </a:r>
            <a:r>
              <a:rPr lang="es-ES" sz="2000" dirty="0"/>
              <a:t> </a:t>
            </a:r>
            <a:r>
              <a:rPr lang="es-ES" sz="2000" dirty="0" err="1"/>
              <a:t>Care</a:t>
            </a:r>
            <a:endParaRPr lang="es-ES" sz="2000" dirty="0"/>
          </a:p>
          <a:p>
            <a:pPr lvl="4">
              <a:buFont typeface="Wingdings" panose="05000000000000000000" pitchFamily="2" charset="2"/>
              <a:buChar char="ü"/>
            </a:pPr>
            <a:r>
              <a:rPr lang="es-ES" sz="2000" dirty="0" err="1"/>
              <a:t>Adult</a:t>
            </a:r>
            <a:r>
              <a:rPr lang="es-ES" sz="2000" dirty="0"/>
              <a:t> </a:t>
            </a:r>
            <a:r>
              <a:rPr lang="es-ES" sz="2000" dirty="0" err="1"/>
              <a:t>Care</a:t>
            </a:r>
            <a:endParaRPr lang="es-ES" sz="2000" dirty="0"/>
          </a:p>
          <a:p>
            <a:pPr lvl="4">
              <a:buFont typeface="Wingdings" panose="05000000000000000000" pitchFamily="2" charset="2"/>
              <a:buChar char="ü"/>
            </a:pPr>
            <a:r>
              <a:rPr lang="es-ES" sz="2000" dirty="0"/>
              <a:t>K-C Professional</a:t>
            </a:r>
            <a:endParaRPr lang="es-AR" sz="2000" dirty="0"/>
          </a:p>
          <a:p>
            <a:pPr marL="515937" lvl="1" indent="-342900" defTabSz="895350" eaLnBrk="0" fontAlgn="base" hangingPunct="0">
              <a:lnSpc>
                <a:spcPct val="100000"/>
              </a:lnSpc>
              <a:spcBef>
                <a:spcPts val="300"/>
              </a:spcBef>
              <a:spcAft>
                <a:spcPct val="0"/>
              </a:spcAft>
              <a:buClr>
                <a:srgbClr val="10069F"/>
              </a:buClr>
              <a:buSzPct val="100000"/>
              <a:buFont typeface="Wingdings" panose="05000000000000000000" pitchFamily="2" charset="2"/>
              <a:buChar char="§"/>
              <a:tabLst>
                <a:tab pos="346075" algn="l"/>
              </a:tabLst>
            </a:pPr>
            <a:endParaRPr lang="es-AR" sz="2400" kern="0" dirty="0">
              <a:solidFill>
                <a:sysClr val="windowText" lastClr="000000"/>
              </a:solidFill>
              <a:ea typeface="Gulim" pitchFamily="34" charset="-127"/>
              <a:cs typeface="Arial"/>
            </a:endParaRPr>
          </a:p>
        </p:txBody>
      </p:sp>
      <p:sp>
        <p:nvSpPr>
          <p:cNvPr id="20" name="Title 5">
            <a:extLst>
              <a:ext uri="{FF2B5EF4-FFF2-40B4-BE49-F238E27FC236}">
                <a16:creationId xmlns:a16="http://schemas.microsoft.com/office/drawing/2014/main" id="{0E4DA5D2-6122-4A51-8301-52964247FF85}"/>
              </a:ext>
            </a:extLst>
          </p:cNvPr>
          <p:cNvSpPr txBox="1">
            <a:spLocks/>
          </p:cNvSpPr>
          <p:nvPr/>
        </p:nvSpPr>
        <p:spPr>
          <a:xfrm>
            <a:off x="274320" y="274320"/>
            <a:ext cx="8595360" cy="548640"/>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lvl="0">
              <a:lnSpc>
                <a:spcPct val="90000"/>
              </a:lnSpc>
              <a:defRPr/>
            </a:pPr>
            <a:r>
              <a:rPr lang="es-AR" sz="4000" b="1" dirty="0">
                <a:solidFill>
                  <a:srgbClr val="10069F"/>
                </a:solidFill>
              </a:rPr>
              <a:t>1.7. Alcance de este Playbook</a:t>
            </a:r>
            <a:endParaRPr lang="en-US" sz="4000" b="1" dirty="0">
              <a:solidFill>
                <a:srgbClr val="10069F"/>
              </a:solidFill>
            </a:endParaRPr>
          </a:p>
        </p:txBody>
      </p:sp>
    </p:spTree>
    <p:extLst>
      <p:ext uri="{BB962C8B-B14F-4D97-AF65-F5344CB8AC3E}">
        <p14:creationId xmlns:p14="http://schemas.microsoft.com/office/powerpoint/2010/main" val="3580794696"/>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39E2AA2-3539-444E-B791-FE8055B9EB07}"/>
              </a:ext>
            </a:extLst>
          </p:cNvPr>
          <p:cNvPicPr>
            <a:picLocks noChangeAspect="1"/>
          </p:cNvPicPr>
          <p:nvPr/>
        </p:nvPicPr>
        <p:blipFill>
          <a:blip r:embed="rId2"/>
          <a:stretch>
            <a:fillRect/>
          </a:stretch>
        </p:blipFill>
        <p:spPr>
          <a:xfrm>
            <a:off x="2185060" y="85087"/>
            <a:ext cx="9124921" cy="6772913"/>
          </a:xfrm>
          <a:prstGeom prst="rect">
            <a:avLst/>
          </a:prstGeom>
        </p:spPr>
      </p:pic>
    </p:spTree>
    <p:extLst>
      <p:ext uri="{BB962C8B-B14F-4D97-AF65-F5344CB8AC3E}">
        <p14:creationId xmlns:p14="http://schemas.microsoft.com/office/powerpoint/2010/main" val="39575001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A7E6F0-EE7A-43B3-B80B-DBC8BD16810D}"/>
              </a:ext>
            </a:extLst>
          </p:cNvPr>
          <p:cNvPicPr>
            <a:picLocks noChangeAspect="1"/>
          </p:cNvPicPr>
          <p:nvPr/>
        </p:nvPicPr>
        <p:blipFill>
          <a:blip r:embed="rId2"/>
          <a:stretch>
            <a:fillRect/>
          </a:stretch>
        </p:blipFill>
        <p:spPr>
          <a:xfrm>
            <a:off x="2790701" y="79287"/>
            <a:ext cx="9401299" cy="6778714"/>
          </a:xfrm>
          <a:prstGeom prst="rect">
            <a:avLst/>
          </a:prstGeom>
        </p:spPr>
      </p:pic>
    </p:spTree>
    <p:extLst>
      <p:ext uri="{BB962C8B-B14F-4D97-AF65-F5344CB8AC3E}">
        <p14:creationId xmlns:p14="http://schemas.microsoft.com/office/powerpoint/2010/main" val="26864820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54B6A4C-4C99-4AC6-94ED-A0DD28F3FA56}"/>
              </a:ext>
            </a:extLst>
          </p:cNvPr>
          <p:cNvPicPr>
            <a:picLocks noChangeAspect="1"/>
          </p:cNvPicPr>
          <p:nvPr/>
        </p:nvPicPr>
        <p:blipFill>
          <a:blip r:embed="rId2"/>
          <a:stretch>
            <a:fillRect/>
          </a:stretch>
        </p:blipFill>
        <p:spPr>
          <a:xfrm>
            <a:off x="1757549" y="86739"/>
            <a:ext cx="9828810" cy="6684522"/>
          </a:xfrm>
          <a:prstGeom prst="rect">
            <a:avLst/>
          </a:prstGeom>
        </p:spPr>
      </p:pic>
    </p:spTree>
    <p:extLst>
      <p:ext uri="{BB962C8B-B14F-4D97-AF65-F5344CB8AC3E}">
        <p14:creationId xmlns:p14="http://schemas.microsoft.com/office/powerpoint/2010/main" val="9338686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C549AA3-E357-40EB-8C01-DAD0C15D7B14}"/>
              </a:ext>
            </a:extLst>
          </p:cNvPr>
          <p:cNvPicPr>
            <a:picLocks noChangeAspect="1"/>
          </p:cNvPicPr>
          <p:nvPr/>
        </p:nvPicPr>
        <p:blipFill>
          <a:blip r:embed="rId2"/>
          <a:stretch>
            <a:fillRect/>
          </a:stretch>
        </p:blipFill>
        <p:spPr>
          <a:xfrm>
            <a:off x="665018" y="99101"/>
            <a:ext cx="10972800" cy="6727756"/>
          </a:xfrm>
          <a:prstGeom prst="rect">
            <a:avLst/>
          </a:prstGeom>
        </p:spPr>
      </p:pic>
    </p:spTree>
    <p:extLst>
      <p:ext uri="{BB962C8B-B14F-4D97-AF65-F5344CB8AC3E}">
        <p14:creationId xmlns:p14="http://schemas.microsoft.com/office/powerpoint/2010/main" val="36927601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7C6CC6D-DB64-49F6-93DD-21453395D85E}"/>
              </a:ext>
            </a:extLst>
          </p:cNvPr>
          <p:cNvPicPr>
            <a:picLocks noChangeAspect="1"/>
          </p:cNvPicPr>
          <p:nvPr/>
        </p:nvPicPr>
        <p:blipFill>
          <a:blip r:embed="rId2"/>
          <a:stretch>
            <a:fillRect/>
          </a:stretch>
        </p:blipFill>
        <p:spPr>
          <a:xfrm>
            <a:off x="2327565" y="610446"/>
            <a:ext cx="8561382" cy="5987961"/>
          </a:xfrm>
          <a:prstGeom prst="rect">
            <a:avLst/>
          </a:prstGeom>
        </p:spPr>
      </p:pic>
    </p:spTree>
    <p:extLst>
      <p:ext uri="{BB962C8B-B14F-4D97-AF65-F5344CB8AC3E}">
        <p14:creationId xmlns:p14="http://schemas.microsoft.com/office/powerpoint/2010/main" val="29577793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75AFBD-63D9-4394-886A-54B4DC94D260}"/>
              </a:ext>
            </a:extLst>
          </p:cNvPr>
          <p:cNvPicPr>
            <a:picLocks noChangeAspect="1"/>
          </p:cNvPicPr>
          <p:nvPr/>
        </p:nvPicPr>
        <p:blipFill>
          <a:blip r:embed="rId2"/>
          <a:stretch>
            <a:fillRect/>
          </a:stretch>
        </p:blipFill>
        <p:spPr>
          <a:xfrm>
            <a:off x="1781299" y="74977"/>
            <a:ext cx="9511407" cy="6708045"/>
          </a:xfrm>
          <a:prstGeom prst="rect">
            <a:avLst/>
          </a:prstGeom>
        </p:spPr>
      </p:pic>
    </p:spTree>
    <p:extLst>
      <p:ext uri="{BB962C8B-B14F-4D97-AF65-F5344CB8AC3E}">
        <p14:creationId xmlns:p14="http://schemas.microsoft.com/office/powerpoint/2010/main" val="30031513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AD86FBD-DB95-4BCA-B93F-B41A1677FCCA}"/>
              </a:ext>
            </a:extLst>
          </p:cNvPr>
          <p:cNvPicPr>
            <a:picLocks noChangeAspect="1"/>
          </p:cNvPicPr>
          <p:nvPr/>
        </p:nvPicPr>
        <p:blipFill>
          <a:blip r:embed="rId2"/>
          <a:stretch>
            <a:fillRect/>
          </a:stretch>
        </p:blipFill>
        <p:spPr>
          <a:xfrm>
            <a:off x="1852552" y="-490831"/>
            <a:ext cx="10082122" cy="7215168"/>
          </a:xfrm>
          <a:prstGeom prst="rect">
            <a:avLst/>
          </a:prstGeom>
        </p:spPr>
      </p:pic>
    </p:spTree>
    <p:extLst>
      <p:ext uri="{BB962C8B-B14F-4D97-AF65-F5344CB8AC3E}">
        <p14:creationId xmlns:p14="http://schemas.microsoft.com/office/powerpoint/2010/main" val="15824573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84872C-EB46-4AFC-AF8D-646AA5316C75}"/>
              </a:ext>
            </a:extLst>
          </p:cNvPr>
          <p:cNvPicPr>
            <a:picLocks noChangeAspect="1"/>
          </p:cNvPicPr>
          <p:nvPr/>
        </p:nvPicPr>
        <p:blipFill>
          <a:blip r:embed="rId2"/>
          <a:stretch>
            <a:fillRect/>
          </a:stretch>
        </p:blipFill>
        <p:spPr>
          <a:xfrm>
            <a:off x="486889" y="-191115"/>
            <a:ext cx="11471563" cy="7049115"/>
          </a:xfrm>
          <a:prstGeom prst="rect">
            <a:avLst/>
          </a:prstGeom>
        </p:spPr>
      </p:pic>
    </p:spTree>
    <p:extLst>
      <p:ext uri="{BB962C8B-B14F-4D97-AF65-F5344CB8AC3E}">
        <p14:creationId xmlns:p14="http://schemas.microsoft.com/office/powerpoint/2010/main" val="3575517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6" name="Picture 5">
            <a:extLst>
              <a:ext uri="{FF2B5EF4-FFF2-40B4-BE49-F238E27FC236}">
                <a16:creationId xmlns:a16="http://schemas.microsoft.com/office/drawing/2014/main" id="{0180D63E-E1DF-4873-8BEE-6E890F48E76C}"/>
              </a:ext>
            </a:extLst>
          </p:cNvPr>
          <p:cNvPicPr>
            <a:picLocks noChangeAspect="1"/>
          </p:cNvPicPr>
          <p:nvPr/>
        </p:nvPicPr>
        <p:blipFill>
          <a:blip r:embed="rId6"/>
          <a:stretch>
            <a:fillRect/>
          </a:stretch>
        </p:blipFill>
        <p:spPr>
          <a:xfrm>
            <a:off x="6468798" y="158749"/>
            <a:ext cx="5605548" cy="1340205"/>
          </a:xfrm>
          <a:prstGeom prst="rect">
            <a:avLst/>
          </a:prstGeom>
        </p:spPr>
      </p:pic>
      <p:pic>
        <p:nvPicPr>
          <p:cNvPr id="8" name="Picture 7">
            <a:extLst>
              <a:ext uri="{FF2B5EF4-FFF2-40B4-BE49-F238E27FC236}">
                <a16:creationId xmlns:a16="http://schemas.microsoft.com/office/drawing/2014/main" id="{923292C0-10FF-4B91-B0A3-FA2E04AF7DD3}"/>
              </a:ext>
            </a:extLst>
          </p:cNvPr>
          <p:cNvPicPr>
            <a:picLocks noChangeAspect="1"/>
          </p:cNvPicPr>
          <p:nvPr/>
        </p:nvPicPr>
        <p:blipFill>
          <a:blip r:embed="rId7"/>
          <a:stretch>
            <a:fillRect/>
          </a:stretch>
        </p:blipFill>
        <p:spPr>
          <a:xfrm>
            <a:off x="9853344" y="59584"/>
            <a:ext cx="2221002" cy="1147343"/>
          </a:xfrm>
          <a:prstGeom prst="rect">
            <a:avLst/>
          </a:prstGeom>
        </p:spPr>
      </p:pic>
      <p:pic>
        <p:nvPicPr>
          <p:cNvPr id="13" name="Imagen 12">
            <a:extLst>
              <a:ext uri="{FF2B5EF4-FFF2-40B4-BE49-F238E27FC236}">
                <a16:creationId xmlns:a16="http://schemas.microsoft.com/office/drawing/2014/main" id="{7C7267C1-6013-408E-AC2F-F5F24AF5D6E7}"/>
              </a:ext>
            </a:extLst>
          </p:cNvPr>
          <p:cNvPicPr>
            <a:picLocks noChangeAspect="1"/>
          </p:cNvPicPr>
          <p:nvPr/>
        </p:nvPicPr>
        <p:blipFill>
          <a:blip r:embed="rId8"/>
          <a:stretch>
            <a:fillRect/>
          </a:stretch>
        </p:blipFill>
        <p:spPr>
          <a:xfrm>
            <a:off x="9728628" y="170937"/>
            <a:ext cx="2199508" cy="924635"/>
          </a:xfrm>
          <a:prstGeom prst="rect">
            <a:avLst/>
          </a:prstGeom>
        </p:spPr>
      </p:pic>
      <p:sp>
        <p:nvSpPr>
          <p:cNvPr id="12" name="Title 1">
            <a:extLst>
              <a:ext uri="{FF2B5EF4-FFF2-40B4-BE49-F238E27FC236}">
                <a16:creationId xmlns:a16="http://schemas.microsoft.com/office/drawing/2014/main" id="{1EC9A4DF-5114-4081-A9A7-90F8DB86EF3F}"/>
              </a:ext>
            </a:extLst>
          </p:cNvPr>
          <p:cNvSpPr>
            <a:spLocks noGrp="1"/>
          </p:cNvSpPr>
          <p:nvPr>
            <p:ph type="ctrTitle"/>
          </p:nvPr>
        </p:nvSpPr>
        <p:spPr>
          <a:xfrm>
            <a:off x="1594742" y="2092696"/>
            <a:ext cx="9979741" cy="2387600"/>
          </a:xfrm>
        </p:spPr>
        <p:txBody>
          <a:bodyPr vert="horz"/>
          <a:lstStyle/>
          <a:p>
            <a:r>
              <a:rPr lang="en-US" dirty="0"/>
              <a:t>Inbound</a:t>
            </a:r>
            <a:br>
              <a:rPr lang="en-US" dirty="0"/>
            </a:br>
            <a:r>
              <a:rPr lang="en-US" dirty="0"/>
              <a:t>Processes</a:t>
            </a:r>
          </a:p>
        </p:txBody>
      </p:sp>
      <p:pic>
        <p:nvPicPr>
          <p:cNvPr id="14" name="Imagen 13">
            <a:extLst>
              <a:ext uri="{FF2B5EF4-FFF2-40B4-BE49-F238E27FC236}">
                <a16:creationId xmlns:a16="http://schemas.microsoft.com/office/drawing/2014/main" id="{468C6316-A38D-464B-8E0B-FD0E060DF690}"/>
              </a:ext>
            </a:extLst>
          </p:cNvPr>
          <p:cNvPicPr>
            <a:picLocks noChangeAspect="1"/>
          </p:cNvPicPr>
          <p:nvPr/>
        </p:nvPicPr>
        <p:blipFill>
          <a:blip r:embed="rId9"/>
          <a:stretch>
            <a:fillRect/>
          </a:stretch>
        </p:blipFill>
        <p:spPr>
          <a:xfrm>
            <a:off x="1840755" y="2315931"/>
            <a:ext cx="2351235" cy="1949804"/>
          </a:xfrm>
          <a:prstGeom prst="rect">
            <a:avLst/>
          </a:prstGeom>
        </p:spPr>
      </p:pic>
    </p:spTree>
    <p:extLst>
      <p:ext uri="{BB962C8B-B14F-4D97-AF65-F5344CB8AC3E}">
        <p14:creationId xmlns:p14="http://schemas.microsoft.com/office/powerpoint/2010/main" val="2863868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6" name="Picture 5">
            <a:extLst>
              <a:ext uri="{FF2B5EF4-FFF2-40B4-BE49-F238E27FC236}">
                <a16:creationId xmlns:a16="http://schemas.microsoft.com/office/drawing/2014/main" id="{0180D63E-E1DF-4873-8BEE-6E890F48E76C}"/>
              </a:ext>
            </a:extLst>
          </p:cNvPr>
          <p:cNvPicPr>
            <a:picLocks noChangeAspect="1"/>
          </p:cNvPicPr>
          <p:nvPr/>
        </p:nvPicPr>
        <p:blipFill>
          <a:blip r:embed="rId6"/>
          <a:stretch>
            <a:fillRect/>
          </a:stretch>
        </p:blipFill>
        <p:spPr>
          <a:xfrm>
            <a:off x="6468798" y="158749"/>
            <a:ext cx="5605548" cy="1340205"/>
          </a:xfrm>
          <a:prstGeom prst="rect">
            <a:avLst/>
          </a:prstGeom>
        </p:spPr>
      </p:pic>
      <p:pic>
        <p:nvPicPr>
          <p:cNvPr id="8" name="Picture 7">
            <a:extLst>
              <a:ext uri="{FF2B5EF4-FFF2-40B4-BE49-F238E27FC236}">
                <a16:creationId xmlns:a16="http://schemas.microsoft.com/office/drawing/2014/main" id="{923292C0-10FF-4B91-B0A3-FA2E04AF7DD3}"/>
              </a:ext>
            </a:extLst>
          </p:cNvPr>
          <p:cNvPicPr>
            <a:picLocks noChangeAspect="1"/>
          </p:cNvPicPr>
          <p:nvPr/>
        </p:nvPicPr>
        <p:blipFill>
          <a:blip r:embed="rId7"/>
          <a:stretch>
            <a:fillRect/>
          </a:stretch>
        </p:blipFill>
        <p:spPr>
          <a:xfrm>
            <a:off x="9853344" y="59584"/>
            <a:ext cx="2221002" cy="1147343"/>
          </a:xfrm>
          <a:prstGeom prst="rect">
            <a:avLst/>
          </a:prstGeom>
        </p:spPr>
      </p:pic>
      <p:pic>
        <p:nvPicPr>
          <p:cNvPr id="13" name="Imagen 12">
            <a:extLst>
              <a:ext uri="{FF2B5EF4-FFF2-40B4-BE49-F238E27FC236}">
                <a16:creationId xmlns:a16="http://schemas.microsoft.com/office/drawing/2014/main" id="{7C7267C1-6013-408E-AC2F-F5F24AF5D6E7}"/>
              </a:ext>
            </a:extLst>
          </p:cNvPr>
          <p:cNvPicPr>
            <a:picLocks noChangeAspect="1"/>
          </p:cNvPicPr>
          <p:nvPr/>
        </p:nvPicPr>
        <p:blipFill>
          <a:blip r:embed="rId8"/>
          <a:stretch>
            <a:fillRect/>
          </a:stretch>
        </p:blipFill>
        <p:spPr>
          <a:xfrm>
            <a:off x="9728628" y="170937"/>
            <a:ext cx="2199508" cy="924635"/>
          </a:xfrm>
          <a:prstGeom prst="rect">
            <a:avLst/>
          </a:prstGeom>
        </p:spPr>
      </p:pic>
      <p:sp>
        <p:nvSpPr>
          <p:cNvPr id="11" name="Title 1">
            <a:extLst>
              <a:ext uri="{FF2B5EF4-FFF2-40B4-BE49-F238E27FC236}">
                <a16:creationId xmlns:a16="http://schemas.microsoft.com/office/drawing/2014/main" id="{FA7C4BD2-C143-43E8-944F-C506079AB63D}"/>
              </a:ext>
            </a:extLst>
          </p:cNvPr>
          <p:cNvSpPr>
            <a:spLocks noGrp="1"/>
          </p:cNvSpPr>
          <p:nvPr>
            <p:ph type="ctrTitle"/>
          </p:nvPr>
        </p:nvSpPr>
        <p:spPr>
          <a:xfrm>
            <a:off x="263864" y="305154"/>
            <a:ext cx="9979741" cy="2387600"/>
          </a:xfrm>
        </p:spPr>
        <p:txBody>
          <a:bodyPr vert="horz"/>
          <a:lstStyle/>
          <a:p>
            <a:r>
              <a:rPr lang="es-AR" kern="0" dirty="0">
                <a:solidFill>
                  <a:prstClr val="white"/>
                </a:solidFill>
                <a:ea typeface="Gulim" pitchFamily="34" charset="-127"/>
                <a:cs typeface="Arial"/>
              </a:rPr>
              <a:t>Recepción - Descargas</a:t>
            </a:r>
            <a:endParaRPr lang="en-US" dirty="0"/>
          </a:p>
        </p:txBody>
      </p:sp>
      <p:sp>
        <p:nvSpPr>
          <p:cNvPr id="2" name="Rectángulo 1">
            <a:extLst>
              <a:ext uri="{FF2B5EF4-FFF2-40B4-BE49-F238E27FC236}">
                <a16:creationId xmlns:a16="http://schemas.microsoft.com/office/drawing/2014/main" id="{1F913014-B5D5-45B8-8AAD-B27ECC8B4BC3}"/>
              </a:ext>
            </a:extLst>
          </p:cNvPr>
          <p:cNvSpPr/>
          <p:nvPr/>
        </p:nvSpPr>
        <p:spPr>
          <a:xfrm>
            <a:off x="1653597" y="2515993"/>
            <a:ext cx="7017620" cy="646331"/>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Incluye todos los pasos de un proceso que ocurren cuando se reciben los productos en un </a:t>
            </a:r>
            <a:r>
              <a:rPr kumimoji="0" lang="es-AR" sz="1800" b="0" i="0" u="none" strike="noStrike" kern="1200" cap="none" spc="0" normalizeH="0" baseline="0" noProof="0" dirty="0" err="1">
                <a:ln>
                  <a:noFill/>
                </a:ln>
                <a:solidFill>
                  <a:prstClr val="white"/>
                </a:solidFill>
                <a:effectLst/>
                <a:uLnTx/>
                <a:uFillTx/>
                <a:latin typeface="Arial" panose="020B0604020202020204"/>
                <a:ea typeface="+mn-ea"/>
                <a:cs typeface="+mn-cs"/>
              </a:rPr>
              <a:t>Almacen</a:t>
            </a: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 KC/3PL </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9" name="Grupo 8">
            <a:extLst>
              <a:ext uri="{FF2B5EF4-FFF2-40B4-BE49-F238E27FC236}">
                <a16:creationId xmlns:a16="http://schemas.microsoft.com/office/drawing/2014/main" id="{219B0FAA-85D5-468F-B9F2-A0A2B72C6778}"/>
              </a:ext>
            </a:extLst>
          </p:cNvPr>
          <p:cNvGrpSpPr/>
          <p:nvPr/>
        </p:nvGrpSpPr>
        <p:grpSpPr>
          <a:xfrm>
            <a:off x="8562581" y="3803610"/>
            <a:ext cx="2093876" cy="1824470"/>
            <a:chOff x="4672934" y="2050609"/>
            <a:chExt cx="1998576" cy="1998576"/>
          </a:xfrm>
          <a:solidFill>
            <a:schemeClr val="bg1">
              <a:lumMod val="75000"/>
            </a:schemeClr>
          </a:solidFill>
          <a:scene3d>
            <a:camera prst="orthographicFront"/>
            <a:lightRig rig="threePt" dir="t"/>
          </a:scene3d>
        </p:grpSpPr>
        <p:sp>
          <p:nvSpPr>
            <p:cNvPr id="10" name="Triángulo isósceles 9">
              <a:extLst>
                <a:ext uri="{FF2B5EF4-FFF2-40B4-BE49-F238E27FC236}">
                  <a16:creationId xmlns:a16="http://schemas.microsoft.com/office/drawing/2014/main" id="{7E573026-7A7E-4B34-98F2-7438060A7631}"/>
                </a:ext>
              </a:extLst>
            </p:cNvPr>
            <p:cNvSpPr/>
            <p:nvPr/>
          </p:nvSpPr>
          <p:spPr>
            <a:xfrm>
              <a:off x="4672934" y="2050609"/>
              <a:ext cx="1998576" cy="1998576"/>
            </a:xfrm>
            <a:prstGeom prst="triangle">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a:lstStyle/>
            <a:p>
              <a:endParaRPr lang="es-ES"/>
            </a:p>
          </p:txBody>
        </p:sp>
        <p:sp>
          <p:nvSpPr>
            <p:cNvPr id="12" name="Triángulo isósceles 4">
              <a:extLst>
                <a:ext uri="{FF2B5EF4-FFF2-40B4-BE49-F238E27FC236}">
                  <a16:creationId xmlns:a16="http://schemas.microsoft.com/office/drawing/2014/main" id="{C85381AA-385A-4790-801B-EC8EE5AC50FA}"/>
                </a:ext>
              </a:extLst>
            </p:cNvPr>
            <p:cNvSpPr txBox="1"/>
            <p:nvPr/>
          </p:nvSpPr>
          <p:spPr>
            <a:xfrm>
              <a:off x="5248017" y="3286711"/>
              <a:ext cx="850686" cy="701893"/>
            </a:xfrm>
            <a:prstGeom prst="rect">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rPr>
                <a:t>Inbound</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rPr>
                <a:t>Processing</a:t>
              </a:r>
            </a:p>
          </p:txBody>
        </p:sp>
      </p:grpSp>
      <p:sp>
        <p:nvSpPr>
          <p:cNvPr id="14" name="Rectangle 9">
            <a:extLst>
              <a:ext uri="{FF2B5EF4-FFF2-40B4-BE49-F238E27FC236}">
                <a16:creationId xmlns:a16="http://schemas.microsoft.com/office/drawing/2014/main" id="{2A788E93-2E0B-49E5-A11B-B57AE8C63C17}"/>
              </a:ext>
            </a:extLst>
          </p:cNvPr>
          <p:cNvSpPr/>
          <p:nvPr/>
        </p:nvSpPr>
        <p:spPr>
          <a:xfrm>
            <a:off x="5692088" y="4244577"/>
            <a:ext cx="2594735" cy="1053492"/>
          </a:xfrm>
          <a:prstGeom prst="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err="1">
                <a:ln>
                  <a:noFill/>
                </a:ln>
                <a:solidFill>
                  <a:schemeClr val="bg1">
                    <a:lumMod val="75000"/>
                  </a:schemeClr>
                </a:solidFill>
                <a:effectLst/>
                <a:uLnTx/>
                <a:uFillTx/>
                <a:latin typeface="Arial" panose="020B0604020202020204"/>
                <a:ea typeface="+mn-ea"/>
                <a:cs typeface="+mn-cs"/>
              </a:rPr>
              <a:t>Recepción</a:t>
            </a:r>
            <a:r>
              <a:rPr kumimoji="0" lang="en-US" sz="1200" b="1" i="0" u="none" strike="noStrike" kern="1200" cap="none" spc="0" normalizeH="0" baseline="0" noProof="0" dirty="0">
                <a:ln>
                  <a:noFill/>
                </a:ln>
                <a:solidFill>
                  <a:schemeClr val="bg1">
                    <a:lumMod val="75000"/>
                  </a:schemeClr>
                </a:solidFill>
                <a:effectLst/>
                <a:uLnTx/>
                <a:uFillTx/>
                <a:latin typeface="Arial" panose="020B0604020202020204"/>
                <a:ea typeface="+mn-ea"/>
                <a:cs typeface="+mn-cs"/>
              </a:rPr>
              <a:t> - </a:t>
            </a:r>
            <a:r>
              <a:rPr kumimoji="0" lang="en-US" sz="1200" b="1" i="0" u="none" strike="noStrike" kern="1200" cap="none" spc="0" normalizeH="0" baseline="0" noProof="0" dirty="0" err="1">
                <a:ln>
                  <a:noFill/>
                </a:ln>
                <a:solidFill>
                  <a:schemeClr val="bg1">
                    <a:lumMod val="75000"/>
                  </a:schemeClr>
                </a:solidFill>
                <a:effectLst/>
                <a:uLnTx/>
                <a:uFillTx/>
                <a:latin typeface="Arial" panose="020B0604020202020204"/>
                <a:ea typeface="+mn-ea"/>
                <a:cs typeface="+mn-cs"/>
              </a:rPr>
              <a:t>Descargas</a:t>
            </a:r>
            <a:endParaRPr kumimoji="0" lang="en-US" sz="1200" b="1" i="0" u="none" strike="noStrike" kern="1200" cap="none" spc="0" normalizeH="0" baseline="0" noProof="0" dirty="0">
              <a:ln>
                <a:noFill/>
              </a:ln>
              <a:solidFill>
                <a:schemeClr val="bg1">
                  <a:lumMod val="75000"/>
                </a:schemeClr>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err="1">
                <a:ln>
                  <a:noFill/>
                </a:ln>
                <a:solidFill>
                  <a:schemeClr val="bg1">
                    <a:lumMod val="95000"/>
                  </a:schemeClr>
                </a:solidFill>
                <a:effectLst/>
                <a:uLnTx/>
                <a:uFillTx/>
                <a:latin typeface="Arial" panose="020B0604020202020204"/>
                <a:ea typeface="+mn-ea"/>
                <a:cs typeface="+mn-cs"/>
              </a:rPr>
              <a:t>Devoluciones</a:t>
            </a:r>
            <a:r>
              <a:rPr kumimoji="0" lang="en-US" sz="1200" b="1" i="0" u="none" strike="noStrike" kern="1200" cap="none" spc="0" normalizeH="0" baseline="0" noProof="0" dirty="0">
                <a:ln>
                  <a:noFill/>
                </a:ln>
                <a:solidFill>
                  <a:schemeClr val="bg1">
                    <a:lumMod val="95000"/>
                  </a:schemeClr>
                </a:solidFill>
                <a:effectLst/>
                <a:uLnTx/>
                <a:uFillTx/>
                <a:latin typeface="Arial" panose="020B0604020202020204"/>
                <a:ea typeface="+mn-ea"/>
                <a:cs typeface="+mn-cs"/>
              </a:rPr>
              <a:t>/ Returns</a:t>
            </a:r>
          </a:p>
        </p:txBody>
      </p:sp>
      <p:cxnSp>
        <p:nvCxnSpPr>
          <p:cNvPr id="15" name="Straight Connector 23">
            <a:extLst>
              <a:ext uri="{FF2B5EF4-FFF2-40B4-BE49-F238E27FC236}">
                <a16:creationId xmlns:a16="http://schemas.microsoft.com/office/drawing/2014/main" id="{274384AB-A75A-4A50-8817-0D2BD31938DF}"/>
              </a:ext>
            </a:extLst>
          </p:cNvPr>
          <p:cNvCxnSpPr>
            <a:cxnSpLocks/>
          </p:cNvCxnSpPr>
          <p:nvPr/>
        </p:nvCxnSpPr>
        <p:spPr>
          <a:xfrm>
            <a:off x="7937839" y="4693437"/>
            <a:ext cx="1149009"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3">
            <a:extLst>
              <a:ext uri="{FF2B5EF4-FFF2-40B4-BE49-F238E27FC236}">
                <a16:creationId xmlns:a16="http://schemas.microsoft.com/office/drawing/2014/main" id="{971B3271-60AE-4FA1-8ADA-9EFD056F600A}"/>
              </a:ext>
            </a:extLst>
          </p:cNvPr>
          <p:cNvCxnSpPr>
            <a:cxnSpLocks/>
          </p:cNvCxnSpPr>
          <p:nvPr/>
        </p:nvCxnSpPr>
        <p:spPr>
          <a:xfrm flipV="1">
            <a:off x="7937839" y="4452335"/>
            <a:ext cx="0" cy="54297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853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6" name="Title 1">
            <a:extLst>
              <a:ext uri="{FF2B5EF4-FFF2-40B4-BE49-F238E27FC236}">
                <a16:creationId xmlns:a16="http://schemas.microsoft.com/office/drawing/2014/main" id="{17367D89-1C80-491A-8E75-2D70431A3ED7}"/>
              </a:ext>
            </a:extLst>
          </p:cNvPr>
          <p:cNvSpPr>
            <a:spLocks noGrp="1"/>
          </p:cNvSpPr>
          <p:nvPr>
            <p:ph type="title"/>
          </p:nvPr>
        </p:nvSpPr>
        <p:spPr>
          <a:xfrm>
            <a:off x="180975" y="127001"/>
            <a:ext cx="11839576" cy="1054100"/>
          </a:xfrm>
        </p:spPr>
        <p:txBody>
          <a:bodyPr>
            <a:normAutofit/>
          </a:bodyPr>
          <a:lstStyle/>
          <a:p>
            <a:r>
              <a:rPr lang="en-US" sz="4000" dirty="0"/>
              <a:t>LAO Logistics OPEX </a:t>
            </a:r>
            <a:endParaRPr lang="en-US" dirty="0"/>
          </a:p>
        </p:txBody>
      </p:sp>
      <p:sp>
        <p:nvSpPr>
          <p:cNvPr id="7" name="Rectangle 9">
            <a:extLst>
              <a:ext uri="{FF2B5EF4-FFF2-40B4-BE49-F238E27FC236}">
                <a16:creationId xmlns:a16="http://schemas.microsoft.com/office/drawing/2014/main" id="{E8C85CFF-451E-497A-8064-AFD5F8322CAD}"/>
              </a:ext>
            </a:extLst>
          </p:cNvPr>
          <p:cNvSpPr/>
          <p:nvPr/>
        </p:nvSpPr>
        <p:spPr>
          <a:xfrm>
            <a:off x="939724" y="1137584"/>
            <a:ext cx="10414074" cy="507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s-AR" dirty="0"/>
              <a:t>Tabla de contenido del Manual/</a:t>
            </a:r>
            <a:r>
              <a:rPr lang="es-AR" dirty="0" err="1"/>
              <a:t>Playbook</a:t>
            </a:r>
            <a:r>
              <a:rPr lang="es-AR" dirty="0"/>
              <a:t> de Procesos Operacionales de Almacenes LAO </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TextBox 113">
            <a:extLst>
              <a:ext uri="{FF2B5EF4-FFF2-40B4-BE49-F238E27FC236}">
                <a16:creationId xmlns:a16="http://schemas.microsoft.com/office/drawing/2014/main" id="{D36D5EA4-1FA2-45BC-86E0-4AD62BEAB240}"/>
              </a:ext>
            </a:extLst>
          </p:cNvPr>
          <p:cNvSpPr txBox="1"/>
          <p:nvPr/>
        </p:nvSpPr>
        <p:spPr>
          <a:xfrm>
            <a:off x="939724" y="2252130"/>
            <a:ext cx="10414074" cy="3388648"/>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wrap="square" lIns="182880" tIns="121920" rIns="0" bIns="12192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1400" b="1"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TextBox 2">
            <a:extLst>
              <a:ext uri="{FF2B5EF4-FFF2-40B4-BE49-F238E27FC236}">
                <a16:creationId xmlns:a16="http://schemas.microsoft.com/office/drawing/2014/main" id="{792A497C-D877-4A67-AFC1-246B63FCC6C9}"/>
              </a:ext>
            </a:extLst>
          </p:cNvPr>
          <p:cNvSpPr txBox="1"/>
          <p:nvPr/>
        </p:nvSpPr>
        <p:spPr>
          <a:xfrm>
            <a:off x="1387537" y="2500568"/>
            <a:ext cx="9518448" cy="3352136"/>
          </a:xfrm>
          <a:prstGeom prst="rect">
            <a:avLst/>
          </a:prstGeom>
          <a:noFill/>
        </p:spPr>
        <p:txBody>
          <a:bodyPr wrap="square" rtlCol="0">
            <a:spAutoFit/>
          </a:bodyPr>
          <a:lstStyle/>
          <a:p>
            <a:pPr lvl="0">
              <a:lnSpc>
                <a:spcPct val="110000"/>
              </a:lnSpc>
              <a:spcAft>
                <a:spcPts val="800"/>
              </a:spcAft>
            </a:pPr>
            <a:r>
              <a:rPr lang="es-AR" sz="2000" kern="0" dirty="0">
                <a:solidFill>
                  <a:prstClr val="white"/>
                </a:solidFill>
                <a:ea typeface="Gulim" pitchFamily="34" charset="-127"/>
                <a:cs typeface="Arial"/>
              </a:rPr>
              <a:t>Proceso de </a:t>
            </a:r>
            <a:r>
              <a:rPr lang="es-AR" sz="2000" kern="0" dirty="0" err="1">
                <a:solidFill>
                  <a:prstClr val="white"/>
                </a:solidFill>
                <a:ea typeface="Gulim" pitchFamily="34" charset="-127"/>
                <a:cs typeface="Arial"/>
              </a:rPr>
              <a:t>Inbound</a:t>
            </a:r>
            <a:endParaRPr lang="es-AR" sz="2000" kern="0" dirty="0">
              <a:solidFill>
                <a:prstClr val="white"/>
              </a:solidFill>
              <a:ea typeface="Gulim" pitchFamily="34" charset="-127"/>
              <a:cs typeface="Arial"/>
            </a:endParaRPr>
          </a:p>
          <a:p>
            <a:pPr lvl="0">
              <a:lnSpc>
                <a:spcPct val="110000"/>
              </a:lnSpc>
              <a:spcAft>
                <a:spcPts val="800"/>
              </a:spcAft>
            </a:pPr>
            <a:r>
              <a:rPr lang="es-AR" sz="2000" kern="0" dirty="0">
                <a:solidFill>
                  <a:prstClr val="white"/>
                </a:solidFill>
                <a:ea typeface="Gulim" pitchFamily="34" charset="-127"/>
                <a:cs typeface="Arial"/>
              </a:rPr>
              <a:t>2. Recepción – Descargas </a:t>
            </a:r>
          </a:p>
          <a:p>
            <a:pPr lvl="0">
              <a:lnSpc>
                <a:spcPct val="110000"/>
              </a:lnSpc>
              <a:spcAft>
                <a:spcPts val="800"/>
              </a:spcAft>
            </a:pPr>
            <a:r>
              <a:rPr lang="es-AR" sz="2000" kern="0" dirty="0">
                <a:solidFill>
                  <a:prstClr val="white"/>
                </a:solidFill>
                <a:ea typeface="Gulim" pitchFamily="34" charset="-127"/>
                <a:cs typeface="Arial"/>
              </a:rPr>
              <a:t>2.1 Tipos de Recepciones</a:t>
            </a:r>
          </a:p>
          <a:p>
            <a:pPr lvl="0">
              <a:lnSpc>
                <a:spcPct val="110000"/>
              </a:lnSpc>
              <a:spcAft>
                <a:spcPts val="800"/>
              </a:spcAft>
            </a:pPr>
            <a:r>
              <a:rPr lang="es-AR" sz="2000" kern="0" dirty="0">
                <a:solidFill>
                  <a:prstClr val="white"/>
                </a:solidFill>
                <a:ea typeface="Gulim" pitchFamily="34" charset="-127"/>
                <a:cs typeface="Arial"/>
              </a:rPr>
              <a:t>	2.1.1. </a:t>
            </a:r>
            <a:r>
              <a:rPr lang="es-AR" sz="2000" kern="0" dirty="0" err="1">
                <a:solidFill>
                  <a:prstClr val="white"/>
                </a:solidFill>
                <a:ea typeface="Gulim" pitchFamily="34" charset="-127"/>
                <a:cs typeface="Arial"/>
              </a:rPr>
              <a:t>Intramill</a:t>
            </a:r>
            <a:r>
              <a:rPr lang="es-AR" sz="2000" kern="0" dirty="0">
                <a:solidFill>
                  <a:prstClr val="white"/>
                </a:solidFill>
                <a:ea typeface="Gulim" pitchFamily="34" charset="-127"/>
                <a:cs typeface="Arial"/>
              </a:rPr>
              <a:t>/Importados/ Maquilas Externas y Proveedores externos</a:t>
            </a:r>
          </a:p>
          <a:p>
            <a:pPr lvl="0">
              <a:lnSpc>
                <a:spcPct val="110000"/>
              </a:lnSpc>
              <a:spcAft>
                <a:spcPts val="800"/>
              </a:spcAft>
            </a:pPr>
            <a:r>
              <a:rPr lang="es-AR" sz="2000" kern="0" dirty="0">
                <a:solidFill>
                  <a:prstClr val="white"/>
                </a:solidFill>
                <a:ea typeface="Gulim" pitchFamily="34" charset="-127"/>
                <a:cs typeface="Arial"/>
              </a:rPr>
              <a:t>	2.1.2. Planta Productora a CD en el mismo </a:t>
            </a:r>
            <a:r>
              <a:rPr lang="es-AR" sz="2000" kern="0" dirty="0" err="1">
                <a:solidFill>
                  <a:prstClr val="white"/>
                </a:solidFill>
                <a:ea typeface="Gulim" pitchFamily="34" charset="-127"/>
                <a:cs typeface="Arial"/>
              </a:rPr>
              <a:t>site</a:t>
            </a:r>
            <a:endParaRPr lang="es-AR" sz="2000" kern="0" dirty="0">
              <a:solidFill>
                <a:prstClr val="white"/>
              </a:solidFill>
              <a:ea typeface="Gulim" pitchFamily="34" charset="-127"/>
              <a:cs typeface="Arial"/>
            </a:endParaRPr>
          </a:p>
          <a:p>
            <a:pPr>
              <a:lnSpc>
                <a:spcPct val="110000"/>
              </a:lnSpc>
              <a:spcAft>
                <a:spcPts val="800"/>
              </a:spcAft>
            </a:pPr>
            <a:r>
              <a:rPr lang="es-AR" sz="2000" kern="0" dirty="0">
                <a:solidFill>
                  <a:prstClr val="white"/>
                </a:solidFill>
                <a:ea typeface="Gulim" pitchFamily="34" charset="-127"/>
                <a:cs typeface="Arial"/>
              </a:rPr>
              <a:t>2.2. Recursos necesarios para la </a:t>
            </a:r>
            <a:r>
              <a:rPr lang="es-AR" sz="2000" kern="0" dirty="0" err="1">
                <a:solidFill>
                  <a:prstClr val="white"/>
                </a:solidFill>
                <a:ea typeface="Gulim" pitchFamily="34" charset="-127"/>
                <a:cs typeface="Arial"/>
              </a:rPr>
              <a:t>Recepcion</a:t>
            </a:r>
            <a:r>
              <a:rPr lang="es-AR" sz="2000" kern="0" dirty="0">
                <a:solidFill>
                  <a:prstClr val="white"/>
                </a:solidFill>
                <a:ea typeface="Gulim" pitchFamily="34" charset="-127"/>
                <a:cs typeface="Arial"/>
              </a:rPr>
              <a:t>/Descarga</a:t>
            </a:r>
          </a:p>
          <a:p>
            <a:pPr>
              <a:lnSpc>
                <a:spcPct val="110000"/>
              </a:lnSpc>
              <a:spcAft>
                <a:spcPts val="800"/>
              </a:spcAft>
            </a:pPr>
            <a:r>
              <a:rPr lang="es-AR" sz="2000" kern="0" dirty="0">
                <a:solidFill>
                  <a:prstClr val="white"/>
                </a:solidFill>
                <a:ea typeface="Gulim" pitchFamily="34" charset="-127"/>
                <a:cs typeface="Arial"/>
              </a:rPr>
              <a:t>2.3. Necesidades Mapeadas para este proceso a futuro</a:t>
            </a:r>
          </a:p>
          <a:p>
            <a:pPr marL="457200" marR="0" lvl="1" indent="0" algn="l" defTabSz="914400" rtl="0" eaLnBrk="1" fontAlgn="auto" latinLnBrk="0" hangingPunct="1">
              <a:lnSpc>
                <a:spcPct val="110000"/>
              </a:lnSpc>
              <a:spcBef>
                <a:spcPts val="0"/>
              </a:spcBef>
              <a:spcAft>
                <a:spcPts val="800"/>
              </a:spcAft>
              <a:buClrTx/>
              <a:buSzTx/>
              <a:buFontTx/>
              <a:buNone/>
              <a:tabLst/>
              <a:defRPr/>
            </a:pPr>
            <a:endParaRPr kumimoji="0" lang="en-US" sz="1100" b="0" i="0" u="none" strike="noStrike" kern="1200" cap="none" spc="0" normalizeH="0" baseline="0" noProof="0" dirty="0">
              <a:ln>
                <a:noFill/>
              </a:ln>
              <a:solidFill>
                <a:srgbClr val="292929"/>
              </a:solidFill>
              <a:effectLst/>
              <a:uLnTx/>
              <a:uFillTx/>
              <a:latin typeface="Arial" panose="020B0604020202020204"/>
              <a:ea typeface="+mn-ea"/>
              <a:cs typeface="Arial"/>
            </a:endParaRPr>
          </a:p>
        </p:txBody>
      </p:sp>
      <p:sp>
        <p:nvSpPr>
          <p:cNvPr id="16" name="Rectangle 9">
            <a:extLst>
              <a:ext uri="{FF2B5EF4-FFF2-40B4-BE49-F238E27FC236}">
                <a16:creationId xmlns:a16="http://schemas.microsoft.com/office/drawing/2014/main" id="{8723CD7D-5139-412A-90DC-7F2283ED2478}"/>
              </a:ext>
            </a:extLst>
          </p:cNvPr>
          <p:cNvSpPr/>
          <p:nvPr/>
        </p:nvSpPr>
        <p:spPr>
          <a:xfrm>
            <a:off x="939724" y="1658863"/>
            <a:ext cx="10414074" cy="5481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Guia</a:t>
            </a:r>
            <a:r>
              <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rPr>
              <a:t>  2 – </a:t>
            </a: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Recepciones</a:t>
            </a:r>
            <a:r>
              <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rPr>
              <a:t>/</a:t>
            </a: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Descargas</a:t>
            </a:r>
            <a:endPar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67721421"/>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3600" b="1" dirty="0">
                <a:solidFill>
                  <a:srgbClr val="10069F"/>
                </a:solidFill>
                <a:latin typeface="Arial" panose="020B0604020202020204"/>
              </a:rPr>
              <a:t>2</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 Descripcion general del proceso</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CAB6AB8D-4AB8-4B14-85F1-42BD771D48D1}"/>
              </a:ext>
            </a:extLst>
          </p:cNvPr>
          <p:cNvSpPr/>
          <p:nvPr/>
        </p:nvSpPr>
        <p:spPr>
          <a:xfrm>
            <a:off x="2900091" y="947158"/>
            <a:ext cx="5840060" cy="369332"/>
          </a:xfrm>
          <a:prstGeom prst="rect">
            <a:avLst/>
          </a:prstGeom>
        </p:spPr>
        <p:txBody>
          <a:bodyPr wrap="none">
            <a:spAutoFit/>
          </a:bodyPr>
          <a:lstStyle/>
          <a:p>
            <a:r>
              <a:rPr lang="es-AR" b="1" dirty="0">
                <a:solidFill>
                  <a:schemeClr val="accent1"/>
                </a:solidFill>
              </a:rPr>
              <a:t>El objetivo de este procedimiento es asegurar que: </a:t>
            </a:r>
          </a:p>
        </p:txBody>
      </p:sp>
      <p:sp>
        <p:nvSpPr>
          <p:cNvPr id="6" name="Right Arrow 19">
            <a:extLst>
              <a:ext uri="{FF2B5EF4-FFF2-40B4-BE49-F238E27FC236}">
                <a16:creationId xmlns:a16="http://schemas.microsoft.com/office/drawing/2014/main" id="{6743B6FC-9939-450D-995D-DDF94077E5C2}"/>
              </a:ext>
            </a:extLst>
          </p:cNvPr>
          <p:cNvSpPr/>
          <p:nvPr/>
        </p:nvSpPr>
        <p:spPr>
          <a:xfrm>
            <a:off x="2699447" y="1252576"/>
            <a:ext cx="6073269" cy="318807"/>
          </a:xfrm>
          <a:prstGeom prst="rightArrow">
            <a:avLst/>
          </a:prstGeom>
          <a:gradFill>
            <a:gsLst>
              <a:gs pos="0">
                <a:schemeClr val="accent1"/>
              </a:gs>
              <a:gs pos="100000">
                <a:schemeClr val="tx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TextBox 2">
            <a:extLst>
              <a:ext uri="{FF2B5EF4-FFF2-40B4-BE49-F238E27FC236}">
                <a16:creationId xmlns:a16="http://schemas.microsoft.com/office/drawing/2014/main" id="{1E35C0A2-CC02-437F-9D51-888AA9B3FCF3}"/>
              </a:ext>
            </a:extLst>
          </p:cNvPr>
          <p:cNvSpPr txBox="1"/>
          <p:nvPr/>
        </p:nvSpPr>
        <p:spPr>
          <a:xfrm>
            <a:off x="1487488" y="2905313"/>
            <a:ext cx="2304632" cy="656655"/>
          </a:xfrm>
          <a:prstGeom prst="rect">
            <a:avLst/>
          </a:prstGeom>
          <a:solidFill>
            <a:schemeClr val="accent1"/>
          </a:solidFill>
        </p:spPr>
        <p:txBody>
          <a:bodyPr wrap="square" lIns="243840" tIns="121920" rIns="243840" bIns="121920" rtlCol="0" anchor="b" anchorCtr="0">
            <a:spAutoFit/>
          </a:bodyPr>
          <a:lstStyle/>
          <a:p>
            <a:r>
              <a:rPr lang="en-US" sz="2667" dirty="0">
                <a:solidFill>
                  <a:srgbClr val="FFFFFF"/>
                </a:solidFill>
              </a:rPr>
              <a:t>1</a:t>
            </a:r>
            <a:r>
              <a:rPr lang="en-US" sz="2667" baseline="30000" dirty="0">
                <a:solidFill>
                  <a:srgbClr val="FFFFFF"/>
                </a:solidFill>
              </a:rPr>
              <a:t>st</a:t>
            </a:r>
            <a:r>
              <a:rPr lang="en-US" sz="2667" dirty="0">
                <a:solidFill>
                  <a:srgbClr val="FFFFFF"/>
                </a:solidFill>
              </a:rPr>
              <a:t> </a:t>
            </a:r>
          </a:p>
        </p:txBody>
      </p:sp>
      <p:sp>
        <p:nvSpPr>
          <p:cNvPr id="9" name="TextBox 4">
            <a:extLst>
              <a:ext uri="{FF2B5EF4-FFF2-40B4-BE49-F238E27FC236}">
                <a16:creationId xmlns:a16="http://schemas.microsoft.com/office/drawing/2014/main" id="{C1F333C1-F99A-4170-B6D0-39B5F1A43B56}"/>
              </a:ext>
            </a:extLst>
          </p:cNvPr>
          <p:cNvSpPr txBox="1"/>
          <p:nvPr/>
        </p:nvSpPr>
        <p:spPr>
          <a:xfrm>
            <a:off x="3792120" y="2248405"/>
            <a:ext cx="2304632" cy="656655"/>
          </a:xfrm>
          <a:prstGeom prst="rect">
            <a:avLst/>
          </a:prstGeom>
          <a:solidFill>
            <a:schemeClr val="accent3"/>
          </a:solidFill>
        </p:spPr>
        <p:txBody>
          <a:bodyPr wrap="square" lIns="243840" tIns="121920" rIns="243840" bIns="121920" rtlCol="0" anchor="b" anchorCtr="0">
            <a:spAutoFit/>
          </a:bodyPr>
          <a:lstStyle/>
          <a:p>
            <a:r>
              <a:rPr lang="en-US" sz="2667" dirty="0">
                <a:solidFill>
                  <a:srgbClr val="FFFFFF"/>
                </a:solidFill>
              </a:rPr>
              <a:t>2</a:t>
            </a:r>
            <a:r>
              <a:rPr lang="en-US" sz="2667" baseline="30000" dirty="0">
                <a:solidFill>
                  <a:srgbClr val="FFFFFF"/>
                </a:solidFill>
              </a:rPr>
              <a:t>nd</a:t>
            </a:r>
            <a:r>
              <a:rPr lang="en-US" sz="2667" dirty="0">
                <a:solidFill>
                  <a:srgbClr val="FFFFFF"/>
                </a:solidFill>
              </a:rPr>
              <a:t> </a:t>
            </a:r>
          </a:p>
        </p:txBody>
      </p:sp>
      <p:sp>
        <p:nvSpPr>
          <p:cNvPr id="10" name="TextBox 7">
            <a:extLst>
              <a:ext uri="{FF2B5EF4-FFF2-40B4-BE49-F238E27FC236}">
                <a16:creationId xmlns:a16="http://schemas.microsoft.com/office/drawing/2014/main" id="{4E19DDA5-4694-4CE9-9872-1E7D0AEB49BA}"/>
              </a:ext>
            </a:extLst>
          </p:cNvPr>
          <p:cNvSpPr txBox="1"/>
          <p:nvPr/>
        </p:nvSpPr>
        <p:spPr>
          <a:xfrm>
            <a:off x="6096752" y="1591497"/>
            <a:ext cx="2304632" cy="656655"/>
          </a:xfrm>
          <a:prstGeom prst="rect">
            <a:avLst/>
          </a:prstGeom>
          <a:solidFill>
            <a:schemeClr val="accent5"/>
          </a:solidFill>
        </p:spPr>
        <p:txBody>
          <a:bodyPr wrap="square" lIns="243840" tIns="121920" rIns="243840" bIns="121920" rtlCol="0" anchor="b" anchorCtr="0">
            <a:spAutoFit/>
          </a:bodyPr>
          <a:lstStyle/>
          <a:p>
            <a:r>
              <a:rPr lang="en-US" sz="2667" dirty="0">
                <a:solidFill>
                  <a:srgbClr val="FFFFFF"/>
                </a:solidFill>
              </a:rPr>
              <a:t>3</a:t>
            </a:r>
            <a:r>
              <a:rPr lang="en-US" sz="2667" baseline="30000" dirty="0">
                <a:solidFill>
                  <a:srgbClr val="FFFFFF"/>
                </a:solidFill>
              </a:rPr>
              <a:t>rd</a:t>
            </a:r>
            <a:r>
              <a:rPr lang="en-US" sz="2667" dirty="0">
                <a:solidFill>
                  <a:srgbClr val="FFFFFF"/>
                </a:solidFill>
              </a:rPr>
              <a:t>  </a:t>
            </a:r>
          </a:p>
        </p:txBody>
      </p:sp>
      <p:sp>
        <p:nvSpPr>
          <p:cNvPr id="11" name="TextBox 9">
            <a:extLst>
              <a:ext uri="{FF2B5EF4-FFF2-40B4-BE49-F238E27FC236}">
                <a16:creationId xmlns:a16="http://schemas.microsoft.com/office/drawing/2014/main" id="{FD858383-F100-43D3-A1BC-86937999D836}"/>
              </a:ext>
            </a:extLst>
          </p:cNvPr>
          <p:cNvSpPr txBox="1"/>
          <p:nvPr/>
        </p:nvSpPr>
        <p:spPr>
          <a:xfrm>
            <a:off x="1488992" y="3561966"/>
            <a:ext cx="2304632" cy="2684455"/>
          </a:xfrm>
          <a:prstGeom prst="rect">
            <a:avLst/>
          </a:prstGeom>
          <a:solidFill>
            <a:schemeClr val="accent1">
              <a:alpha val="20000"/>
            </a:schemeClr>
          </a:solidFill>
        </p:spPr>
        <p:txBody>
          <a:bodyPr wrap="square" lIns="243840" tIns="121920" rIns="243840" bIns="121920" rtlCol="0">
            <a:noAutofit/>
          </a:bodyPr>
          <a:lstStyle/>
          <a:p>
            <a:pPr algn="just">
              <a:lnSpc>
                <a:spcPct val="115000"/>
              </a:lnSpc>
              <a:spcAft>
                <a:spcPts val="1000"/>
              </a:spcAft>
            </a:pPr>
            <a:r>
              <a:rPr lang="es-ES" sz="1400" dirty="0" err="1">
                <a:latin typeface="Arial" panose="020B0604020202020204" pitchFamily="34" charset="0"/>
                <a:ea typeface="Arial" panose="020B0604020202020204" pitchFamily="34" charset="0"/>
                <a:cs typeface="Arial" panose="020B0604020202020204" pitchFamily="34" charset="0"/>
              </a:rPr>
              <a:t>Recepcion</a:t>
            </a:r>
            <a:r>
              <a:rPr lang="es-ES" sz="1400" dirty="0">
                <a:latin typeface="Arial" panose="020B0604020202020204" pitchFamily="34" charset="0"/>
                <a:ea typeface="Arial" panose="020B0604020202020204" pitchFamily="34" charset="0"/>
                <a:cs typeface="Arial" panose="020B0604020202020204" pitchFamily="34" charset="0"/>
              </a:rPr>
              <a:t> es el primer eslabón de la cadena, Esta etapa es clave, ya que se </a:t>
            </a:r>
            <a:r>
              <a:rPr lang="es-ES" sz="1400" dirty="0" err="1">
                <a:latin typeface="Arial" panose="020B0604020202020204" pitchFamily="34" charset="0"/>
                <a:ea typeface="Arial" panose="020B0604020202020204" pitchFamily="34" charset="0"/>
                <a:cs typeface="Arial" panose="020B0604020202020204" pitchFamily="34" charset="0"/>
              </a:rPr>
              <a:t>recepcionaran</a:t>
            </a:r>
            <a:r>
              <a:rPr lang="es-ES" sz="1400" dirty="0">
                <a:latin typeface="Arial" panose="020B0604020202020204" pitchFamily="34" charset="0"/>
                <a:ea typeface="Arial" panose="020B0604020202020204" pitchFamily="34" charset="0"/>
                <a:cs typeface="Arial" panose="020B0604020202020204" pitchFamily="34" charset="0"/>
              </a:rPr>
              <a:t> todos los Productos, para luego ser almacenados.</a:t>
            </a:r>
            <a:endParaRPr lang="es-AR" sz="1400" dirty="0">
              <a:latin typeface="Arial" panose="020B0604020202020204" pitchFamily="34" charset="0"/>
              <a:ea typeface="Arial" panose="020B0604020202020204" pitchFamily="34" charset="0"/>
              <a:cs typeface="Arial" panose="020B0604020202020204" pitchFamily="34" charset="0"/>
            </a:endParaRPr>
          </a:p>
        </p:txBody>
      </p:sp>
      <p:sp>
        <p:nvSpPr>
          <p:cNvPr id="12" name="TextBox 10">
            <a:extLst>
              <a:ext uri="{FF2B5EF4-FFF2-40B4-BE49-F238E27FC236}">
                <a16:creationId xmlns:a16="http://schemas.microsoft.com/office/drawing/2014/main" id="{08F102F0-2549-455E-906B-2AE710A6E811}"/>
              </a:ext>
            </a:extLst>
          </p:cNvPr>
          <p:cNvSpPr txBox="1"/>
          <p:nvPr/>
        </p:nvSpPr>
        <p:spPr>
          <a:xfrm>
            <a:off x="3792120" y="2905060"/>
            <a:ext cx="2304632" cy="3341361"/>
          </a:xfrm>
          <a:prstGeom prst="rect">
            <a:avLst/>
          </a:prstGeom>
          <a:solidFill>
            <a:schemeClr val="accent3">
              <a:alpha val="20000"/>
            </a:schemeClr>
          </a:solidFill>
        </p:spPr>
        <p:txBody>
          <a:bodyPr wrap="square" lIns="243840" tIns="121920" rIns="243840" bIns="121920" rtlCol="0">
            <a:noAutofit/>
          </a:bodyPr>
          <a:lstStyle/>
          <a:p>
            <a:pPr algn="just">
              <a:lnSpc>
                <a:spcPct val="115000"/>
              </a:lnSpc>
              <a:spcAft>
                <a:spcPts val="1000"/>
              </a:spcAft>
            </a:pPr>
            <a:r>
              <a:rPr lang="es-ES" sz="1400" dirty="0">
                <a:latin typeface="Arial" panose="020B0604020202020204" pitchFamily="34" charset="0"/>
                <a:ea typeface="Arial" panose="020B0604020202020204" pitchFamily="34" charset="0"/>
                <a:cs typeface="Arial" panose="020B0604020202020204" pitchFamily="34" charset="0"/>
              </a:rPr>
              <a:t>Se necesita disponer de un </a:t>
            </a:r>
            <a:r>
              <a:rPr lang="es-ES" sz="1400" b="1" dirty="0">
                <a:latin typeface="Arial" panose="020B0604020202020204" pitchFamily="34" charset="0"/>
                <a:ea typeface="Arial" panose="020B0604020202020204" pitchFamily="34" charset="0"/>
                <a:cs typeface="Arial" panose="020B0604020202020204" pitchFamily="34" charset="0"/>
              </a:rPr>
              <a:t>Sistema WMS </a:t>
            </a:r>
            <a:r>
              <a:rPr lang="es-ES" sz="1400" dirty="0">
                <a:latin typeface="Arial" panose="020B0604020202020204" pitchFamily="34" charset="0"/>
                <a:ea typeface="Arial" panose="020B0604020202020204" pitchFamily="34" charset="0"/>
                <a:cs typeface="Arial" panose="020B0604020202020204" pitchFamily="34" charset="0"/>
              </a:rPr>
              <a:t>que permita una </a:t>
            </a:r>
            <a:r>
              <a:rPr lang="es-ES" sz="1400" dirty="0" err="1">
                <a:latin typeface="Arial" panose="020B0604020202020204" pitchFamily="34" charset="0"/>
                <a:ea typeface="Arial" panose="020B0604020202020204" pitchFamily="34" charset="0"/>
                <a:cs typeface="Arial" panose="020B0604020202020204" pitchFamily="34" charset="0"/>
              </a:rPr>
              <a:t>recepcion</a:t>
            </a:r>
            <a:r>
              <a:rPr lang="es-ES" sz="1400" dirty="0">
                <a:latin typeface="Arial" panose="020B0604020202020204" pitchFamily="34" charset="0"/>
                <a:ea typeface="Arial" panose="020B0604020202020204" pitchFamily="34" charset="0"/>
                <a:cs typeface="Arial" panose="020B0604020202020204" pitchFamily="34" charset="0"/>
              </a:rPr>
              <a:t> eficiente y correcta, para luego garantiza la correcta </a:t>
            </a:r>
            <a:r>
              <a:rPr lang="es-ES" sz="1400" b="1" dirty="0">
                <a:latin typeface="Arial" panose="020B0604020202020204" pitchFamily="34" charset="0"/>
                <a:ea typeface="Arial" panose="020B0604020202020204" pitchFamily="34" charset="0"/>
                <a:cs typeface="Arial" panose="020B0604020202020204" pitchFamily="34" charset="0"/>
              </a:rPr>
              <a:t>Trazabilidad de los Productos </a:t>
            </a:r>
            <a:r>
              <a:rPr lang="es-ES" sz="1400" dirty="0">
                <a:latin typeface="Arial" panose="020B0604020202020204" pitchFamily="34" charset="0"/>
                <a:ea typeface="Arial" panose="020B0604020202020204" pitchFamily="34" charset="0"/>
                <a:cs typeface="Arial" panose="020B0604020202020204" pitchFamily="34" charset="0"/>
              </a:rPr>
              <a:t>durante toda su </a:t>
            </a:r>
            <a:r>
              <a:rPr lang="es-ES" sz="1400" dirty="0" err="1">
                <a:latin typeface="Arial" panose="020B0604020202020204" pitchFamily="34" charset="0"/>
                <a:ea typeface="Arial" panose="020B0604020202020204" pitchFamily="34" charset="0"/>
                <a:cs typeface="Arial" panose="020B0604020202020204" pitchFamily="34" charset="0"/>
              </a:rPr>
              <a:t>estadia</a:t>
            </a:r>
            <a:r>
              <a:rPr lang="es-ES" sz="1400" dirty="0">
                <a:latin typeface="Arial" panose="020B0604020202020204" pitchFamily="34" charset="0"/>
                <a:ea typeface="Arial" panose="020B0604020202020204" pitchFamily="34" charset="0"/>
                <a:cs typeface="Arial" panose="020B0604020202020204" pitchFamily="34" charset="0"/>
              </a:rPr>
              <a:t> en el </a:t>
            </a:r>
            <a:r>
              <a:rPr lang="es-ES" sz="1400" dirty="0" err="1">
                <a:latin typeface="Arial" panose="020B0604020202020204" pitchFamily="34" charset="0"/>
                <a:ea typeface="Arial" panose="020B0604020202020204" pitchFamily="34" charset="0"/>
                <a:cs typeface="Arial" panose="020B0604020202020204" pitchFamily="34" charset="0"/>
              </a:rPr>
              <a:t>Warehouse</a:t>
            </a:r>
            <a:r>
              <a:rPr lang="es-ES" sz="1400" dirty="0">
                <a:latin typeface="Arial" panose="020B0604020202020204" pitchFamily="34" charset="0"/>
                <a:ea typeface="Arial" panose="020B0604020202020204" pitchFamily="34" charset="0"/>
                <a:cs typeface="Arial" panose="020B0604020202020204" pitchFamily="34" charset="0"/>
              </a:rPr>
              <a:t>, y </a:t>
            </a:r>
            <a:r>
              <a:rPr lang="es-ES" sz="1400" dirty="0" err="1">
                <a:latin typeface="Arial" panose="020B0604020202020204" pitchFamily="34" charset="0"/>
                <a:ea typeface="Arial" panose="020B0604020202020204" pitchFamily="34" charset="0"/>
                <a:cs typeface="Arial" panose="020B0604020202020204" pitchFamily="34" charset="0"/>
              </a:rPr>
              <a:t>tambien</a:t>
            </a:r>
            <a:r>
              <a:rPr lang="es-ES" sz="1400" dirty="0">
                <a:latin typeface="Arial" panose="020B0604020202020204" pitchFamily="34" charset="0"/>
                <a:ea typeface="Arial" panose="020B0604020202020204" pitchFamily="34" charset="0"/>
                <a:cs typeface="Arial" panose="020B0604020202020204" pitchFamily="34" charset="0"/>
              </a:rPr>
              <a:t> luego de ser entregado a Cliente.</a:t>
            </a:r>
            <a:endParaRPr lang="es-AR" sz="1400" dirty="0">
              <a:latin typeface="Arial" panose="020B0604020202020204" pitchFamily="34" charset="0"/>
              <a:ea typeface="Arial" panose="020B0604020202020204" pitchFamily="34" charset="0"/>
              <a:cs typeface="Arial" panose="020B0604020202020204" pitchFamily="34" charset="0"/>
            </a:endParaRPr>
          </a:p>
        </p:txBody>
      </p:sp>
      <p:sp>
        <p:nvSpPr>
          <p:cNvPr id="13" name="TextBox 11">
            <a:extLst>
              <a:ext uri="{FF2B5EF4-FFF2-40B4-BE49-F238E27FC236}">
                <a16:creationId xmlns:a16="http://schemas.microsoft.com/office/drawing/2014/main" id="{F37A3FC4-2BC9-450B-8191-34DC83B334BC}"/>
              </a:ext>
            </a:extLst>
          </p:cNvPr>
          <p:cNvSpPr txBox="1"/>
          <p:nvPr/>
        </p:nvSpPr>
        <p:spPr>
          <a:xfrm>
            <a:off x="6096752" y="2247833"/>
            <a:ext cx="2304632" cy="3998588"/>
          </a:xfrm>
          <a:prstGeom prst="rect">
            <a:avLst/>
          </a:prstGeom>
          <a:solidFill>
            <a:schemeClr val="accent5">
              <a:alpha val="20000"/>
            </a:schemeClr>
          </a:solidFill>
        </p:spPr>
        <p:txBody>
          <a:bodyPr wrap="square" lIns="243840" tIns="121920" rIns="243840" bIns="121920" rtlCol="0">
            <a:noAutofit/>
          </a:bodyPr>
          <a:lstStyle/>
          <a:p>
            <a:r>
              <a:rPr lang="es-ES" sz="1400" dirty="0">
                <a:latin typeface="Arial" panose="020B0604020202020204" pitchFamily="34" charset="0"/>
                <a:ea typeface="Arial" panose="020B0604020202020204" pitchFamily="34" charset="0"/>
                <a:cs typeface="Arial" panose="020B0604020202020204" pitchFamily="34" charset="0"/>
              </a:rPr>
              <a:t>En esta etapa es clave contar con </a:t>
            </a:r>
            <a:r>
              <a:rPr lang="es-ES" sz="1400" dirty="0" err="1">
                <a:latin typeface="Arial" panose="020B0604020202020204" pitchFamily="34" charset="0"/>
                <a:ea typeface="Arial" panose="020B0604020202020204" pitchFamily="34" charset="0"/>
                <a:cs typeface="Arial" panose="020B0604020202020204" pitchFamily="34" charset="0"/>
              </a:rPr>
              <a:t>informacion</a:t>
            </a:r>
            <a:r>
              <a:rPr lang="es-ES" sz="1400" dirty="0">
                <a:latin typeface="Arial" panose="020B0604020202020204" pitchFamily="34" charset="0"/>
                <a:ea typeface="Arial" panose="020B0604020202020204" pitchFamily="34" charset="0"/>
                <a:cs typeface="Arial" panose="020B0604020202020204" pitchFamily="34" charset="0"/>
              </a:rPr>
              <a:t> clara de </a:t>
            </a:r>
            <a:r>
              <a:rPr lang="es-ES" sz="1400" dirty="0" err="1">
                <a:latin typeface="Arial" panose="020B0604020202020204" pitchFamily="34" charset="0"/>
                <a:ea typeface="Arial" panose="020B0604020202020204" pitchFamily="34" charset="0"/>
                <a:cs typeface="Arial" panose="020B0604020202020204" pitchFamily="34" charset="0"/>
              </a:rPr>
              <a:t>volumenes</a:t>
            </a:r>
            <a:r>
              <a:rPr lang="es-ES" sz="1400" dirty="0">
                <a:latin typeface="Arial" panose="020B0604020202020204" pitchFamily="34" charset="0"/>
                <a:ea typeface="Arial" panose="020B0604020202020204" pitchFamily="34" charset="0"/>
                <a:cs typeface="Arial" panose="020B0604020202020204" pitchFamily="34" charset="0"/>
              </a:rPr>
              <a:t> que maneja el </a:t>
            </a:r>
            <a:r>
              <a:rPr lang="es-ES" sz="1400" dirty="0" err="1">
                <a:latin typeface="Arial" panose="020B0604020202020204" pitchFamily="34" charset="0"/>
                <a:ea typeface="Arial" panose="020B0604020202020204" pitchFamily="34" charset="0"/>
                <a:cs typeface="Arial" panose="020B0604020202020204" pitchFamily="34" charset="0"/>
              </a:rPr>
              <a:t>Warehouse</a:t>
            </a:r>
            <a:r>
              <a:rPr lang="es-ES" sz="1400" dirty="0">
                <a:latin typeface="Arial" panose="020B0604020202020204" pitchFamily="34" charset="0"/>
                <a:ea typeface="Arial" panose="020B0604020202020204" pitchFamily="34" charset="0"/>
                <a:cs typeface="Arial" panose="020B0604020202020204" pitchFamily="34" charset="0"/>
              </a:rPr>
              <a:t>, para </a:t>
            </a:r>
            <a:r>
              <a:rPr lang="es-ES" sz="1400" b="1" dirty="0">
                <a:latin typeface="Arial" panose="020B0604020202020204" pitchFamily="34" charset="0"/>
                <a:ea typeface="Arial" panose="020B0604020202020204" pitchFamily="34" charset="0"/>
                <a:cs typeface="Arial" panose="020B0604020202020204" pitchFamily="34" charset="0"/>
              </a:rPr>
              <a:t>evitar </a:t>
            </a:r>
            <a:r>
              <a:rPr lang="es-ES" sz="1400" b="1" dirty="0" err="1">
                <a:latin typeface="Arial" panose="020B0604020202020204" pitchFamily="34" charset="0"/>
                <a:ea typeface="Arial" panose="020B0604020202020204" pitchFamily="34" charset="0"/>
                <a:cs typeface="Arial" panose="020B0604020202020204" pitchFamily="34" charset="0"/>
              </a:rPr>
              <a:t>acumulacion</a:t>
            </a:r>
            <a:r>
              <a:rPr lang="es-ES" sz="1400" b="1" dirty="0">
                <a:latin typeface="Arial" panose="020B0604020202020204" pitchFamily="34" charset="0"/>
                <a:ea typeface="Arial" panose="020B0604020202020204" pitchFamily="34" charset="0"/>
                <a:cs typeface="Arial" panose="020B0604020202020204" pitchFamily="34" charset="0"/>
              </a:rPr>
              <a:t> de Producto en docks y </a:t>
            </a:r>
            <a:r>
              <a:rPr lang="es-ES" sz="1400" b="1" dirty="0" err="1">
                <a:latin typeface="Arial" panose="020B0604020202020204" pitchFamily="34" charset="0"/>
                <a:ea typeface="Arial" panose="020B0604020202020204" pitchFamily="34" charset="0"/>
                <a:cs typeface="Arial" panose="020B0604020202020204" pitchFamily="34" charset="0"/>
              </a:rPr>
              <a:t>staging</a:t>
            </a:r>
            <a:r>
              <a:rPr lang="es-ES" sz="1400" b="1" dirty="0">
                <a:latin typeface="Arial" panose="020B0604020202020204" pitchFamily="34" charset="0"/>
                <a:ea typeface="Arial" panose="020B0604020202020204" pitchFamily="34" charset="0"/>
                <a:cs typeface="Arial" panose="020B0604020202020204" pitchFamily="34" charset="0"/>
              </a:rPr>
              <a:t> </a:t>
            </a:r>
            <a:r>
              <a:rPr lang="es-ES" sz="1400" dirty="0">
                <a:latin typeface="Arial" panose="020B0604020202020204" pitchFamily="34" charset="0"/>
                <a:ea typeface="Arial" panose="020B0604020202020204" pitchFamily="34" charset="0"/>
                <a:cs typeface="Arial" panose="020B0604020202020204" pitchFamily="34" charset="0"/>
              </a:rPr>
              <a:t>y </a:t>
            </a:r>
            <a:r>
              <a:rPr lang="es-ES" sz="1400" dirty="0" err="1">
                <a:latin typeface="Arial" panose="020B0604020202020204" pitchFamily="34" charset="0"/>
                <a:ea typeface="Arial" panose="020B0604020202020204" pitchFamily="34" charset="0"/>
                <a:cs typeface="Arial" panose="020B0604020202020204" pitchFamily="34" charset="0"/>
              </a:rPr>
              <a:t>asi</a:t>
            </a:r>
            <a:r>
              <a:rPr lang="es-ES" sz="1400" dirty="0">
                <a:latin typeface="Arial" panose="020B0604020202020204" pitchFamily="34" charset="0"/>
                <a:ea typeface="Arial" panose="020B0604020202020204" pitchFamily="34" charset="0"/>
                <a:cs typeface="Arial" panose="020B0604020202020204" pitchFamily="34" charset="0"/>
              </a:rPr>
              <a:t> poder generar la correcta </a:t>
            </a:r>
            <a:r>
              <a:rPr lang="es-ES" sz="1400" dirty="0" err="1">
                <a:latin typeface="Arial" panose="020B0604020202020204" pitchFamily="34" charset="0"/>
                <a:ea typeface="Arial" panose="020B0604020202020204" pitchFamily="34" charset="0"/>
                <a:cs typeface="Arial" panose="020B0604020202020204" pitchFamily="34" charset="0"/>
              </a:rPr>
              <a:t>Recepcion</a:t>
            </a:r>
            <a:r>
              <a:rPr lang="es-ES" sz="1400" dirty="0">
                <a:latin typeface="Arial" panose="020B0604020202020204" pitchFamily="34" charset="0"/>
                <a:ea typeface="Arial" panose="020B0604020202020204" pitchFamily="34" charset="0"/>
                <a:cs typeface="Arial" panose="020B0604020202020204" pitchFamily="34" charset="0"/>
              </a:rPr>
              <a:t> de cada producto.</a:t>
            </a:r>
          </a:p>
          <a:p>
            <a:endParaRPr lang="es-AR" sz="2000"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grpSp>
        <p:nvGrpSpPr>
          <p:cNvPr id="14" name="Group 23">
            <a:extLst>
              <a:ext uri="{FF2B5EF4-FFF2-40B4-BE49-F238E27FC236}">
                <a16:creationId xmlns:a16="http://schemas.microsoft.com/office/drawing/2014/main" id="{F02C7615-8712-4A79-A3F7-0C74654FEB6D}"/>
              </a:ext>
            </a:extLst>
          </p:cNvPr>
          <p:cNvGrpSpPr/>
          <p:nvPr/>
        </p:nvGrpSpPr>
        <p:grpSpPr>
          <a:xfrm>
            <a:off x="1951088" y="947158"/>
            <a:ext cx="949003" cy="826496"/>
            <a:chOff x="1184550" y="864627"/>
            <a:chExt cx="1074614" cy="839726"/>
          </a:xfrm>
        </p:grpSpPr>
        <p:sp>
          <p:nvSpPr>
            <p:cNvPr id="15" name="Oval 21">
              <a:extLst>
                <a:ext uri="{FF2B5EF4-FFF2-40B4-BE49-F238E27FC236}">
                  <a16:creationId xmlns:a16="http://schemas.microsoft.com/office/drawing/2014/main" id="{590D8CE8-64C2-4D33-A42C-13A988BE1377}"/>
                </a:ext>
              </a:extLst>
            </p:cNvPr>
            <p:cNvSpPr/>
            <p:nvPr/>
          </p:nvSpPr>
          <p:spPr>
            <a:xfrm>
              <a:off x="1787941" y="983236"/>
              <a:ext cx="312545" cy="38233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Oval 20">
              <a:extLst>
                <a:ext uri="{FF2B5EF4-FFF2-40B4-BE49-F238E27FC236}">
                  <a16:creationId xmlns:a16="http://schemas.microsoft.com/office/drawing/2014/main" id="{EF5889E4-17BE-4572-A774-26F666DBA0C7}"/>
                </a:ext>
              </a:extLst>
            </p:cNvPr>
            <p:cNvSpPr/>
            <p:nvPr/>
          </p:nvSpPr>
          <p:spPr>
            <a:xfrm>
              <a:off x="1862523" y="1168827"/>
              <a:ext cx="378179" cy="26114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7" name="Group 4">
              <a:extLst>
                <a:ext uri="{FF2B5EF4-FFF2-40B4-BE49-F238E27FC236}">
                  <a16:creationId xmlns:a16="http://schemas.microsoft.com/office/drawing/2014/main" id="{BEEC3D4B-3489-45CD-B0EE-D5B513867789}"/>
                </a:ext>
              </a:extLst>
            </p:cNvPr>
            <p:cNvGrpSpPr>
              <a:grpSpLocks noChangeAspect="1"/>
            </p:cNvGrpSpPr>
            <p:nvPr/>
          </p:nvGrpSpPr>
          <p:grpSpPr bwMode="auto">
            <a:xfrm>
              <a:off x="1184550" y="864627"/>
              <a:ext cx="1074614" cy="839726"/>
              <a:chOff x="2148" y="1073"/>
              <a:chExt cx="1464" cy="1144"/>
            </a:xfrm>
            <a:solidFill>
              <a:schemeClr val="accent1"/>
            </a:solidFill>
          </p:grpSpPr>
          <p:sp>
            <p:nvSpPr>
              <p:cNvPr id="18" name="Freeform 6">
                <a:extLst>
                  <a:ext uri="{FF2B5EF4-FFF2-40B4-BE49-F238E27FC236}">
                    <a16:creationId xmlns:a16="http://schemas.microsoft.com/office/drawing/2014/main" id="{8A2F362F-D0B3-4D68-9063-6B37EEE7CDCA}"/>
                  </a:ext>
                </a:extLst>
              </p:cNvPr>
              <p:cNvSpPr>
                <a:spLocks noEditPoints="1"/>
              </p:cNvSpPr>
              <p:nvPr/>
            </p:nvSpPr>
            <p:spPr bwMode="auto">
              <a:xfrm>
                <a:off x="2148" y="1073"/>
                <a:ext cx="1464" cy="1144"/>
              </a:xfrm>
              <a:custGeom>
                <a:avLst/>
                <a:gdLst>
                  <a:gd name="T0" fmla="*/ 176 w 206"/>
                  <a:gd name="T1" fmla="*/ 54 h 161"/>
                  <a:gd name="T2" fmla="*/ 123 w 206"/>
                  <a:gd name="T3" fmla="*/ 0 h 161"/>
                  <a:gd name="T4" fmla="*/ 80 w 206"/>
                  <a:gd name="T5" fmla="*/ 24 h 161"/>
                  <a:gd name="T6" fmla="*/ 68 w 206"/>
                  <a:gd name="T7" fmla="*/ 22 h 161"/>
                  <a:gd name="T8" fmla="*/ 35 w 206"/>
                  <a:gd name="T9" fmla="*/ 53 h 161"/>
                  <a:gd name="T10" fmla="*/ 0 w 206"/>
                  <a:gd name="T11" fmla="*/ 92 h 161"/>
                  <a:gd name="T12" fmla="*/ 38 w 206"/>
                  <a:gd name="T13" fmla="*/ 132 h 161"/>
                  <a:gd name="T14" fmla="*/ 92 w 206"/>
                  <a:gd name="T15" fmla="*/ 132 h 161"/>
                  <a:gd name="T16" fmla="*/ 92 w 206"/>
                  <a:gd name="T17" fmla="*/ 151 h 161"/>
                  <a:gd name="T18" fmla="*/ 102 w 206"/>
                  <a:gd name="T19" fmla="*/ 161 h 161"/>
                  <a:gd name="T20" fmla="*/ 158 w 206"/>
                  <a:gd name="T21" fmla="*/ 161 h 161"/>
                  <a:gd name="T22" fmla="*/ 168 w 206"/>
                  <a:gd name="T23" fmla="*/ 151 h 161"/>
                  <a:gd name="T24" fmla="*/ 168 w 206"/>
                  <a:gd name="T25" fmla="*/ 132 h 161"/>
                  <a:gd name="T26" fmla="*/ 171 w 206"/>
                  <a:gd name="T27" fmla="*/ 132 h 161"/>
                  <a:gd name="T28" fmla="*/ 206 w 206"/>
                  <a:gd name="T29" fmla="*/ 92 h 161"/>
                  <a:gd name="T30" fmla="*/ 176 w 206"/>
                  <a:gd name="T31" fmla="*/ 54 h 161"/>
                  <a:gd name="T32" fmla="*/ 163 w 206"/>
                  <a:gd name="T33" fmla="*/ 151 h 161"/>
                  <a:gd name="T34" fmla="*/ 158 w 206"/>
                  <a:gd name="T35" fmla="*/ 156 h 161"/>
                  <a:gd name="T36" fmla="*/ 102 w 206"/>
                  <a:gd name="T37" fmla="*/ 156 h 161"/>
                  <a:gd name="T38" fmla="*/ 96 w 206"/>
                  <a:gd name="T39" fmla="*/ 151 h 161"/>
                  <a:gd name="T40" fmla="*/ 96 w 206"/>
                  <a:gd name="T41" fmla="*/ 106 h 161"/>
                  <a:gd name="T42" fmla="*/ 102 w 206"/>
                  <a:gd name="T43" fmla="*/ 101 h 161"/>
                  <a:gd name="T44" fmla="*/ 158 w 206"/>
                  <a:gd name="T45" fmla="*/ 101 h 161"/>
                  <a:gd name="T46" fmla="*/ 163 w 206"/>
                  <a:gd name="T47" fmla="*/ 106 h 161"/>
                  <a:gd name="T48" fmla="*/ 163 w 206"/>
                  <a:gd name="T49" fmla="*/ 151 h 161"/>
                  <a:gd name="T50" fmla="*/ 151 w 206"/>
                  <a:gd name="T51" fmla="*/ 96 h 161"/>
                  <a:gd name="T52" fmla="*/ 109 w 206"/>
                  <a:gd name="T53" fmla="*/ 96 h 161"/>
                  <a:gd name="T54" fmla="*/ 109 w 206"/>
                  <a:gd name="T55" fmla="*/ 85 h 161"/>
                  <a:gd name="T56" fmla="*/ 130 w 206"/>
                  <a:gd name="T57" fmla="*/ 64 h 161"/>
                  <a:gd name="T58" fmla="*/ 151 w 206"/>
                  <a:gd name="T59" fmla="*/ 85 h 161"/>
                  <a:gd name="T60" fmla="*/ 151 w 206"/>
                  <a:gd name="T61" fmla="*/ 96 h 161"/>
                  <a:gd name="T62" fmla="*/ 171 w 206"/>
                  <a:gd name="T63" fmla="*/ 127 h 161"/>
                  <a:gd name="T64" fmla="*/ 168 w 206"/>
                  <a:gd name="T65" fmla="*/ 127 h 161"/>
                  <a:gd name="T66" fmla="*/ 168 w 206"/>
                  <a:gd name="T67" fmla="*/ 106 h 161"/>
                  <a:gd name="T68" fmla="*/ 158 w 206"/>
                  <a:gd name="T69" fmla="*/ 96 h 161"/>
                  <a:gd name="T70" fmla="*/ 156 w 206"/>
                  <a:gd name="T71" fmla="*/ 96 h 161"/>
                  <a:gd name="T72" fmla="*/ 156 w 206"/>
                  <a:gd name="T73" fmla="*/ 85 h 161"/>
                  <a:gd name="T74" fmla="*/ 130 w 206"/>
                  <a:gd name="T75" fmla="*/ 59 h 161"/>
                  <a:gd name="T76" fmla="*/ 104 w 206"/>
                  <a:gd name="T77" fmla="*/ 85 h 161"/>
                  <a:gd name="T78" fmla="*/ 104 w 206"/>
                  <a:gd name="T79" fmla="*/ 96 h 161"/>
                  <a:gd name="T80" fmla="*/ 102 w 206"/>
                  <a:gd name="T81" fmla="*/ 96 h 161"/>
                  <a:gd name="T82" fmla="*/ 92 w 206"/>
                  <a:gd name="T83" fmla="*/ 106 h 161"/>
                  <a:gd name="T84" fmla="*/ 92 w 206"/>
                  <a:gd name="T85" fmla="*/ 127 h 161"/>
                  <a:gd name="T86" fmla="*/ 38 w 206"/>
                  <a:gd name="T87" fmla="*/ 127 h 161"/>
                  <a:gd name="T88" fmla="*/ 5 w 206"/>
                  <a:gd name="T89" fmla="*/ 92 h 161"/>
                  <a:gd name="T90" fmla="*/ 37 w 206"/>
                  <a:gd name="T91" fmla="*/ 57 h 161"/>
                  <a:gd name="T92" fmla="*/ 40 w 206"/>
                  <a:gd name="T93" fmla="*/ 55 h 161"/>
                  <a:gd name="T94" fmla="*/ 68 w 206"/>
                  <a:gd name="T95" fmla="*/ 27 h 161"/>
                  <a:gd name="T96" fmla="*/ 80 w 206"/>
                  <a:gd name="T97" fmla="*/ 29 h 161"/>
                  <a:gd name="T98" fmla="*/ 83 w 206"/>
                  <a:gd name="T99" fmla="*/ 28 h 161"/>
                  <a:gd name="T100" fmla="*/ 123 w 206"/>
                  <a:gd name="T101" fmla="*/ 4 h 161"/>
                  <a:gd name="T102" fmla="*/ 171 w 206"/>
                  <a:gd name="T103" fmla="*/ 56 h 161"/>
                  <a:gd name="T104" fmla="*/ 173 w 206"/>
                  <a:gd name="T105" fmla="*/ 58 h 161"/>
                  <a:gd name="T106" fmla="*/ 202 w 206"/>
                  <a:gd name="T107" fmla="*/ 92 h 161"/>
                  <a:gd name="T108" fmla="*/ 171 w 206"/>
                  <a:gd name="T109"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161">
                    <a:moveTo>
                      <a:pt x="176" y="54"/>
                    </a:moveTo>
                    <a:cubicBezTo>
                      <a:pt x="174" y="24"/>
                      <a:pt x="151" y="0"/>
                      <a:pt x="123" y="0"/>
                    </a:cubicBezTo>
                    <a:cubicBezTo>
                      <a:pt x="106" y="0"/>
                      <a:pt x="90" y="9"/>
                      <a:pt x="80" y="24"/>
                    </a:cubicBezTo>
                    <a:cubicBezTo>
                      <a:pt x="76" y="23"/>
                      <a:pt x="72" y="22"/>
                      <a:pt x="68" y="22"/>
                    </a:cubicBezTo>
                    <a:cubicBezTo>
                      <a:pt x="50" y="22"/>
                      <a:pt x="36" y="35"/>
                      <a:pt x="35" y="53"/>
                    </a:cubicBezTo>
                    <a:cubicBezTo>
                      <a:pt x="15" y="55"/>
                      <a:pt x="0" y="72"/>
                      <a:pt x="0" y="92"/>
                    </a:cubicBezTo>
                    <a:cubicBezTo>
                      <a:pt x="0" y="115"/>
                      <a:pt x="17" y="132"/>
                      <a:pt x="38" y="132"/>
                    </a:cubicBezTo>
                    <a:cubicBezTo>
                      <a:pt x="92" y="132"/>
                      <a:pt x="92" y="132"/>
                      <a:pt x="92" y="132"/>
                    </a:cubicBezTo>
                    <a:cubicBezTo>
                      <a:pt x="92" y="151"/>
                      <a:pt x="92" y="151"/>
                      <a:pt x="92" y="151"/>
                    </a:cubicBezTo>
                    <a:cubicBezTo>
                      <a:pt x="92" y="156"/>
                      <a:pt x="96" y="161"/>
                      <a:pt x="102" y="161"/>
                    </a:cubicBezTo>
                    <a:cubicBezTo>
                      <a:pt x="158" y="161"/>
                      <a:pt x="158" y="161"/>
                      <a:pt x="158" y="161"/>
                    </a:cubicBezTo>
                    <a:cubicBezTo>
                      <a:pt x="163" y="161"/>
                      <a:pt x="168" y="156"/>
                      <a:pt x="168" y="151"/>
                    </a:cubicBezTo>
                    <a:cubicBezTo>
                      <a:pt x="168" y="132"/>
                      <a:pt x="168" y="132"/>
                      <a:pt x="168" y="132"/>
                    </a:cubicBezTo>
                    <a:cubicBezTo>
                      <a:pt x="171" y="132"/>
                      <a:pt x="171" y="132"/>
                      <a:pt x="171" y="132"/>
                    </a:cubicBezTo>
                    <a:cubicBezTo>
                      <a:pt x="190" y="131"/>
                      <a:pt x="206" y="113"/>
                      <a:pt x="206" y="92"/>
                    </a:cubicBezTo>
                    <a:cubicBezTo>
                      <a:pt x="206" y="73"/>
                      <a:pt x="194" y="57"/>
                      <a:pt x="176" y="54"/>
                    </a:cubicBezTo>
                    <a:close/>
                    <a:moveTo>
                      <a:pt x="163" y="151"/>
                    </a:moveTo>
                    <a:cubicBezTo>
                      <a:pt x="163" y="154"/>
                      <a:pt x="161" y="156"/>
                      <a:pt x="158" y="156"/>
                    </a:cubicBezTo>
                    <a:cubicBezTo>
                      <a:pt x="102" y="156"/>
                      <a:pt x="102" y="156"/>
                      <a:pt x="102" y="156"/>
                    </a:cubicBezTo>
                    <a:cubicBezTo>
                      <a:pt x="99" y="156"/>
                      <a:pt x="96" y="154"/>
                      <a:pt x="96" y="151"/>
                    </a:cubicBezTo>
                    <a:cubicBezTo>
                      <a:pt x="96" y="106"/>
                      <a:pt x="96" y="106"/>
                      <a:pt x="96" y="106"/>
                    </a:cubicBezTo>
                    <a:cubicBezTo>
                      <a:pt x="96" y="103"/>
                      <a:pt x="99" y="101"/>
                      <a:pt x="102" y="101"/>
                    </a:cubicBezTo>
                    <a:cubicBezTo>
                      <a:pt x="158" y="101"/>
                      <a:pt x="158" y="101"/>
                      <a:pt x="158" y="101"/>
                    </a:cubicBezTo>
                    <a:cubicBezTo>
                      <a:pt x="161" y="101"/>
                      <a:pt x="163" y="103"/>
                      <a:pt x="163" y="106"/>
                    </a:cubicBezTo>
                    <a:lnTo>
                      <a:pt x="163" y="151"/>
                    </a:lnTo>
                    <a:close/>
                    <a:moveTo>
                      <a:pt x="151" y="96"/>
                    </a:moveTo>
                    <a:cubicBezTo>
                      <a:pt x="109" y="96"/>
                      <a:pt x="109" y="96"/>
                      <a:pt x="109" y="96"/>
                    </a:cubicBezTo>
                    <a:cubicBezTo>
                      <a:pt x="109" y="85"/>
                      <a:pt x="109" y="85"/>
                      <a:pt x="109" y="85"/>
                    </a:cubicBezTo>
                    <a:cubicBezTo>
                      <a:pt x="109" y="73"/>
                      <a:pt x="118" y="64"/>
                      <a:pt x="130" y="64"/>
                    </a:cubicBezTo>
                    <a:cubicBezTo>
                      <a:pt x="141" y="64"/>
                      <a:pt x="151" y="73"/>
                      <a:pt x="151" y="85"/>
                    </a:cubicBezTo>
                    <a:lnTo>
                      <a:pt x="151" y="96"/>
                    </a:lnTo>
                    <a:close/>
                    <a:moveTo>
                      <a:pt x="171" y="127"/>
                    </a:moveTo>
                    <a:cubicBezTo>
                      <a:pt x="168" y="127"/>
                      <a:pt x="168" y="127"/>
                      <a:pt x="168" y="127"/>
                    </a:cubicBezTo>
                    <a:cubicBezTo>
                      <a:pt x="168" y="106"/>
                      <a:pt x="168" y="106"/>
                      <a:pt x="168" y="106"/>
                    </a:cubicBezTo>
                    <a:cubicBezTo>
                      <a:pt x="168" y="101"/>
                      <a:pt x="163" y="96"/>
                      <a:pt x="158" y="96"/>
                    </a:cubicBezTo>
                    <a:cubicBezTo>
                      <a:pt x="156" y="96"/>
                      <a:pt x="156" y="96"/>
                      <a:pt x="156" y="96"/>
                    </a:cubicBezTo>
                    <a:cubicBezTo>
                      <a:pt x="156" y="85"/>
                      <a:pt x="156" y="85"/>
                      <a:pt x="156" y="85"/>
                    </a:cubicBezTo>
                    <a:cubicBezTo>
                      <a:pt x="156" y="71"/>
                      <a:pt x="144" y="59"/>
                      <a:pt x="130" y="59"/>
                    </a:cubicBezTo>
                    <a:cubicBezTo>
                      <a:pt x="116" y="59"/>
                      <a:pt x="104" y="71"/>
                      <a:pt x="104" y="85"/>
                    </a:cubicBezTo>
                    <a:cubicBezTo>
                      <a:pt x="104" y="96"/>
                      <a:pt x="104" y="96"/>
                      <a:pt x="104" y="96"/>
                    </a:cubicBezTo>
                    <a:cubicBezTo>
                      <a:pt x="102" y="96"/>
                      <a:pt x="102" y="96"/>
                      <a:pt x="102" y="96"/>
                    </a:cubicBezTo>
                    <a:cubicBezTo>
                      <a:pt x="96" y="96"/>
                      <a:pt x="92" y="101"/>
                      <a:pt x="92" y="106"/>
                    </a:cubicBezTo>
                    <a:cubicBezTo>
                      <a:pt x="92" y="127"/>
                      <a:pt x="92" y="127"/>
                      <a:pt x="92" y="127"/>
                    </a:cubicBezTo>
                    <a:cubicBezTo>
                      <a:pt x="38" y="127"/>
                      <a:pt x="38" y="127"/>
                      <a:pt x="38" y="127"/>
                    </a:cubicBezTo>
                    <a:cubicBezTo>
                      <a:pt x="19" y="127"/>
                      <a:pt x="5" y="112"/>
                      <a:pt x="5" y="92"/>
                    </a:cubicBezTo>
                    <a:cubicBezTo>
                      <a:pt x="5" y="74"/>
                      <a:pt x="19" y="58"/>
                      <a:pt x="37" y="57"/>
                    </a:cubicBezTo>
                    <a:cubicBezTo>
                      <a:pt x="39" y="57"/>
                      <a:pt x="40" y="56"/>
                      <a:pt x="40" y="55"/>
                    </a:cubicBezTo>
                    <a:cubicBezTo>
                      <a:pt x="40" y="39"/>
                      <a:pt x="52" y="27"/>
                      <a:pt x="68" y="27"/>
                    </a:cubicBezTo>
                    <a:cubicBezTo>
                      <a:pt x="72" y="27"/>
                      <a:pt x="76" y="28"/>
                      <a:pt x="80" y="29"/>
                    </a:cubicBezTo>
                    <a:cubicBezTo>
                      <a:pt x="81" y="30"/>
                      <a:pt x="82" y="29"/>
                      <a:pt x="83" y="28"/>
                    </a:cubicBezTo>
                    <a:cubicBezTo>
                      <a:pt x="92" y="13"/>
                      <a:pt x="107" y="4"/>
                      <a:pt x="123" y="4"/>
                    </a:cubicBezTo>
                    <a:cubicBezTo>
                      <a:pt x="149" y="4"/>
                      <a:pt x="170" y="27"/>
                      <a:pt x="171" y="56"/>
                    </a:cubicBezTo>
                    <a:cubicBezTo>
                      <a:pt x="171" y="57"/>
                      <a:pt x="172" y="58"/>
                      <a:pt x="173" y="58"/>
                    </a:cubicBezTo>
                    <a:cubicBezTo>
                      <a:pt x="190" y="60"/>
                      <a:pt x="202" y="75"/>
                      <a:pt x="202" y="92"/>
                    </a:cubicBezTo>
                    <a:cubicBezTo>
                      <a:pt x="202" y="111"/>
                      <a:pt x="188" y="127"/>
                      <a:pt x="17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7">
                <a:extLst>
                  <a:ext uri="{FF2B5EF4-FFF2-40B4-BE49-F238E27FC236}">
                    <a16:creationId xmlns:a16="http://schemas.microsoft.com/office/drawing/2014/main" id="{BDCCDD2C-3868-4D1D-B4A7-CFAA5155B140}"/>
                  </a:ext>
                </a:extLst>
              </p:cNvPr>
              <p:cNvSpPr>
                <a:spLocks noEditPoints="1"/>
              </p:cNvSpPr>
              <p:nvPr/>
            </p:nvSpPr>
            <p:spPr bwMode="auto">
              <a:xfrm>
                <a:off x="3029" y="1911"/>
                <a:ext cx="86" cy="150"/>
              </a:xfrm>
              <a:custGeom>
                <a:avLst/>
                <a:gdLst>
                  <a:gd name="T0" fmla="*/ 6 w 12"/>
                  <a:gd name="T1" fmla="*/ 0 h 21"/>
                  <a:gd name="T2" fmla="*/ 0 w 12"/>
                  <a:gd name="T3" fmla="*/ 6 h 21"/>
                  <a:gd name="T4" fmla="*/ 3 w 12"/>
                  <a:gd name="T5" fmla="*/ 11 h 21"/>
                  <a:gd name="T6" fmla="*/ 3 w 12"/>
                  <a:gd name="T7" fmla="*/ 18 h 21"/>
                  <a:gd name="T8" fmla="*/ 6 w 12"/>
                  <a:gd name="T9" fmla="*/ 21 h 21"/>
                  <a:gd name="T10" fmla="*/ 8 w 12"/>
                  <a:gd name="T11" fmla="*/ 18 h 21"/>
                  <a:gd name="T12" fmla="*/ 8 w 12"/>
                  <a:gd name="T13" fmla="*/ 11 h 21"/>
                  <a:gd name="T14" fmla="*/ 12 w 12"/>
                  <a:gd name="T15" fmla="*/ 6 h 21"/>
                  <a:gd name="T16" fmla="*/ 6 w 12"/>
                  <a:gd name="T17" fmla="*/ 0 h 21"/>
                  <a:gd name="T18" fmla="*/ 6 w 12"/>
                  <a:gd name="T19" fmla="*/ 4 h 21"/>
                  <a:gd name="T20" fmla="*/ 7 w 12"/>
                  <a:gd name="T21" fmla="*/ 6 h 21"/>
                  <a:gd name="T22" fmla="*/ 6 w 12"/>
                  <a:gd name="T23" fmla="*/ 7 h 21"/>
                  <a:gd name="T24" fmla="*/ 4 w 12"/>
                  <a:gd name="T25" fmla="*/ 6 h 21"/>
                  <a:gd name="T26" fmla="*/ 6 w 12"/>
                  <a:gd name="T2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1">
                    <a:moveTo>
                      <a:pt x="6" y="0"/>
                    </a:moveTo>
                    <a:cubicBezTo>
                      <a:pt x="2" y="0"/>
                      <a:pt x="0" y="2"/>
                      <a:pt x="0" y="6"/>
                    </a:cubicBezTo>
                    <a:cubicBezTo>
                      <a:pt x="0" y="8"/>
                      <a:pt x="1" y="10"/>
                      <a:pt x="3" y="11"/>
                    </a:cubicBezTo>
                    <a:cubicBezTo>
                      <a:pt x="3" y="18"/>
                      <a:pt x="3" y="18"/>
                      <a:pt x="3" y="18"/>
                    </a:cubicBezTo>
                    <a:cubicBezTo>
                      <a:pt x="3" y="19"/>
                      <a:pt x="5" y="21"/>
                      <a:pt x="6" y="21"/>
                    </a:cubicBezTo>
                    <a:cubicBezTo>
                      <a:pt x="7" y="21"/>
                      <a:pt x="8" y="19"/>
                      <a:pt x="8" y="18"/>
                    </a:cubicBezTo>
                    <a:cubicBezTo>
                      <a:pt x="8" y="11"/>
                      <a:pt x="8" y="11"/>
                      <a:pt x="8" y="11"/>
                    </a:cubicBezTo>
                    <a:cubicBezTo>
                      <a:pt x="10" y="10"/>
                      <a:pt x="12" y="8"/>
                      <a:pt x="12" y="6"/>
                    </a:cubicBezTo>
                    <a:cubicBezTo>
                      <a:pt x="12" y="2"/>
                      <a:pt x="9" y="0"/>
                      <a:pt x="6" y="0"/>
                    </a:cubicBezTo>
                    <a:close/>
                    <a:moveTo>
                      <a:pt x="6" y="4"/>
                    </a:moveTo>
                    <a:cubicBezTo>
                      <a:pt x="7" y="4"/>
                      <a:pt x="7" y="5"/>
                      <a:pt x="7" y="6"/>
                    </a:cubicBezTo>
                    <a:cubicBezTo>
                      <a:pt x="7" y="7"/>
                      <a:pt x="7" y="7"/>
                      <a:pt x="6" y="7"/>
                    </a:cubicBezTo>
                    <a:cubicBezTo>
                      <a:pt x="5" y="7"/>
                      <a:pt x="4" y="7"/>
                      <a:pt x="4" y="6"/>
                    </a:cubicBezTo>
                    <a:cubicBezTo>
                      <a:pt x="4" y="5"/>
                      <a:pt x="5"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Tree>
    <p:extLst>
      <p:ext uri="{BB962C8B-B14F-4D97-AF65-F5344CB8AC3E}">
        <p14:creationId xmlns:p14="http://schemas.microsoft.com/office/powerpoint/2010/main" val="203782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2" presetClass="entr" presetSubtype="8" decel="70000" fill="hold" grpId="0" nodeType="withEffect">
                                  <p:stCondLst>
                                    <p:cond delay="40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000" fill="hold"/>
                                        <p:tgtEl>
                                          <p:spTgt spid="6"/>
                                        </p:tgtEl>
                                        <p:attrNameLst>
                                          <p:attrName>ppt_x</p:attrName>
                                        </p:attrNameLst>
                                      </p:cBhvr>
                                      <p:tavLst>
                                        <p:tav tm="0">
                                          <p:val>
                                            <p:strVal val="0-#ppt_w/2"/>
                                          </p:val>
                                        </p:tav>
                                        <p:tav tm="100000">
                                          <p:val>
                                            <p:strVal val="#ppt_x"/>
                                          </p:val>
                                        </p:tav>
                                      </p:tavLst>
                                    </p:anim>
                                    <p:anim calcmode="lin" valueType="num">
                                      <p:cBhvr additive="base">
                                        <p:cTn id="29"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a:spAutoFit/>
          </a:bodyPr>
          <a:lstStyle/>
          <a:p>
            <a:pPr lvl="0">
              <a:defRPr/>
            </a:pPr>
            <a:r>
              <a:rPr lang="es-AR" sz="3600" b="1" dirty="0">
                <a:solidFill>
                  <a:srgbClr val="10069F"/>
                </a:solidFill>
              </a:rPr>
              <a:t>2. Metodología del Proceso</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5" name="Text Placeholder 6">
            <a:extLst>
              <a:ext uri="{FF2B5EF4-FFF2-40B4-BE49-F238E27FC236}">
                <a16:creationId xmlns:a16="http://schemas.microsoft.com/office/drawing/2014/main" id="{8A8ABAC4-F73F-4E0E-8D37-A0BFF1051EE5}"/>
              </a:ext>
            </a:extLst>
          </p:cNvPr>
          <p:cNvSpPr txBox="1">
            <a:spLocks/>
          </p:cNvSpPr>
          <p:nvPr/>
        </p:nvSpPr>
        <p:spPr>
          <a:xfrm>
            <a:off x="212344" y="1352923"/>
            <a:ext cx="11365404" cy="3782957"/>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sz="2400" b="1" dirty="0"/>
          </a:p>
          <a:p>
            <a:pPr algn="just">
              <a:lnSpc>
                <a:spcPct val="115000"/>
              </a:lnSpc>
              <a:spcAft>
                <a:spcPts val="1000"/>
              </a:spcAft>
            </a:pPr>
            <a:r>
              <a:rPr lang="es-AR" sz="2400" b="1" dirty="0">
                <a:latin typeface="Arial" panose="020B0604020202020204" pitchFamily="34" charset="0"/>
                <a:ea typeface="Arial" panose="020B0604020202020204" pitchFamily="34" charset="0"/>
                <a:cs typeface="Arial" panose="020B0604020202020204" pitchFamily="34" charset="0"/>
              </a:rPr>
              <a:t>El </a:t>
            </a:r>
            <a:r>
              <a:rPr lang="es-AR" sz="2400" b="1" dirty="0" err="1">
                <a:latin typeface="Arial" panose="020B0604020202020204" pitchFamily="34" charset="0"/>
                <a:ea typeface="Arial" panose="020B0604020202020204" pitchFamily="34" charset="0"/>
                <a:cs typeface="Arial" panose="020B0604020202020204" pitchFamily="34" charset="0"/>
              </a:rPr>
              <a:t>Warehouse</a:t>
            </a:r>
            <a:r>
              <a:rPr lang="es-AR" sz="2400" b="1" dirty="0">
                <a:latin typeface="Arial" panose="020B0604020202020204" pitchFamily="34" charset="0"/>
                <a:ea typeface="Arial" panose="020B0604020202020204" pitchFamily="34" charset="0"/>
                <a:cs typeface="Arial" panose="020B0604020202020204" pitchFamily="34" charset="0"/>
              </a:rPr>
              <a:t> debería poder garantizar que ha recibido:</a:t>
            </a:r>
          </a:p>
          <a:p>
            <a:pPr algn="just">
              <a:lnSpc>
                <a:spcPct val="115000"/>
              </a:lnSpc>
              <a:spcAft>
                <a:spcPts val="1000"/>
              </a:spcAft>
              <a:buFont typeface="Wingdings" panose="05000000000000000000" pitchFamily="2" charset="2"/>
              <a:buChar char="ü"/>
            </a:pPr>
            <a:r>
              <a:rPr lang="es-AR" sz="2400" dirty="0">
                <a:latin typeface="Arial" panose="020B0604020202020204" pitchFamily="34" charset="0"/>
                <a:ea typeface="Arial" panose="020B0604020202020204" pitchFamily="34" charset="0"/>
                <a:cs typeface="Arial" panose="020B0604020202020204" pitchFamily="34" charset="0"/>
              </a:rPr>
              <a:t> El producto correcto (Asegura la Trazabilidad)</a:t>
            </a:r>
          </a:p>
          <a:p>
            <a:pPr algn="just">
              <a:lnSpc>
                <a:spcPct val="115000"/>
              </a:lnSpc>
              <a:spcAft>
                <a:spcPts val="1000"/>
              </a:spcAft>
              <a:buFont typeface="Wingdings" panose="05000000000000000000" pitchFamily="2" charset="2"/>
              <a:buChar char="ü"/>
            </a:pPr>
            <a:r>
              <a:rPr lang="es-AR" sz="2400" dirty="0">
                <a:latin typeface="Arial" panose="020B0604020202020204" pitchFamily="34" charset="0"/>
                <a:ea typeface="Arial" panose="020B0604020202020204" pitchFamily="34" charset="0"/>
                <a:cs typeface="Arial" panose="020B0604020202020204" pitchFamily="34" charset="0"/>
              </a:rPr>
              <a:t>La cantidad correcta (Asegura los Inventarios)</a:t>
            </a:r>
          </a:p>
          <a:p>
            <a:pPr algn="just">
              <a:lnSpc>
                <a:spcPct val="115000"/>
              </a:lnSpc>
              <a:spcAft>
                <a:spcPts val="1000"/>
              </a:spcAft>
              <a:buFont typeface="Wingdings" panose="05000000000000000000" pitchFamily="2" charset="2"/>
              <a:buChar char="ü"/>
            </a:pPr>
            <a:r>
              <a:rPr lang="es-AR" sz="2400" dirty="0">
                <a:latin typeface="Arial" panose="020B0604020202020204" pitchFamily="34" charset="0"/>
                <a:ea typeface="Arial" panose="020B0604020202020204" pitchFamily="34" charset="0"/>
                <a:cs typeface="Arial" panose="020B0604020202020204" pitchFamily="34" charset="0"/>
              </a:rPr>
              <a:t>En la condición correcta (Asegura la Calidad de producto)</a:t>
            </a:r>
          </a:p>
          <a:p>
            <a:pPr algn="just">
              <a:lnSpc>
                <a:spcPct val="115000"/>
              </a:lnSpc>
              <a:spcAft>
                <a:spcPts val="1000"/>
              </a:spcAft>
              <a:buFont typeface="Wingdings" panose="05000000000000000000" pitchFamily="2" charset="2"/>
              <a:buChar char="ü"/>
            </a:pPr>
            <a:r>
              <a:rPr lang="es-AR" sz="2400" dirty="0">
                <a:latin typeface="Arial" panose="020B0604020202020204" pitchFamily="34" charset="0"/>
                <a:ea typeface="Arial" panose="020B0604020202020204" pitchFamily="34" charset="0"/>
                <a:cs typeface="Arial" panose="020B0604020202020204" pitchFamily="34" charset="0"/>
              </a:rPr>
              <a:t>En el momento correcto (Asegura la productividad del </a:t>
            </a:r>
            <a:r>
              <a:rPr lang="es-AR" sz="2400" dirty="0" err="1">
                <a:latin typeface="Arial" panose="020B0604020202020204" pitchFamily="34" charset="0"/>
                <a:ea typeface="Arial" panose="020B0604020202020204" pitchFamily="34" charset="0"/>
                <a:cs typeface="Arial" panose="020B0604020202020204" pitchFamily="34" charset="0"/>
              </a:rPr>
              <a:t>Warehouse</a:t>
            </a:r>
            <a:r>
              <a:rPr lang="es-AR" sz="2400" dirty="0">
                <a:latin typeface="Arial" panose="020B0604020202020204" pitchFamily="34" charset="0"/>
                <a:ea typeface="Arial" panose="020B0604020202020204" pitchFamily="34" charset="0"/>
                <a:cs typeface="Arial" panose="020B0604020202020204" pitchFamily="34" charset="0"/>
              </a:rPr>
              <a:t>)</a:t>
            </a:r>
          </a:p>
          <a:p>
            <a:pPr marL="515937" lvl="1" indent="-342900" defTabSz="895350" eaLnBrk="0" fontAlgn="base" hangingPunct="0">
              <a:lnSpc>
                <a:spcPct val="100000"/>
              </a:lnSpc>
              <a:spcBef>
                <a:spcPts val="300"/>
              </a:spcBef>
              <a:spcAft>
                <a:spcPct val="0"/>
              </a:spcAft>
              <a:buClr>
                <a:srgbClr val="10069F"/>
              </a:buClr>
              <a:buSzPct val="100000"/>
              <a:buFont typeface="Wingdings" panose="05000000000000000000" pitchFamily="2" charset="2"/>
              <a:buChar char="§"/>
              <a:tabLst>
                <a:tab pos="346075" algn="l"/>
              </a:tabLst>
            </a:pPr>
            <a:endParaRPr lang="es-AR" sz="2400" kern="0" dirty="0">
              <a:solidFill>
                <a:sysClr val="windowText" lastClr="000000"/>
              </a:solidFill>
              <a:ea typeface="Gulim" pitchFamily="34" charset="-127"/>
              <a:cs typeface="Arial"/>
            </a:endParaRPr>
          </a:p>
        </p:txBody>
      </p:sp>
    </p:spTree>
    <p:extLst>
      <p:ext uri="{BB962C8B-B14F-4D97-AF65-F5344CB8AC3E}">
        <p14:creationId xmlns:p14="http://schemas.microsoft.com/office/powerpoint/2010/main" val="400171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a:spAutoFit/>
          </a:bodyPr>
          <a:lstStyle/>
          <a:p>
            <a:pPr lvl="0">
              <a:defRPr/>
            </a:pPr>
            <a:r>
              <a:rPr lang="es-AR" sz="3600" b="1" dirty="0">
                <a:solidFill>
                  <a:srgbClr val="10069F"/>
                </a:solidFill>
              </a:rPr>
              <a:t>2. Recursos necesarios generales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5" name="Text Placeholder 6">
            <a:extLst>
              <a:ext uri="{FF2B5EF4-FFF2-40B4-BE49-F238E27FC236}">
                <a16:creationId xmlns:a16="http://schemas.microsoft.com/office/drawing/2014/main" id="{8A8ABAC4-F73F-4E0E-8D37-A0BFF1051EE5}"/>
              </a:ext>
            </a:extLst>
          </p:cNvPr>
          <p:cNvSpPr txBox="1">
            <a:spLocks/>
          </p:cNvSpPr>
          <p:nvPr/>
        </p:nvSpPr>
        <p:spPr>
          <a:xfrm>
            <a:off x="212344" y="1185283"/>
            <a:ext cx="11365404" cy="4526279"/>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15000"/>
              </a:lnSpc>
              <a:spcAft>
                <a:spcPts val="1000"/>
              </a:spcAft>
              <a:buFont typeface="Wingdings" panose="05000000000000000000" pitchFamily="2" charset="2"/>
              <a:buChar char="§"/>
            </a:pPr>
            <a:r>
              <a:rPr lang="es-AR" dirty="0" err="1">
                <a:latin typeface="Arial" panose="020B0604020202020204" pitchFamily="34" charset="0"/>
                <a:ea typeface="Arial" panose="020B0604020202020204" pitchFamily="34" charset="0"/>
                <a:cs typeface="Arial" panose="020B0604020202020204" pitchFamily="34" charset="0"/>
              </a:rPr>
              <a:t>EWMs</a:t>
            </a:r>
            <a:r>
              <a:rPr lang="es-AR" dirty="0">
                <a:latin typeface="Arial" panose="020B0604020202020204" pitchFamily="34" charset="0"/>
                <a:ea typeface="Arial" panose="020B0604020202020204" pitchFamily="34" charset="0"/>
                <a:cs typeface="Arial" panose="020B0604020202020204" pitchFamily="34" charset="0"/>
              </a:rPr>
              <a:t> / LAMIX / Yard Despache</a:t>
            </a:r>
          </a:p>
          <a:p>
            <a:pPr algn="just">
              <a:lnSpc>
                <a:spcPct val="115000"/>
              </a:lnSpc>
              <a:spcAft>
                <a:spcPts val="1000"/>
              </a:spcAft>
              <a:buFont typeface="Wingdings" panose="05000000000000000000" pitchFamily="2" charset="2"/>
              <a:buChar char="§"/>
            </a:pPr>
            <a:r>
              <a:rPr lang="es-AR" dirty="0">
                <a:latin typeface="Arial" panose="020B0604020202020204" pitchFamily="34" charset="0"/>
                <a:ea typeface="Arial" panose="020B0604020202020204" pitchFamily="34" charset="0"/>
                <a:cs typeface="Arial" panose="020B0604020202020204" pitchFamily="34" charset="0"/>
              </a:rPr>
              <a:t>Equipos apropiados para la descarga y paletizado ( Montacarga/ </a:t>
            </a:r>
            <a:r>
              <a:rPr lang="es-AR" dirty="0" err="1">
                <a:latin typeface="Arial" panose="020B0604020202020204" pitchFamily="34" charset="0"/>
                <a:ea typeface="Arial" panose="020B0604020202020204" pitchFamily="34" charset="0"/>
                <a:cs typeface="Arial" panose="020B0604020202020204" pitchFamily="34" charset="0"/>
              </a:rPr>
              <a:t>empilhadera</a:t>
            </a:r>
            <a:r>
              <a:rPr lang="es-AR" dirty="0">
                <a:latin typeface="Arial" panose="020B0604020202020204" pitchFamily="34" charset="0"/>
                <a:ea typeface="Arial" panose="020B0604020202020204" pitchFamily="34" charset="0"/>
                <a:cs typeface="Arial" panose="020B0604020202020204" pitchFamily="34" charset="0"/>
              </a:rPr>
              <a:t> </a:t>
            </a:r>
            <a:r>
              <a:rPr lang="es-AR" dirty="0" err="1">
                <a:latin typeface="Arial" panose="020B0604020202020204" pitchFamily="34" charset="0"/>
                <a:ea typeface="Arial" panose="020B0604020202020204" pitchFamily="34" charset="0"/>
                <a:cs typeface="Arial" panose="020B0604020202020204" pitchFamily="34" charset="0"/>
              </a:rPr>
              <a:t>electrica</a:t>
            </a:r>
            <a:r>
              <a:rPr lang="es-AR" dirty="0">
                <a:latin typeface="Arial" panose="020B0604020202020204" pitchFamily="34" charset="0"/>
                <a:ea typeface="Arial" panose="020B0604020202020204" pitchFamily="34" charset="0"/>
                <a:cs typeface="Arial" panose="020B0604020202020204" pitchFamily="34" charset="0"/>
              </a:rPr>
              <a:t>, Carretilla </a:t>
            </a:r>
            <a:r>
              <a:rPr lang="es-AR" dirty="0" err="1">
                <a:latin typeface="Arial" panose="020B0604020202020204" pitchFamily="34" charset="0"/>
                <a:ea typeface="Arial" panose="020B0604020202020204" pitchFamily="34" charset="0"/>
                <a:cs typeface="Arial" panose="020B0604020202020204" pitchFamily="34" charset="0"/>
              </a:rPr>
              <a:t>hidrauliza</a:t>
            </a:r>
            <a:r>
              <a:rPr lang="es-AR" dirty="0">
                <a:latin typeface="Arial" panose="020B0604020202020204" pitchFamily="34" charset="0"/>
                <a:ea typeface="Arial" panose="020B0604020202020204" pitchFamily="34" charset="0"/>
                <a:cs typeface="Arial" panose="020B0604020202020204" pitchFamily="34" charset="0"/>
              </a:rPr>
              <a:t>, </a:t>
            </a:r>
            <a:r>
              <a:rPr lang="es-AR" dirty="0" err="1">
                <a:latin typeface="Arial" panose="020B0604020202020204" pitchFamily="34" charset="0"/>
                <a:ea typeface="Arial" panose="020B0604020202020204" pitchFamily="34" charset="0"/>
                <a:cs typeface="Arial" panose="020B0604020202020204" pitchFamily="34" charset="0"/>
              </a:rPr>
              <a:t>Transpallet</a:t>
            </a:r>
            <a:r>
              <a:rPr lang="es-AR" dirty="0">
                <a:latin typeface="Arial" panose="020B0604020202020204" pitchFamily="34" charset="0"/>
                <a:ea typeface="Arial" panose="020B0604020202020204" pitchFamily="34" charset="0"/>
                <a:cs typeface="Arial" panose="020B0604020202020204" pitchFamily="34" charset="0"/>
              </a:rPr>
              <a:t> </a:t>
            </a:r>
            <a:r>
              <a:rPr lang="es-AR" dirty="0" err="1">
                <a:latin typeface="Arial" panose="020B0604020202020204" pitchFamily="34" charset="0"/>
                <a:ea typeface="Arial" panose="020B0604020202020204" pitchFamily="34" charset="0"/>
                <a:cs typeface="Arial" panose="020B0604020202020204" pitchFamily="34" charset="0"/>
              </a:rPr>
              <a:t>electrico</a:t>
            </a:r>
            <a:r>
              <a:rPr lang="es-AR" dirty="0">
                <a:latin typeface="Arial" panose="020B0604020202020204" pitchFamily="34" charset="0"/>
                <a:ea typeface="Arial" panose="020B0604020202020204" pitchFamily="34" charset="0"/>
                <a:cs typeface="Arial" panose="020B0604020202020204" pitchFamily="34" charset="0"/>
              </a:rPr>
              <a:t> / </a:t>
            </a:r>
            <a:r>
              <a:rPr lang="es-AR" dirty="0" err="1">
                <a:latin typeface="Arial" panose="020B0604020202020204" pitchFamily="34" charset="0"/>
                <a:ea typeface="Arial" panose="020B0604020202020204" pitchFamily="34" charset="0"/>
                <a:cs typeface="Arial" panose="020B0604020202020204" pitchFamily="34" charset="0"/>
              </a:rPr>
              <a:t>palletera</a:t>
            </a:r>
            <a:r>
              <a:rPr lang="es-AR" dirty="0">
                <a:latin typeface="Arial" panose="020B0604020202020204" pitchFamily="34" charset="0"/>
                <a:ea typeface="Arial" panose="020B0604020202020204" pitchFamily="34" charset="0"/>
                <a:cs typeface="Arial" panose="020B0604020202020204" pitchFamily="34" charset="0"/>
              </a:rPr>
              <a:t>, equipo film </a:t>
            </a:r>
            <a:r>
              <a:rPr lang="es-AR" dirty="0" err="1">
                <a:latin typeface="Arial" panose="020B0604020202020204" pitchFamily="34" charset="0"/>
                <a:ea typeface="Arial" panose="020B0604020202020204" pitchFamily="34" charset="0"/>
                <a:cs typeface="Arial" panose="020B0604020202020204" pitchFamily="34" charset="0"/>
              </a:rPr>
              <a:t>streetch</a:t>
            </a:r>
            <a:r>
              <a:rPr lang="es-AR" dirty="0">
                <a:latin typeface="Arial" panose="020B0604020202020204" pitchFamily="34" charset="0"/>
                <a:ea typeface="Arial" panose="020B0604020202020204" pitchFamily="34" charset="0"/>
                <a:cs typeface="Arial" panose="020B0604020202020204" pitchFamily="34" charset="0"/>
              </a:rPr>
              <a:t>)</a:t>
            </a:r>
          </a:p>
          <a:p>
            <a:pPr algn="just">
              <a:lnSpc>
                <a:spcPct val="115000"/>
              </a:lnSpc>
              <a:spcAft>
                <a:spcPts val="1000"/>
              </a:spcAft>
              <a:buFont typeface="Wingdings" panose="05000000000000000000" pitchFamily="2" charset="2"/>
              <a:buChar char="§"/>
            </a:pPr>
            <a:r>
              <a:rPr lang="es-AR" dirty="0">
                <a:latin typeface="Arial" panose="020B0604020202020204" pitchFamily="34" charset="0"/>
                <a:ea typeface="Arial" panose="020B0604020202020204" pitchFamily="34" charset="0"/>
                <a:cs typeface="Arial" panose="020B0604020202020204" pitchFamily="34" charset="0"/>
              </a:rPr>
              <a:t>Personal entrenado</a:t>
            </a:r>
          </a:p>
          <a:p>
            <a:pPr algn="just">
              <a:lnSpc>
                <a:spcPct val="115000"/>
              </a:lnSpc>
              <a:spcAft>
                <a:spcPts val="1000"/>
              </a:spcAft>
              <a:buFont typeface="Wingdings" panose="05000000000000000000" pitchFamily="2" charset="2"/>
              <a:buChar char="§"/>
            </a:pPr>
            <a:r>
              <a:rPr lang="es-AR" dirty="0">
                <a:latin typeface="Arial" panose="020B0604020202020204" pitchFamily="34" charset="0"/>
                <a:ea typeface="Arial" panose="020B0604020202020204" pitchFamily="34" charset="0"/>
                <a:cs typeface="Arial" panose="020B0604020202020204" pitchFamily="34" charset="0"/>
              </a:rPr>
              <a:t>Estándares de paletizado/ film </a:t>
            </a:r>
            <a:r>
              <a:rPr lang="es-AR" dirty="0" err="1">
                <a:latin typeface="Arial" panose="020B0604020202020204" pitchFamily="34" charset="0"/>
                <a:ea typeface="Arial" panose="020B0604020202020204" pitchFamily="34" charset="0"/>
                <a:cs typeface="Arial" panose="020B0604020202020204" pitchFamily="34" charset="0"/>
              </a:rPr>
              <a:t>streetch</a:t>
            </a:r>
            <a:r>
              <a:rPr lang="es-AR" dirty="0">
                <a:latin typeface="Arial" panose="020B0604020202020204" pitchFamily="34" charset="0"/>
                <a:ea typeface="Arial" panose="020B0604020202020204" pitchFamily="34" charset="0"/>
                <a:cs typeface="Arial" panose="020B0604020202020204" pitchFamily="34" charset="0"/>
              </a:rPr>
              <a:t> (GU-00 321)</a:t>
            </a:r>
          </a:p>
          <a:p>
            <a:pPr algn="just">
              <a:lnSpc>
                <a:spcPct val="115000"/>
              </a:lnSpc>
              <a:spcAft>
                <a:spcPts val="1000"/>
              </a:spcAft>
              <a:buFont typeface="Wingdings" panose="05000000000000000000" pitchFamily="2" charset="2"/>
              <a:buChar char="§"/>
            </a:pPr>
            <a:r>
              <a:rPr lang="es-AR" dirty="0">
                <a:latin typeface="Arial" panose="020B0604020202020204" pitchFamily="34" charset="0"/>
                <a:ea typeface="Arial" panose="020B0604020202020204" pitchFamily="34" charset="0"/>
                <a:cs typeface="Arial" panose="020B0604020202020204" pitchFamily="34" charset="0"/>
              </a:rPr>
              <a:t>Fichas de paletizado de productos por SKU</a:t>
            </a:r>
          </a:p>
          <a:p>
            <a:pPr algn="just">
              <a:lnSpc>
                <a:spcPct val="115000"/>
              </a:lnSpc>
              <a:spcAft>
                <a:spcPts val="1000"/>
              </a:spcAft>
              <a:buFont typeface="Wingdings" panose="05000000000000000000" pitchFamily="2" charset="2"/>
              <a:buChar char="§"/>
            </a:pPr>
            <a:r>
              <a:rPr lang="es-AR" dirty="0">
                <a:latin typeface="Arial" panose="020B0604020202020204" pitchFamily="34" charset="0"/>
                <a:ea typeface="Arial" panose="020B0604020202020204" pitchFamily="34" charset="0"/>
                <a:cs typeface="Arial" panose="020B0604020202020204" pitchFamily="34" charset="0"/>
              </a:rPr>
              <a:t>Instrumentos de medición de calidad ( reglas)</a:t>
            </a:r>
          </a:p>
          <a:p>
            <a:pPr algn="just">
              <a:lnSpc>
                <a:spcPct val="115000"/>
              </a:lnSpc>
              <a:spcAft>
                <a:spcPts val="1000"/>
              </a:spcAft>
              <a:buFont typeface="Wingdings" panose="05000000000000000000" pitchFamily="2" charset="2"/>
              <a:buChar char="§"/>
            </a:pPr>
            <a:r>
              <a:rPr lang="es-AR" dirty="0">
                <a:latin typeface="Arial" panose="020B0604020202020204" pitchFamily="34" charset="0"/>
                <a:ea typeface="Arial" panose="020B0604020202020204" pitchFamily="34" charset="0"/>
                <a:cs typeface="Arial" panose="020B0604020202020204" pitchFamily="34" charset="0"/>
              </a:rPr>
              <a:t>Un espacio de </a:t>
            </a:r>
            <a:r>
              <a:rPr lang="es-AR" dirty="0" err="1">
                <a:latin typeface="Arial" panose="020B0604020202020204" pitchFamily="34" charset="0"/>
                <a:ea typeface="Arial" panose="020B0604020202020204" pitchFamily="34" charset="0"/>
                <a:cs typeface="Arial" panose="020B0604020202020204" pitchFamily="34" charset="0"/>
              </a:rPr>
              <a:t>staging</a:t>
            </a:r>
            <a:r>
              <a:rPr lang="es-AR" dirty="0">
                <a:latin typeface="Arial" panose="020B0604020202020204" pitchFamily="34" charset="0"/>
                <a:ea typeface="Arial" panose="020B0604020202020204" pitchFamily="34" charset="0"/>
                <a:cs typeface="Arial" panose="020B0604020202020204" pitchFamily="34" charset="0"/>
              </a:rPr>
              <a:t> adecuado y/o un lugar disponible seguro para el manejo de producto.</a:t>
            </a:r>
          </a:p>
        </p:txBody>
      </p:sp>
    </p:spTree>
    <p:extLst>
      <p:ext uri="{BB962C8B-B14F-4D97-AF65-F5344CB8AC3E}">
        <p14:creationId xmlns:p14="http://schemas.microsoft.com/office/powerpoint/2010/main" val="742125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1538883"/>
          </a:xfrm>
          <a:prstGeom prst="rect">
            <a:avLst/>
          </a:prstGeom>
        </p:spPr>
        <p:txBody>
          <a:bodyPr wrap="square">
            <a:spAutoFit/>
          </a:bodyPr>
          <a:lstStyle/>
          <a:p>
            <a:pPr lvl="0">
              <a:defRPr/>
            </a:pPr>
            <a:r>
              <a:rPr lang="es-AR" sz="3600" b="1" dirty="0">
                <a:solidFill>
                  <a:srgbClr val="10069F"/>
                </a:solidFill>
              </a:rPr>
              <a:t>2. Impactos de este proceso</a:t>
            </a: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5" name="Text Placeholder 6">
            <a:extLst>
              <a:ext uri="{FF2B5EF4-FFF2-40B4-BE49-F238E27FC236}">
                <a16:creationId xmlns:a16="http://schemas.microsoft.com/office/drawing/2014/main" id="{8A8ABAC4-F73F-4E0E-8D37-A0BFF1051EE5}"/>
              </a:ext>
            </a:extLst>
          </p:cNvPr>
          <p:cNvSpPr txBox="1">
            <a:spLocks/>
          </p:cNvSpPr>
          <p:nvPr/>
        </p:nvSpPr>
        <p:spPr>
          <a:xfrm>
            <a:off x="212344" y="1352923"/>
            <a:ext cx="11365404" cy="3782957"/>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sz="2400" b="1" dirty="0"/>
          </a:p>
          <a:p>
            <a:pPr algn="just">
              <a:lnSpc>
                <a:spcPct val="115000"/>
              </a:lnSpc>
              <a:spcAft>
                <a:spcPts val="1000"/>
              </a:spcAft>
            </a:pPr>
            <a:r>
              <a:rPr lang="es-AR" sz="2400" dirty="0">
                <a:latin typeface="Arial" panose="020B0604020202020204" pitchFamily="34" charset="0"/>
                <a:ea typeface="Arial" panose="020B0604020202020204" pitchFamily="34" charset="0"/>
                <a:cs typeface="Arial" panose="020B0604020202020204" pitchFamily="34" charset="0"/>
              </a:rPr>
              <a:t>Problemas o diferencias de Inventarios ( por mala contabilización o mal paletizado)</a:t>
            </a:r>
          </a:p>
          <a:p>
            <a:pPr algn="just">
              <a:lnSpc>
                <a:spcPct val="115000"/>
              </a:lnSpc>
              <a:spcAft>
                <a:spcPts val="1000"/>
              </a:spcAft>
            </a:pPr>
            <a:r>
              <a:rPr lang="es-AR" sz="2400" dirty="0">
                <a:latin typeface="Arial" panose="020B0604020202020204" pitchFamily="34" charset="0"/>
                <a:ea typeface="Arial" panose="020B0604020202020204" pitchFamily="34" charset="0"/>
                <a:cs typeface="Arial" panose="020B0604020202020204" pitchFamily="34" charset="0"/>
              </a:rPr>
              <a:t>Transferencia de problemas de Trazabilidad de los productos ingresados al Warehouse por mala segregación de lotes</a:t>
            </a:r>
          </a:p>
          <a:p>
            <a:pPr algn="just">
              <a:lnSpc>
                <a:spcPct val="115000"/>
              </a:lnSpc>
              <a:spcAft>
                <a:spcPts val="1000"/>
              </a:spcAft>
            </a:pPr>
            <a:r>
              <a:rPr lang="es-AR" sz="2400" dirty="0">
                <a:latin typeface="Arial" panose="020B0604020202020204" pitchFamily="34" charset="0"/>
                <a:ea typeface="Arial" panose="020B0604020202020204" pitchFamily="34" charset="0"/>
                <a:cs typeface="Arial" panose="020B0604020202020204" pitchFamily="34" charset="0"/>
              </a:rPr>
              <a:t>No cumplir con las adecuadas Condiciones de los productos (producto dañado no segregados y dispuestos/liberados para la venta)</a:t>
            </a:r>
          </a:p>
          <a:p>
            <a:pPr marL="515937" lvl="1" indent="-342900" defTabSz="895350" eaLnBrk="0" fontAlgn="base" hangingPunct="0">
              <a:lnSpc>
                <a:spcPct val="100000"/>
              </a:lnSpc>
              <a:spcBef>
                <a:spcPts val="300"/>
              </a:spcBef>
              <a:spcAft>
                <a:spcPct val="0"/>
              </a:spcAft>
              <a:buClr>
                <a:srgbClr val="10069F"/>
              </a:buClr>
              <a:buSzPct val="100000"/>
              <a:buFont typeface="Wingdings" panose="05000000000000000000" pitchFamily="2" charset="2"/>
              <a:buChar char="§"/>
              <a:tabLst>
                <a:tab pos="346075" algn="l"/>
              </a:tabLst>
            </a:pPr>
            <a:endParaRPr lang="es-AR" sz="2400" kern="0" dirty="0">
              <a:solidFill>
                <a:sysClr val="windowText" lastClr="000000"/>
              </a:solidFill>
              <a:ea typeface="Gulim" pitchFamily="34" charset="-127"/>
              <a:cs typeface="Arial"/>
            </a:endParaRPr>
          </a:p>
        </p:txBody>
      </p:sp>
    </p:spTree>
    <p:extLst>
      <p:ext uri="{BB962C8B-B14F-4D97-AF65-F5344CB8AC3E}">
        <p14:creationId xmlns:p14="http://schemas.microsoft.com/office/powerpoint/2010/main" val="2535363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pic>
        <p:nvPicPr>
          <p:cNvPr id="41" name="Imagen 11">
            <a:extLst>
              <a:ext uri="{FF2B5EF4-FFF2-40B4-BE49-F238E27FC236}">
                <a16:creationId xmlns:a16="http://schemas.microsoft.com/office/drawing/2014/main" id="{E4F2B542-F92C-4FB6-A5B6-0DFFC92E2068}"/>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42" name="Imagen 4">
            <a:extLst>
              <a:ext uri="{FF2B5EF4-FFF2-40B4-BE49-F238E27FC236}">
                <a16:creationId xmlns:a16="http://schemas.microsoft.com/office/drawing/2014/main" id="{09F714C1-A5C3-4B9C-845F-3BEF6E4B3999}"/>
              </a:ext>
            </a:extLst>
          </p:cNvPr>
          <p:cNvPicPr>
            <a:picLocks noChangeAspect="1"/>
          </p:cNvPicPr>
          <p:nvPr/>
        </p:nvPicPr>
        <p:blipFill>
          <a:blip r:embed="rId8"/>
          <a:stretch>
            <a:fillRect/>
          </a:stretch>
        </p:blipFill>
        <p:spPr>
          <a:xfrm>
            <a:off x="61052" y="6316910"/>
            <a:ext cx="2164356" cy="541089"/>
          </a:xfrm>
          <a:prstGeom prst="rect">
            <a:avLst/>
          </a:prstGeom>
        </p:spPr>
      </p:pic>
      <p:sp>
        <p:nvSpPr>
          <p:cNvPr id="43" name="Título 1">
            <a:extLst>
              <a:ext uri="{FF2B5EF4-FFF2-40B4-BE49-F238E27FC236}">
                <a16:creationId xmlns:a16="http://schemas.microsoft.com/office/drawing/2014/main" id="{6E94E3D6-1C39-4B85-B9C3-B3A6B28F63C2}"/>
              </a:ext>
            </a:extLst>
          </p:cNvPr>
          <p:cNvSpPr txBox="1">
            <a:spLocks/>
          </p:cNvSpPr>
          <p:nvPr/>
        </p:nvSpPr>
        <p:spPr>
          <a:xfrm>
            <a:off x="99239" y="69083"/>
            <a:ext cx="9323475" cy="673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i="0" kern="1200">
                <a:solidFill>
                  <a:srgbClr val="10069F"/>
                </a:solidFill>
                <a:latin typeface="+mj-lt"/>
                <a:ea typeface="Arial Black" panose="020B0604020202020204" pitchFamily="34" charset="0"/>
                <a:cs typeface="Arial Black"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4000" b="1" i="0" u="none" strike="noStrike" kern="1200" cap="none" spc="0" normalizeH="0" baseline="0" noProof="0" dirty="0">
                <a:ln>
                  <a:noFill/>
                </a:ln>
                <a:solidFill>
                  <a:srgbClr val="10069F"/>
                </a:solidFill>
                <a:effectLst/>
                <a:uLnTx/>
                <a:uFillTx/>
                <a:latin typeface="Arial" panose="020B0604020202020204"/>
              </a:rPr>
              <a:t>Timeline </a:t>
            </a:r>
          </a:p>
        </p:txBody>
      </p:sp>
      <p:sp>
        <p:nvSpPr>
          <p:cNvPr id="47" name="Speech Bubble: Rectangle 57">
            <a:extLst>
              <a:ext uri="{FF2B5EF4-FFF2-40B4-BE49-F238E27FC236}">
                <a16:creationId xmlns:a16="http://schemas.microsoft.com/office/drawing/2014/main" id="{81DD54C2-9822-4EE3-8581-8BEBBD700052}"/>
              </a:ext>
            </a:extLst>
          </p:cNvPr>
          <p:cNvSpPr/>
          <p:nvPr/>
        </p:nvSpPr>
        <p:spPr>
          <a:xfrm>
            <a:off x="179108" y="1400764"/>
            <a:ext cx="1795974" cy="673448"/>
          </a:xfrm>
          <a:prstGeom prst="wedgeRectCallout">
            <a:avLst>
              <a:gd name="adj1" fmla="val -20833"/>
              <a:gd name="adj2" fmla="val 25141"/>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AR" sz="1400" b="1" i="0" u="none" strike="noStrike" kern="0" cap="none" spc="0" normalizeH="0" baseline="0" noProof="1">
                <a:ln>
                  <a:noFill/>
                </a:ln>
                <a:solidFill>
                  <a:prstClr val="white"/>
                </a:solidFill>
                <a:effectLst/>
                <a:uLnTx/>
                <a:uFillTx/>
                <a:latin typeface="Arial" panose="020B0604020202020204" pitchFamily="34" charset="0"/>
                <a:ea typeface="+mn-ea"/>
                <a:cs typeface="Arial" panose="020B0604020202020204" pitchFamily="34" charset="0"/>
              </a:rPr>
              <a:t>INBOUND</a:t>
            </a:r>
          </a:p>
        </p:txBody>
      </p:sp>
      <p:sp>
        <p:nvSpPr>
          <p:cNvPr id="48" name="Speech Bubble: Rectangle 57">
            <a:extLst>
              <a:ext uri="{FF2B5EF4-FFF2-40B4-BE49-F238E27FC236}">
                <a16:creationId xmlns:a16="http://schemas.microsoft.com/office/drawing/2014/main" id="{FBD67490-941D-4B4C-A6C7-074B29CC82C0}"/>
              </a:ext>
            </a:extLst>
          </p:cNvPr>
          <p:cNvSpPr/>
          <p:nvPr/>
        </p:nvSpPr>
        <p:spPr>
          <a:xfrm>
            <a:off x="179107" y="3009249"/>
            <a:ext cx="1785988" cy="680424"/>
          </a:xfrm>
          <a:prstGeom prst="wedgeRectCallout">
            <a:avLst>
              <a:gd name="adj1" fmla="val -20833"/>
              <a:gd name="adj2" fmla="val 25141"/>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AR" sz="1400" b="1" i="0" u="none" strike="noStrike" kern="0" cap="none" spc="0" normalizeH="0" baseline="0" noProof="1">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AR" sz="1400" b="1" i="0" u="none" strike="noStrike" kern="0" cap="none" spc="0" normalizeH="0" baseline="0" noProof="1">
                <a:ln>
                  <a:noFill/>
                </a:ln>
                <a:solidFill>
                  <a:prstClr val="white"/>
                </a:solidFill>
                <a:effectLst/>
                <a:uLnTx/>
                <a:uFillTx/>
                <a:latin typeface="Arial" panose="020B0604020202020204" pitchFamily="34" charset="0"/>
                <a:ea typeface="+mn-ea"/>
                <a:cs typeface="Arial" panose="020B0604020202020204" pitchFamily="34" charset="0"/>
              </a:rPr>
              <a:t>OUTBOUND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AR" sz="1400" b="1" i="0" u="none" strike="noStrike" kern="0" cap="none" spc="0" normalizeH="0" baseline="0" noProof="1">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9" name="Speech Bubble: Rectangle 57">
            <a:extLst>
              <a:ext uri="{FF2B5EF4-FFF2-40B4-BE49-F238E27FC236}">
                <a16:creationId xmlns:a16="http://schemas.microsoft.com/office/drawing/2014/main" id="{024136D5-03BA-423D-82FB-402ADFC185D5}"/>
              </a:ext>
            </a:extLst>
          </p:cNvPr>
          <p:cNvSpPr/>
          <p:nvPr/>
        </p:nvSpPr>
        <p:spPr>
          <a:xfrm>
            <a:off x="118985" y="3814953"/>
            <a:ext cx="1846109" cy="666181"/>
          </a:xfrm>
          <a:prstGeom prst="wedgeRectCallout">
            <a:avLst>
              <a:gd name="adj1" fmla="val -20833"/>
              <a:gd name="adj2" fmla="val 25141"/>
            </a:avLst>
          </a:prstGeom>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MANAGEMENT</a:t>
            </a:r>
            <a:endParaRPr kumimoji="0" lang="en-US" sz="14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0" name="Speech Bubble: Rectangle 57">
            <a:extLst>
              <a:ext uri="{FF2B5EF4-FFF2-40B4-BE49-F238E27FC236}">
                <a16:creationId xmlns:a16="http://schemas.microsoft.com/office/drawing/2014/main" id="{59FE1A51-BE0B-408C-AC82-35127CB87AFB}"/>
              </a:ext>
            </a:extLst>
          </p:cNvPr>
          <p:cNvSpPr/>
          <p:nvPr/>
        </p:nvSpPr>
        <p:spPr>
          <a:xfrm>
            <a:off x="118985" y="4628194"/>
            <a:ext cx="1846109" cy="662718"/>
          </a:xfrm>
          <a:prstGeom prst="wedgeRectCallout">
            <a:avLst>
              <a:gd name="adj1" fmla="val -20833"/>
              <a:gd name="adj2" fmla="val 25141"/>
            </a:avLst>
          </a:prstGeom>
          <a:solidFill>
            <a:srgbClr val="00B05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Playbook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Review</a:t>
            </a:r>
            <a:endPar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1" name="Speech Bubble: Rectangle 57">
            <a:extLst>
              <a:ext uri="{FF2B5EF4-FFF2-40B4-BE49-F238E27FC236}">
                <a16:creationId xmlns:a16="http://schemas.microsoft.com/office/drawing/2014/main" id="{A5661F1B-67AC-4918-832B-1FAA4B97C750}"/>
              </a:ext>
            </a:extLst>
          </p:cNvPr>
          <p:cNvSpPr/>
          <p:nvPr/>
        </p:nvSpPr>
        <p:spPr>
          <a:xfrm>
            <a:off x="179106" y="2203927"/>
            <a:ext cx="1795975" cy="678398"/>
          </a:xfrm>
          <a:prstGeom prst="wedgeRectCallout">
            <a:avLst>
              <a:gd name="adj1" fmla="val -20833"/>
              <a:gd name="adj2" fmla="val 25141"/>
            </a:avLst>
          </a:prstGeom>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AR" sz="1400" b="1" i="0" u="none" strike="noStrike" kern="0" cap="none" spc="0" normalizeH="0" baseline="0" noProof="1">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AR" sz="1400" b="1" i="0" u="none" strike="noStrike" kern="0" cap="none" spc="0" normalizeH="0" baseline="0" noProof="1">
                <a:ln>
                  <a:noFill/>
                </a:ln>
                <a:solidFill>
                  <a:prstClr val="white"/>
                </a:solidFill>
                <a:effectLst/>
                <a:uLnTx/>
                <a:uFillTx/>
                <a:latin typeface="Arial" panose="020B0604020202020204" pitchFamily="34" charset="0"/>
                <a:ea typeface="+mn-ea"/>
                <a:cs typeface="Arial" panose="020B0604020202020204" pitchFamily="34" charset="0"/>
              </a:rPr>
              <a:t>STORAGE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AR" sz="1400" b="1" i="0" u="none" strike="noStrike" kern="0" cap="none" spc="0" normalizeH="0" baseline="0" noProof="1">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ound Same Side Corner Rectangle 69">
            <a:extLst>
              <a:ext uri="{FF2B5EF4-FFF2-40B4-BE49-F238E27FC236}">
                <a16:creationId xmlns:a16="http://schemas.microsoft.com/office/drawing/2014/main" id="{0F2783EA-5FCB-4074-8E8C-08800DCF0B18}"/>
              </a:ext>
            </a:extLst>
          </p:cNvPr>
          <p:cNvSpPr/>
          <p:nvPr/>
        </p:nvSpPr>
        <p:spPr>
          <a:xfrm>
            <a:off x="2114252" y="911089"/>
            <a:ext cx="1074420" cy="523220"/>
          </a:xfrm>
          <a:prstGeom prst="round2SameRect">
            <a:avLst/>
          </a:prstGeom>
          <a:solidFill>
            <a:schemeClr val="bg1">
              <a:lumMod val="50000"/>
            </a:schemeClr>
          </a:solidFill>
          <a:ln w="952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FFFFFF"/>
                </a:solidFill>
                <a:effectLst/>
                <a:uLnTx/>
                <a:uFillTx/>
                <a:latin typeface="Arial"/>
                <a:ea typeface="+mn-ea"/>
                <a:cs typeface="+mn-cs"/>
              </a:rPr>
              <a:t>Jan</a:t>
            </a:r>
          </a:p>
        </p:txBody>
      </p:sp>
      <p:sp>
        <p:nvSpPr>
          <p:cNvPr id="55" name="Round Same Side Corner Rectangle 69">
            <a:extLst>
              <a:ext uri="{FF2B5EF4-FFF2-40B4-BE49-F238E27FC236}">
                <a16:creationId xmlns:a16="http://schemas.microsoft.com/office/drawing/2014/main" id="{215312B3-1C6A-4FFF-9A10-27464B021A68}"/>
              </a:ext>
            </a:extLst>
          </p:cNvPr>
          <p:cNvSpPr/>
          <p:nvPr/>
        </p:nvSpPr>
        <p:spPr>
          <a:xfrm>
            <a:off x="4584705" y="911089"/>
            <a:ext cx="1173834" cy="523220"/>
          </a:xfrm>
          <a:prstGeom prst="round2SameRect">
            <a:avLst/>
          </a:prstGeom>
          <a:solidFill>
            <a:schemeClr val="bg1">
              <a:lumMod val="50000"/>
            </a:schemeClr>
          </a:solidFill>
          <a:ln w="952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FFFFFF"/>
                </a:solidFill>
                <a:effectLst/>
                <a:uLnTx/>
                <a:uFillTx/>
                <a:latin typeface="Arial"/>
                <a:ea typeface="+mn-ea"/>
                <a:cs typeface="+mn-cs"/>
              </a:rPr>
              <a:t>Mar</a:t>
            </a:r>
          </a:p>
        </p:txBody>
      </p:sp>
      <p:sp>
        <p:nvSpPr>
          <p:cNvPr id="71" name="Round Same Side Corner Rectangle 69">
            <a:extLst>
              <a:ext uri="{FF2B5EF4-FFF2-40B4-BE49-F238E27FC236}">
                <a16:creationId xmlns:a16="http://schemas.microsoft.com/office/drawing/2014/main" id="{FD965919-3664-4E78-AD19-B66DB7B15778}"/>
              </a:ext>
            </a:extLst>
          </p:cNvPr>
          <p:cNvSpPr/>
          <p:nvPr/>
        </p:nvSpPr>
        <p:spPr>
          <a:xfrm>
            <a:off x="3357258" y="911089"/>
            <a:ext cx="1074420" cy="523220"/>
          </a:xfrm>
          <a:prstGeom prst="round2SameRect">
            <a:avLst/>
          </a:prstGeom>
          <a:solidFill>
            <a:schemeClr val="bg1">
              <a:lumMod val="50000"/>
            </a:schemeClr>
          </a:solidFill>
          <a:ln w="952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FFFFFF"/>
                </a:solidFill>
                <a:effectLst/>
                <a:uLnTx/>
                <a:uFillTx/>
                <a:latin typeface="Arial"/>
                <a:ea typeface="+mn-ea"/>
                <a:cs typeface="+mn-cs"/>
              </a:rPr>
              <a:t>Feb</a:t>
            </a:r>
          </a:p>
        </p:txBody>
      </p:sp>
      <p:sp>
        <p:nvSpPr>
          <p:cNvPr id="72" name="Arrow: Right 71">
            <a:extLst>
              <a:ext uri="{FF2B5EF4-FFF2-40B4-BE49-F238E27FC236}">
                <a16:creationId xmlns:a16="http://schemas.microsoft.com/office/drawing/2014/main" id="{845D5D34-7A2F-463F-A983-810EE4B24158}"/>
              </a:ext>
            </a:extLst>
          </p:cNvPr>
          <p:cNvSpPr/>
          <p:nvPr/>
        </p:nvSpPr>
        <p:spPr>
          <a:xfrm>
            <a:off x="3072524" y="1571767"/>
            <a:ext cx="2810005" cy="4921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74" name="Straight Connector 73">
            <a:extLst>
              <a:ext uri="{FF2B5EF4-FFF2-40B4-BE49-F238E27FC236}">
                <a16:creationId xmlns:a16="http://schemas.microsoft.com/office/drawing/2014/main" id="{037A45AB-979F-46BE-9ABF-17DF931F1AD0}"/>
              </a:ext>
            </a:extLst>
          </p:cNvPr>
          <p:cNvCxnSpPr>
            <a:cxnSpLocks/>
          </p:cNvCxnSpPr>
          <p:nvPr/>
        </p:nvCxnSpPr>
        <p:spPr>
          <a:xfrm>
            <a:off x="9271219" y="1571767"/>
            <a:ext cx="0" cy="4312213"/>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5" name="Arrow: Right 74">
            <a:extLst>
              <a:ext uri="{FF2B5EF4-FFF2-40B4-BE49-F238E27FC236}">
                <a16:creationId xmlns:a16="http://schemas.microsoft.com/office/drawing/2014/main" id="{082F5F26-28C7-4B21-B618-F61254261FB4}"/>
              </a:ext>
            </a:extLst>
          </p:cNvPr>
          <p:cNvSpPr/>
          <p:nvPr/>
        </p:nvSpPr>
        <p:spPr>
          <a:xfrm>
            <a:off x="7618030" y="3990456"/>
            <a:ext cx="2463224" cy="450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77" name="Graphic 76" descr="Bullseye">
            <a:extLst>
              <a:ext uri="{FF2B5EF4-FFF2-40B4-BE49-F238E27FC236}">
                <a16:creationId xmlns:a16="http://schemas.microsoft.com/office/drawing/2014/main" id="{2654F6B7-14C0-48F8-9322-688426461E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31811" y="4484990"/>
            <a:ext cx="492134" cy="492134"/>
          </a:xfrm>
          <a:prstGeom prst="rect">
            <a:avLst/>
          </a:prstGeom>
        </p:spPr>
      </p:pic>
      <p:sp>
        <p:nvSpPr>
          <p:cNvPr id="79" name="Rectangle 78">
            <a:extLst>
              <a:ext uri="{FF2B5EF4-FFF2-40B4-BE49-F238E27FC236}">
                <a16:creationId xmlns:a16="http://schemas.microsoft.com/office/drawing/2014/main" id="{94C1F07B-1C49-4ADF-9495-143B06CEB283}"/>
              </a:ext>
            </a:extLst>
          </p:cNvPr>
          <p:cNvSpPr/>
          <p:nvPr/>
        </p:nvSpPr>
        <p:spPr>
          <a:xfrm>
            <a:off x="8883648" y="4418835"/>
            <a:ext cx="1029448" cy="523220"/>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33D196">
                    <a:lumMod val="75000"/>
                  </a:srgbClr>
                </a:solidFill>
                <a:effectLst/>
                <a:uLnTx/>
                <a:uFillTx/>
                <a:latin typeface="Arial" panose="020B0604020202020204" pitchFamily="34" charset="0"/>
                <a:ea typeface="+mn-ea"/>
                <a:cs typeface="+mn-cs"/>
              </a:rPr>
              <a:t>Playbook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33D196">
                    <a:lumMod val="75000"/>
                  </a:srgbClr>
                </a:solidFill>
                <a:effectLst/>
                <a:uLnTx/>
                <a:uFillTx/>
                <a:latin typeface="Arial" panose="020B0604020202020204" pitchFamily="34" charset="0"/>
                <a:ea typeface="+mn-ea"/>
                <a:cs typeface="+mn-cs"/>
              </a:rPr>
              <a:t>Phase 1 </a:t>
            </a:r>
          </a:p>
        </p:txBody>
      </p:sp>
      <p:sp>
        <p:nvSpPr>
          <p:cNvPr id="80" name="Round Same Side Corner Rectangle 69">
            <a:extLst>
              <a:ext uri="{FF2B5EF4-FFF2-40B4-BE49-F238E27FC236}">
                <a16:creationId xmlns:a16="http://schemas.microsoft.com/office/drawing/2014/main" id="{B0C05E2A-0527-43D4-9C30-FC4E2D2DD2B7}"/>
              </a:ext>
            </a:extLst>
          </p:cNvPr>
          <p:cNvSpPr/>
          <p:nvPr/>
        </p:nvSpPr>
        <p:spPr>
          <a:xfrm>
            <a:off x="5882531" y="911089"/>
            <a:ext cx="1173834" cy="523220"/>
          </a:xfrm>
          <a:prstGeom prst="round2SameRect">
            <a:avLst/>
          </a:prstGeom>
          <a:solidFill>
            <a:schemeClr val="bg1">
              <a:lumMod val="50000"/>
            </a:schemeClr>
          </a:solidFill>
          <a:ln w="952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FFFFFF"/>
                </a:solidFill>
                <a:effectLst/>
                <a:uLnTx/>
                <a:uFillTx/>
                <a:latin typeface="Arial"/>
                <a:ea typeface="+mn-ea"/>
                <a:cs typeface="+mn-cs"/>
              </a:rPr>
              <a:t>Apr</a:t>
            </a:r>
            <a:endParaRPr kumimoji="0" lang="en-US" sz="1600" b="0" i="0" u="none" strike="noStrike" kern="0" cap="none" spc="0" normalizeH="0" baseline="0" noProof="0" dirty="0">
              <a:ln>
                <a:noFill/>
              </a:ln>
              <a:solidFill>
                <a:srgbClr val="FFFFFF"/>
              </a:solidFill>
              <a:effectLst/>
              <a:uLnTx/>
              <a:uFillTx/>
              <a:latin typeface="Arial"/>
              <a:ea typeface="+mn-ea"/>
              <a:cs typeface="+mn-cs"/>
            </a:endParaRPr>
          </a:p>
        </p:txBody>
      </p:sp>
      <p:sp>
        <p:nvSpPr>
          <p:cNvPr id="82" name="Round Same Side Corner Rectangle 69">
            <a:extLst>
              <a:ext uri="{FF2B5EF4-FFF2-40B4-BE49-F238E27FC236}">
                <a16:creationId xmlns:a16="http://schemas.microsoft.com/office/drawing/2014/main" id="{9556BC6E-382C-4540-A486-6EF997C34D89}"/>
              </a:ext>
            </a:extLst>
          </p:cNvPr>
          <p:cNvSpPr/>
          <p:nvPr/>
        </p:nvSpPr>
        <p:spPr>
          <a:xfrm>
            <a:off x="7216234" y="897514"/>
            <a:ext cx="1173834" cy="523220"/>
          </a:xfrm>
          <a:prstGeom prst="round2SameRect">
            <a:avLst/>
          </a:prstGeom>
          <a:solidFill>
            <a:schemeClr val="bg1">
              <a:lumMod val="50000"/>
            </a:schemeClr>
          </a:solidFill>
          <a:ln w="952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FFFFFF"/>
                </a:solidFill>
                <a:effectLst/>
                <a:uLnTx/>
                <a:uFillTx/>
                <a:latin typeface="Arial"/>
                <a:ea typeface="+mn-ea"/>
                <a:cs typeface="+mn-cs"/>
              </a:rPr>
              <a:t>May</a:t>
            </a:r>
            <a:endParaRPr kumimoji="0" lang="en-US" sz="1600" b="0" i="0" u="none" strike="noStrike" kern="0" cap="none" spc="0" normalizeH="0" baseline="0" noProof="0" dirty="0">
              <a:ln>
                <a:noFill/>
              </a:ln>
              <a:solidFill>
                <a:srgbClr val="FFFFFF"/>
              </a:solidFill>
              <a:effectLst/>
              <a:uLnTx/>
              <a:uFillTx/>
              <a:latin typeface="Arial"/>
              <a:ea typeface="+mn-ea"/>
              <a:cs typeface="+mn-cs"/>
            </a:endParaRPr>
          </a:p>
        </p:txBody>
      </p:sp>
      <p:sp>
        <p:nvSpPr>
          <p:cNvPr id="83" name="Round Same Side Corner Rectangle 69">
            <a:extLst>
              <a:ext uri="{FF2B5EF4-FFF2-40B4-BE49-F238E27FC236}">
                <a16:creationId xmlns:a16="http://schemas.microsoft.com/office/drawing/2014/main" id="{E3572FE6-3FCC-4119-B824-FE533D24EED1}"/>
              </a:ext>
            </a:extLst>
          </p:cNvPr>
          <p:cNvSpPr/>
          <p:nvPr/>
        </p:nvSpPr>
        <p:spPr>
          <a:xfrm>
            <a:off x="8536214" y="911085"/>
            <a:ext cx="1173834" cy="523220"/>
          </a:xfrm>
          <a:prstGeom prst="round2SameRect">
            <a:avLst/>
          </a:prstGeom>
          <a:solidFill>
            <a:schemeClr val="bg1">
              <a:lumMod val="50000"/>
            </a:schemeClr>
          </a:solidFill>
          <a:ln w="952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FFFFFF"/>
                </a:solidFill>
                <a:effectLst/>
                <a:uLnTx/>
                <a:uFillTx/>
                <a:latin typeface="Arial"/>
                <a:ea typeface="+mn-ea"/>
                <a:cs typeface="+mn-cs"/>
              </a:rPr>
              <a:t>Jun</a:t>
            </a:r>
          </a:p>
        </p:txBody>
      </p:sp>
      <p:sp>
        <p:nvSpPr>
          <p:cNvPr id="87" name="Arrow: Right 86">
            <a:extLst>
              <a:ext uri="{FF2B5EF4-FFF2-40B4-BE49-F238E27FC236}">
                <a16:creationId xmlns:a16="http://schemas.microsoft.com/office/drawing/2014/main" id="{42F60FDC-08CD-48AB-AAD5-A23498BB4646}"/>
              </a:ext>
            </a:extLst>
          </p:cNvPr>
          <p:cNvSpPr/>
          <p:nvPr/>
        </p:nvSpPr>
        <p:spPr>
          <a:xfrm>
            <a:off x="8641950" y="4875899"/>
            <a:ext cx="1072031" cy="425172"/>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8" name="Round Same Side Corner Rectangle 69">
            <a:extLst>
              <a:ext uri="{FF2B5EF4-FFF2-40B4-BE49-F238E27FC236}">
                <a16:creationId xmlns:a16="http://schemas.microsoft.com/office/drawing/2014/main" id="{73D83180-C7BE-4F56-A242-6FB22FD5AD37}"/>
              </a:ext>
            </a:extLst>
          </p:cNvPr>
          <p:cNvSpPr/>
          <p:nvPr/>
        </p:nvSpPr>
        <p:spPr>
          <a:xfrm>
            <a:off x="9871027" y="896510"/>
            <a:ext cx="1173834" cy="523220"/>
          </a:xfrm>
          <a:prstGeom prst="round2SameRect">
            <a:avLst/>
          </a:prstGeom>
          <a:solidFill>
            <a:schemeClr val="bg1">
              <a:lumMod val="50000"/>
            </a:schemeClr>
          </a:solidFill>
          <a:ln w="952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FFFFFF"/>
                </a:solidFill>
                <a:effectLst/>
                <a:uLnTx/>
                <a:uFillTx/>
                <a:latin typeface="Arial"/>
                <a:ea typeface="+mn-ea"/>
                <a:cs typeface="+mn-cs"/>
              </a:rPr>
              <a:t>Q3 – Q4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FFFFFF"/>
                </a:solidFill>
                <a:effectLst/>
                <a:uLnTx/>
                <a:uFillTx/>
                <a:latin typeface="Arial"/>
                <a:ea typeface="+mn-ea"/>
                <a:cs typeface="+mn-cs"/>
              </a:rPr>
              <a:t>2021</a:t>
            </a:r>
          </a:p>
        </p:txBody>
      </p:sp>
      <p:sp>
        <p:nvSpPr>
          <p:cNvPr id="92" name="Rectangle 91">
            <a:extLst>
              <a:ext uri="{FF2B5EF4-FFF2-40B4-BE49-F238E27FC236}">
                <a16:creationId xmlns:a16="http://schemas.microsoft.com/office/drawing/2014/main" id="{DB8339BE-8C7B-493A-9B85-40E566B6F387}"/>
              </a:ext>
            </a:extLst>
          </p:cNvPr>
          <p:cNvSpPr/>
          <p:nvPr/>
        </p:nvSpPr>
        <p:spPr>
          <a:xfrm>
            <a:off x="7848596" y="3510058"/>
            <a:ext cx="2463238"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rPr>
              <a:t>Multifunctional Teams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rPr>
              <a:t> Alignment</a:t>
            </a:r>
          </a:p>
        </p:txBody>
      </p:sp>
      <p:sp>
        <p:nvSpPr>
          <p:cNvPr id="36" name="Arrow: Right 35">
            <a:extLst>
              <a:ext uri="{FF2B5EF4-FFF2-40B4-BE49-F238E27FC236}">
                <a16:creationId xmlns:a16="http://schemas.microsoft.com/office/drawing/2014/main" id="{2582D1C2-CF15-4116-8921-5F5996CAE2B4}"/>
              </a:ext>
            </a:extLst>
          </p:cNvPr>
          <p:cNvSpPr/>
          <p:nvPr/>
        </p:nvSpPr>
        <p:spPr>
          <a:xfrm>
            <a:off x="5882529" y="2188245"/>
            <a:ext cx="1074420" cy="430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7" name="Arrow: Right 36">
            <a:extLst>
              <a:ext uri="{FF2B5EF4-FFF2-40B4-BE49-F238E27FC236}">
                <a16:creationId xmlns:a16="http://schemas.microsoft.com/office/drawing/2014/main" id="{6BA7B740-87A0-435B-8B20-A0F36883D746}"/>
              </a:ext>
            </a:extLst>
          </p:cNvPr>
          <p:cNvSpPr/>
          <p:nvPr/>
        </p:nvSpPr>
        <p:spPr>
          <a:xfrm>
            <a:off x="7271131" y="2891347"/>
            <a:ext cx="1074420" cy="430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38" name="Graphic 37" descr="Bullseye">
            <a:extLst>
              <a:ext uri="{FF2B5EF4-FFF2-40B4-BE49-F238E27FC236}">
                <a16:creationId xmlns:a16="http://schemas.microsoft.com/office/drawing/2014/main" id="{B4ED4EFE-0F9A-4A65-8CCB-E6C835597C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88225" y="5421164"/>
            <a:ext cx="492134" cy="492134"/>
          </a:xfrm>
          <a:prstGeom prst="rect">
            <a:avLst/>
          </a:prstGeom>
        </p:spPr>
      </p:pic>
      <p:sp>
        <p:nvSpPr>
          <p:cNvPr id="39" name="Rectangle 38">
            <a:extLst>
              <a:ext uri="{FF2B5EF4-FFF2-40B4-BE49-F238E27FC236}">
                <a16:creationId xmlns:a16="http://schemas.microsoft.com/office/drawing/2014/main" id="{2E0D104A-A2D3-4C09-A9FE-586B53AC7085}"/>
              </a:ext>
            </a:extLst>
          </p:cNvPr>
          <p:cNvSpPr/>
          <p:nvPr/>
        </p:nvSpPr>
        <p:spPr>
          <a:xfrm>
            <a:off x="5379752" y="5365444"/>
            <a:ext cx="861134" cy="523220"/>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33D196">
                    <a:lumMod val="75000"/>
                  </a:srgbClr>
                </a:solidFill>
                <a:effectLst/>
                <a:uLnTx/>
                <a:uFillTx/>
                <a:latin typeface="Arial" panose="020B0604020202020204" pitchFamily="34" charset="0"/>
                <a:ea typeface="+mn-ea"/>
                <a:cs typeface="+mn-cs"/>
              </a:rPr>
              <a:t>Metrics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33D196">
                    <a:lumMod val="75000"/>
                  </a:srgbClr>
                </a:solidFill>
                <a:effectLst/>
                <a:uLnTx/>
                <a:uFillTx/>
                <a:latin typeface="Arial" panose="020B0604020202020204" pitchFamily="34" charset="0"/>
                <a:ea typeface="+mn-ea"/>
                <a:cs typeface="+mn-cs"/>
              </a:rPr>
              <a:t>Phase 1</a:t>
            </a:r>
          </a:p>
        </p:txBody>
      </p:sp>
      <p:sp>
        <p:nvSpPr>
          <p:cNvPr id="40" name="Arrow: Right 39">
            <a:extLst>
              <a:ext uri="{FF2B5EF4-FFF2-40B4-BE49-F238E27FC236}">
                <a16:creationId xmlns:a16="http://schemas.microsoft.com/office/drawing/2014/main" id="{296B90E0-7A5E-45B1-8F99-7BDCDDC17135}"/>
              </a:ext>
            </a:extLst>
          </p:cNvPr>
          <p:cNvSpPr/>
          <p:nvPr/>
        </p:nvSpPr>
        <p:spPr>
          <a:xfrm>
            <a:off x="5198364" y="5812073"/>
            <a:ext cx="1072031" cy="425172"/>
          </a:xfrm>
          <a:prstGeom prst="rightArrow">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4" name="Speech Bubble: Rectangle 57">
            <a:extLst>
              <a:ext uri="{FF2B5EF4-FFF2-40B4-BE49-F238E27FC236}">
                <a16:creationId xmlns:a16="http://schemas.microsoft.com/office/drawing/2014/main" id="{1ECD1D01-FADE-4300-8D84-2E6B1FDABB02}"/>
              </a:ext>
            </a:extLst>
          </p:cNvPr>
          <p:cNvSpPr/>
          <p:nvPr/>
        </p:nvSpPr>
        <p:spPr>
          <a:xfrm>
            <a:off x="99239" y="5427452"/>
            <a:ext cx="1846109" cy="662718"/>
          </a:xfrm>
          <a:prstGeom prst="wedgeRectCallout">
            <a:avLst>
              <a:gd name="adj1" fmla="val -20833"/>
              <a:gd name="adj2" fmla="val 25141"/>
            </a:avLst>
          </a:prstGeom>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Metrics</a:t>
            </a:r>
            <a:endPar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34" name="Graphic 33" descr="Bullseye">
            <a:extLst>
              <a:ext uri="{FF2B5EF4-FFF2-40B4-BE49-F238E27FC236}">
                <a16:creationId xmlns:a16="http://schemas.microsoft.com/office/drawing/2014/main" id="{0029F035-5FE5-47E9-8003-735EF088E8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36422" y="5399396"/>
            <a:ext cx="492134" cy="492134"/>
          </a:xfrm>
          <a:prstGeom prst="rect">
            <a:avLst/>
          </a:prstGeom>
        </p:spPr>
      </p:pic>
      <p:sp>
        <p:nvSpPr>
          <p:cNvPr id="35" name="Rectangle 34">
            <a:extLst>
              <a:ext uri="{FF2B5EF4-FFF2-40B4-BE49-F238E27FC236}">
                <a16:creationId xmlns:a16="http://schemas.microsoft.com/office/drawing/2014/main" id="{0DB33759-A8BB-4FBB-B93D-7CC39139FAEE}"/>
              </a:ext>
            </a:extLst>
          </p:cNvPr>
          <p:cNvSpPr/>
          <p:nvPr/>
        </p:nvSpPr>
        <p:spPr>
          <a:xfrm>
            <a:off x="10068161" y="5355931"/>
            <a:ext cx="910827" cy="523220"/>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33D196">
                    <a:lumMod val="75000"/>
                  </a:srgbClr>
                </a:solidFill>
                <a:effectLst/>
                <a:uLnTx/>
                <a:uFillTx/>
                <a:latin typeface="Arial" panose="020B0604020202020204" pitchFamily="34" charset="0"/>
                <a:ea typeface="+mn-ea"/>
                <a:cs typeface="+mn-cs"/>
              </a:rPr>
              <a:t>Metrics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33D196">
                    <a:lumMod val="75000"/>
                  </a:srgbClr>
                </a:solidFill>
                <a:effectLst/>
                <a:uLnTx/>
                <a:uFillTx/>
                <a:latin typeface="Arial" panose="020B0604020202020204" pitchFamily="34" charset="0"/>
                <a:ea typeface="+mn-ea"/>
                <a:cs typeface="+mn-cs"/>
              </a:rPr>
              <a:t>Phase  2</a:t>
            </a:r>
          </a:p>
        </p:txBody>
      </p:sp>
      <p:sp>
        <p:nvSpPr>
          <p:cNvPr id="45" name="Arrow: Right 44">
            <a:extLst>
              <a:ext uri="{FF2B5EF4-FFF2-40B4-BE49-F238E27FC236}">
                <a16:creationId xmlns:a16="http://schemas.microsoft.com/office/drawing/2014/main" id="{0A2DCF92-CB70-420D-8601-D88F8BF0F9CF}"/>
              </a:ext>
            </a:extLst>
          </p:cNvPr>
          <p:cNvSpPr/>
          <p:nvPr/>
        </p:nvSpPr>
        <p:spPr>
          <a:xfrm>
            <a:off x="9846561" y="5790305"/>
            <a:ext cx="1072031" cy="425172"/>
          </a:xfrm>
          <a:prstGeom prst="rightArrow">
            <a:avLst/>
          </a:prstGeom>
          <a:solidFill>
            <a:schemeClr val="accent5">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46" name="Graphic 45" descr="Bullseye">
            <a:extLst>
              <a:ext uri="{FF2B5EF4-FFF2-40B4-BE49-F238E27FC236}">
                <a16:creationId xmlns:a16="http://schemas.microsoft.com/office/drawing/2014/main" id="{9B0DB254-3F68-491A-A6BD-9D1EFCFEF5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36790" y="4558334"/>
            <a:ext cx="492134" cy="492134"/>
          </a:xfrm>
          <a:prstGeom prst="rect">
            <a:avLst/>
          </a:prstGeom>
        </p:spPr>
      </p:pic>
      <p:sp>
        <p:nvSpPr>
          <p:cNvPr id="52" name="Rectangle 51">
            <a:extLst>
              <a:ext uri="{FF2B5EF4-FFF2-40B4-BE49-F238E27FC236}">
                <a16:creationId xmlns:a16="http://schemas.microsoft.com/office/drawing/2014/main" id="{3AC9E3AA-D399-44F2-9DBF-BA12C830C879}"/>
              </a:ext>
            </a:extLst>
          </p:cNvPr>
          <p:cNvSpPr/>
          <p:nvPr/>
        </p:nvSpPr>
        <p:spPr>
          <a:xfrm>
            <a:off x="10388627" y="4492179"/>
            <a:ext cx="1029448" cy="523220"/>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33D196">
                    <a:lumMod val="75000"/>
                  </a:srgbClr>
                </a:solidFill>
                <a:effectLst/>
                <a:uLnTx/>
                <a:uFillTx/>
                <a:latin typeface="Arial" panose="020B0604020202020204" pitchFamily="34" charset="0"/>
                <a:ea typeface="+mn-ea"/>
                <a:cs typeface="+mn-cs"/>
              </a:rPr>
              <a:t>Playbook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33D196">
                    <a:lumMod val="75000"/>
                  </a:srgbClr>
                </a:solidFill>
                <a:effectLst/>
                <a:uLnTx/>
                <a:uFillTx/>
                <a:latin typeface="Arial" panose="020B0604020202020204" pitchFamily="34" charset="0"/>
                <a:ea typeface="+mn-ea"/>
                <a:cs typeface="+mn-cs"/>
              </a:rPr>
              <a:t>Validation</a:t>
            </a:r>
          </a:p>
        </p:txBody>
      </p:sp>
      <p:sp>
        <p:nvSpPr>
          <p:cNvPr id="54" name="Arrow: Right 53">
            <a:extLst>
              <a:ext uri="{FF2B5EF4-FFF2-40B4-BE49-F238E27FC236}">
                <a16:creationId xmlns:a16="http://schemas.microsoft.com/office/drawing/2014/main" id="{700B4122-BE89-4773-B9B4-7449ED6A3895}"/>
              </a:ext>
            </a:extLst>
          </p:cNvPr>
          <p:cNvSpPr/>
          <p:nvPr/>
        </p:nvSpPr>
        <p:spPr>
          <a:xfrm>
            <a:off x="9694168" y="4984755"/>
            <a:ext cx="1072031" cy="425172"/>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6" name="Round Same Side Corner Rectangle 69">
            <a:extLst>
              <a:ext uri="{FF2B5EF4-FFF2-40B4-BE49-F238E27FC236}">
                <a16:creationId xmlns:a16="http://schemas.microsoft.com/office/drawing/2014/main" id="{1B8A568E-D9CD-4E5C-90F1-DB94EF93708F}"/>
              </a:ext>
            </a:extLst>
          </p:cNvPr>
          <p:cNvSpPr/>
          <p:nvPr/>
        </p:nvSpPr>
        <p:spPr>
          <a:xfrm>
            <a:off x="11205840" y="896510"/>
            <a:ext cx="729112" cy="523220"/>
          </a:xfrm>
          <a:prstGeom prst="round2SameRect">
            <a:avLst/>
          </a:prstGeom>
          <a:solidFill>
            <a:schemeClr val="bg1">
              <a:lumMod val="50000"/>
            </a:schemeClr>
          </a:solidFill>
          <a:ln w="952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FFFFFF"/>
                </a:solidFill>
                <a:effectLst/>
                <a:uLnTx/>
                <a:uFillTx/>
                <a:latin typeface="Arial"/>
                <a:ea typeface="+mn-ea"/>
                <a:cs typeface="+mn-cs"/>
              </a:rPr>
              <a:t>2022</a:t>
            </a:r>
          </a:p>
        </p:txBody>
      </p:sp>
      <p:cxnSp>
        <p:nvCxnSpPr>
          <p:cNvPr id="57" name="Straight Connector 56">
            <a:extLst>
              <a:ext uri="{FF2B5EF4-FFF2-40B4-BE49-F238E27FC236}">
                <a16:creationId xmlns:a16="http://schemas.microsoft.com/office/drawing/2014/main" id="{3387518F-0424-4005-93CD-6240E797C017}"/>
              </a:ext>
            </a:extLst>
          </p:cNvPr>
          <p:cNvCxnSpPr>
            <a:cxnSpLocks/>
          </p:cNvCxnSpPr>
          <p:nvPr/>
        </p:nvCxnSpPr>
        <p:spPr>
          <a:xfrm>
            <a:off x="11205840" y="1601085"/>
            <a:ext cx="0" cy="4312213"/>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DD74C43-3736-4D03-8141-CBE40246AEA3}"/>
              </a:ext>
            </a:extLst>
          </p:cNvPr>
          <p:cNvSpPr/>
          <p:nvPr/>
        </p:nvSpPr>
        <p:spPr>
          <a:xfrm>
            <a:off x="10987648" y="2903512"/>
            <a:ext cx="1177365" cy="954107"/>
          </a:xfrm>
          <a:prstGeom prst="rect">
            <a:avLst/>
          </a:prstGeom>
          <a:solidFill>
            <a:srgbClr val="FFFF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292929"/>
                </a:solidFill>
                <a:effectLst/>
                <a:uLnTx/>
                <a:uFillTx/>
                <a:latin typeface="Arial" panose="020B0604020202020204" pitchFamily="34" charset="0"/>
                <a:ea typeface="+mn-ea"/>
                <a:cs typeface="+mn-cs"/>
              </a:rPr>
              <a:t>Roll-out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292929"/>
                </a:solidFill>
                <a:effectLst/>
                <a:uLnTx/>
                <a:uFillTx/>
                <a:latin typeface="Arial" panose="020B0604020202020204" pitchFamily="34" charset="0"/>
                <a:ea typeface="+mn-ea"/>
                <a:cs typeface="+mn-cs"/>
              </a:rPr>
              <a:t>&amp;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292929"/>
                </a:solidFill>
                <a:effectLst/>
                <a:uLnTx/>
                <a:uFillTx/>
                <a:latin typeface="Arial" panose="020B0604020202020204" pitchFamily="34" charset="0"/>
                <a:ea typeface="+mn-ea"/>
                <a:cs typeface="+mn-cs"/>
              </a:rPr>
              <a:t>Opex Programs</a:t>
            </a:r>
          </a:p>
        </p:txBody>
      </p:sp>
      <p:sp>
        <p:nvSpPr>
          <p:cNvPr id="59" name="TextBox 58">
            <a:extLst>
              <a:ext uri="{FF2B5EF4-FFF2-40B4-BE49-F238E27FC236}">
                <a16:creationId xmlns:a16="http://schemas.microsoft.com/office/drawing/2014/main" id="{DC388082-565D-4C70-8F5E-03455E4E4708}"/>
              </a:ext>
            </a:extLst>
          </p:cNvPr>
          <p:cNvSpPr txBox="1"/>
          <p:nvPr/>
        </p:nvSpPr>
        <p:spPr>
          <a:xfrm>
            <a:off x="2859509" y="62851"/>
            <a:ext cx="8918834" cy="738664"/>
          </a:xfrm>
          <a:prstGeom prst="rect">
            <a:avLst/>
          </a:prstGeom>
          <a:solidFill>
            <a:schemeClr val="accent5"/>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dirty="0">
                <a:ln>
                  <a:noFill/>
                </a:ln>
                <a:solidFill>
                  <a:srgbClr val="292929"/>
                </a:solidFill>
                <a:effectLst/>
                <a:uLnTx/>
                <a:uFillTx/>
                <a:latin typeface="Arial" panose="020B0604020202020204"/>
                <a:ea typeface="+mn-ea"/>
                <a:cs typeface="+mn-cs"/>
              </a:rPr>
              <a:t>Meetings </a:t>
            </a:r>
            <a:r>
              <a:rPr kumimoji="0" lang="es-AR" sz="1200" b="0" i="0" u="none" strike="noStrike" kern="1200" cap="none" spc="0" normalizeH="0" baseline="0" noProof="0" dirty="0">
                <a:ln>
                  <a:noFill/>
                </a:ln>
                <a:solidFill>
                  <a:srgbClr val="292929"/>
                </a:solidFill>
                <a:effectLst/>
                <a:uLnTx/>
                <a:uFillTx/>
                <a:latin typeface="Arial" panose="020B0604020202020204"/>
                <a:ea typeface="+mn-ea"/>
                <a:cs typeface="+mn-cs"/>
              </a:rPr>
              <a:t> - 2 Reuniones </a:t>
            </a:r>
            <a:r>
              <a:rPr kumimoji="0" lang="es-AR" sz="1200" b="0" i="0" u="none" strike="noStrike" kern="1200" cap="none" spc="0" normalizeH="0" baseline="0" noProof="0">
                <a:ln>
                  <a:noFill/>
                </a:ln>
                <a:solidFill>
                  <a:srgbClr val="292929"/>
                </a:solidFill>
                <a:effectLst/>
                <a:uLnTx/>
                <a:uFillTx/>
                <a:latin typeface="Arial" panose="020B0604020202020204"/>
                <a:ea typeface="+mn-ea"/>
                <a:cs typeface="+mn-cs"/>
              </a:rPr>
              <a:t>semanales con </a:t>
            </a:r>
            <a:r>
              <a:rPr kumimoji="0" lang="es-AR" sz="1200" b="0" i="0" u="none" strike="noStrike" kern="1200" cap="none" spc="0" normalizeH="0" baseline="0" noProof="0" dirty="0">
                <a:ln>
                  <a:noFill/>
                </a:ln>
                <a:solidFill>
                  <a:srgbClr val="292929"/>
                </a:solidFill>
                <a:effectLst/>
                <a:uLnTx/>
                <a:uFillTx/>
                <a:latin typeface="Arial" panose="020B0604020202020204"/>
                <a:ea typeface="+mn-ea"/>
                <a:cs typeface="+mn-cs"/>
              </a:rPr>
              <a:t>el Core Team ( Propuesta: Lunes y Miércoles)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Roboto"/>
                <a:ea typeface="+mn-ea"/>
                <a:cs typeface="+mn-cs"/>
              </a:rPr>
              <a:t>	     - Reuniones Ad-hoc para </a:t>
            </a:r>
            <a:r>
              <a:rPr kumimoji="0" lang="es-AR" sz="1200" b="0" i="0" u="none" strike="noStrike" kern="1200" cap="none" spc="0" normalizeH="0" baseline="0" noProof="0" dirty="0">
                <a:ln>
                  <a:noFill/>
                </a:ln>
                <a:solidFill>
                  <a:srgbClr val="000000"/>
                </a:solidFill>
                <a:effectLst/>
                <a:uLnTx/>
                <a:uFillTx/>
                <a:latin typeface="Roboto"/>
                <a:ea typeface="+mn-ea"/>
                <a:cs typeface="+mn-cs"/>
              </a:rPr>
              <a:t>actualizar procesos</a:t>
            </a:r>
            <a:r>
              <a:rPr kumimoji="0" lang="en-US" sz="1200" b="0" i="0" u="none" strike="noStrike" kern="1200" cap="none" spc="0" normalizeH="0" baseline="0" noProof="0" dirty="0">
                <a:ln>
                  <a:noFill/>
                </a:ln>
                <a:solidFill>
                  <a:srgbClr val="000000"/>
                </a:solidFill>
                <a:effectLst/>
                <a:uLnTx/>
                <a:uFillTx/>
                <a:latin typeface="Roboto"/>
                <a:ea typeface="+mn-ea"/>
                <a:cs typeface="+mn-cs"/>
              </a:rPr>
              <a:t> actuales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Roboto"/>
                <a:ea typeface="+mn-ea"/>
                <a:cs typeface="+mn-cs"/>
              </a:rPr>
              <a:t>	     -  Managers: Envio de </a:t>
            </a:r>
            <a:r>
              <a:rPr kumimoji="0" lang="es-AR" sz="1200" b="0" i="0" u="none" strike="noStrike" kern="1200" cap="none" spc="0" normalizeH="0" baseline="0" noProof="0" dirty="0">
                <a:ln>
                  <a:noFill/>
                </a:ln>
                <a:solidFill>
                  <a:srgbClr val="000000"/>
                </a:solidFill>
                <a:effectLst/>
                <a:uLnTx/>
                <a:uFillTx/>
                <a:latin typeface="Roboto"/>
                <a:ea typeface="+mn-ea"/>
                <a:cs typeface="+mn-cs"/>
              </a:rPr>
              <a:t>Información</a:t>
            </a:r>
            <a:r>
              <a:rPr kumimoji="0" lang="en-US" sz="1200" b="0" i="0" u="none" strike="noStrike" kern="1200" cap="none" spc="0" normalizeH="0" baseline="0" noProof="0" dirty="0">
                <a:ln>
                  <a:noFill/>
                </a:ln>
                <a:solidFill>
                  <a:srgbClr val="000000"/>
                </a:solidFill>
                <a:effectLst/>
                <a:uLnTx/>
                <a:uFillTx/>
                <a:latin typeface="Roboto"/>
                <a:ea typeface="+mn-ea"/>
                <a:cs typeface="+mn-cs"/>
              </a:rPr>
              <a:t> para feedback y Reunion de </a:t>
            </a:r>
            <a:r>
              <a:rPr kumimoji="0" lang="es-AR" sz="1200" b="0" i="0" u="none" strike="noStrike" kern="1200" cap="none" spc="0" normalizeH="0" baseline="0" noProof="0" dirty="0">
                <a:ln>
                  <a:noFill/>
                </a:ln>
                <a:solidFill>
                  <a:srgbClr val="000000"/>
                </a:solidFill>
                <a:effectLst/>
                <a:uLnTx/>
                <a:uFillTx/>
                <a:latin typeface="Roboto"/>
                <a:ea typeface="+mn-ea"/>
                <a:cs typeface="+mn-cs"/>
              </a:rPr>
              <a:t>Seguimiento</a:t>
            </a:r>
          </a:p>
        </p:txBody>
      </p:sp>
    </p:spTree>
    <p:extLst>
      <p:ext uri="{BB962C8B-B14F-4D97-AF65-F5344CB8AC3E}">
        <p14:creationId xmlns:p14="http://schemas.microsoft.com/office/powerpoint/2010/main" val="1522693844"/>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1538883"/>
          </a:xfrm>
          <a:prstGeom prst="rect">
            <a:avLst/>
          </a:prstGeom>
        </p:spPr>
        <p:txBody>
          <a:bodyPr wrap="square">
            <a:spAutoFit/>
          </a:bodyPr>
          <a:lstStyle/>
          <a:p>
            <a:pPr lvl="0">
              <a:defRPr/>
            </a:pPr>
            <a:r>
              <a:rPr lang="es-AR" sz="3600" b="1" dirty="0">
                <a:solidFill>
                  <a:srgbClr val="10069F"/>
                </a:solidFill>
              </a:rPr>
              <a:t>2. Cómo optimizar este proceso</a:t>
            </a: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4FD013C4-11CC-4D55-A26C-C31A38D9DC77}"/>
              </a:ext>
            </a:extLst>
          </p:cNvPr>
          <p:cNvSpPr/>
          <p:nvPr/>
        </p:nvSpPr>
        <p:spPr>
          <a:xfrm>
            <a:off x="503600" y="1260961"/>
            <a:ext cx="11184799" cy="5355312"/>
          </a:xfrm>
          <a:prstGeom prst="rect">
            <a:avLst/>
          </a:prstGeom>
        </p:spPr>
        <p:txBody>
          <a:bodyPr wrap="square">
            <a:spAutoFit/>
          </a:bodyPr>
          <a:lstStyle/>
          <a:p>
            <a:pPr marL="285750" lvl="0" indent="-285750">
              <a:buFont typeface="Arial" panose="020B0604020202020204" pitchFamily="34" charset="0"/>
              <a:buChar char="•"/>
            </a:pPr>
            <a:r>
              <a:rPr lang="es-ES" b="1" dirty="0"/>
              <a:t>Recibir las cargas de manera eficiente y correcta:</a:t>
            </a:r>
            <a:r>
              <a:rPr lang="es-ES" dirty="0"/>
              <a:t> Se deberá tener en cuenta si la carga recibida es a granel o paletizada. De acuerdo con eso se deberá garantizar el correcto armado de pallet simultáneamente se realiza la descarga. Una vez controlada la carga, se deberá proceder al etiquetado y guardado.</a:t>
            </a:r>
            <a:endParaRPr lang="es-AR" dirty="0"/>
          </a:p>
          <a:p>
            <a:pPr marL="285750" lvl="0" indent="-285750">
              <a:buFont typeface="Arial" panose="020B0604020202020204" pitchFamily="34" charset="0"/>
              <a:buChar char="•"/>
            </a:pPr>
            <a:r>
              <a:rPr lang="es-ES" b="1" dirty="0"/>
              <a:t>Garantizar rotación en los docks de descarga para evitar </a:t>
            </a:r>
            <a:r>
              <a:rPr lang="es-ES" b="1" dirty="0" err="1"/>
              <a:t>acumilacion</a:t>
            </a:r>
            <a:r>
              <a:rPr lang="es-ES" b="1" dirty="0"/>
              <a:t> de inventario.</a:t>
            </a:r>
            <a:r>
              <a:rPr lang="es-ES" dirty="0"/>
              <a:t> Es importante contar con información precisa de planificación de Transportes para poder soportar y planificar una operación de recepción acorde a la demanda diaria. También es importante contar con Mano de obra especializada y capacitada según estándares, una Infraestructura y Diseño del Warehouse correctamente dimensionados para la operación.</a:t>
            </a:r>
            <a:endParaRPr lang="es-AR" dirty="0"/>
          </a:p>
          <a:p>
            <a:pPr marL="285750" lvl="0" indent="-285750">
              <a:buFont typeface="Arial" panose="020B0604020202020204" pitchFamily="34" charset="0"/>
              <a:buChar char="•"/>
            </a:pPr>
            <a:endParaRPr lang="es-ES" dirty="0"/>
          </a:p>
          <a:p>
            <a:endParaRPr lang="es-AR" dirty="0"/>
          </a:p>
          <a:p>
            <a:pPr marL="285750" lvl="0" indent="-285750">
              <a:buFont typeface="Arial" panose="020B0604020202020204" pitchFamily="34" charset="0"/>
              <a:buChar char="•"/>
            </a:pPr>
            <a:r>
              <a:rPr lang="es-ES" dirty="0"/>
              <a:t>Maquinaria eléctrica para realizar las descargas y despejar los muelles/staging rápida y efectivamente.</a:t>
            </a:r>
            <a:endParaRPr lang="es-AR" dirty="0"/>
          </a:p>
          <a:p>
            <a:pPr marL="285750" lvl="0" indent="-285750">
              <a:buFont typeface="Arial" panose="020B0604020202020204" pitchFamily="34" charset="0"/>
              <a:buChar char="•"/>
            </a:pPr>
            <a:r>
              <a:rPr lang="es-ES" dirty="0"/>
              <a:t>Uso de un software adecuado para la descarga, asignando la cantidad apropiada de personal a las operación de descarga (EWMs, Sistemas de Management de personal, administradores de Docks, sistema de asignación de Docks)</a:t>
            </a:r>
            <a:endParaRPr lang="es-AR" dirty="0"/>
          </a:p>
          <a:p>
            <a:pPr marL="285750" lvl="0" indent="-285750">
              <a:buFont typeface="Arial" panose="020B0604020202020204" pitchFamily="34" charset="0"/>
              <a:buChar char="•"/>
            </a:pPr>
            <a:r>
              <a:rPr lang="es-AR" dirty="0"/>
              <a:t>En caso de recepciones a granel (Producto Local o Importado) si es necesario se deberá automatizar el paletizado para garantizar la correcta manipulación dentro del Warehouse. Dicho Equipo deberá tener flexibilidad para paletizar Productos de diferentes dimensiones, peso.</a:t>
            </a:r>
          </a:p>
          <a:p>
            <a:r>
              <a:rPr lang="es-ES" dirty="0"/>
              <a:t> </a:t>
            </a:r>
            <a:endParaRPr lang="es-AR" sz="2400" kern="0" dirty="0">
              <a:solidFill>
                <a:sysClr val="windowText" lastClr="000000"/>
              </a:solidFill>
              <a:ea typeface="Gulim" pitchFamily="34" charset="-127"/>
              <a:cs typeface="Arial"/>
            </a:endParaRPr>
          </a:p>
        </p:txBody>
      </p:sp>
      <p:sp>
        <p:nvSpPr>
          <p:cNvPr id="3" name="Rectangle 2">
            <a:extLst>
              <a:ext uri="{FF2B5EF4-FFF2-40B4-BE49-F238E27FC236}">
                <a16:creationId xmlns:a16="http://schemas.microsoft.com/office/drawing/2014/main" id="{0559ECAD-A754-40A7-800C-DC8E4F3355E4}"/>
              </a:ext>
            </a:extLst>
          </p:cNvPr>
          <p:cNvSpPr/>
          <p:nvPr/>
        </p:nvSpPr>
        <p:spPr>
          <a:xfrm>
            <a:off x="0" y="844569"/>
            <a:ext cx="1313180" cy="369332"/>
          </a:xfrm>
          <a:prstGeom prst="rect">
            <a:avLst/>
          </a:prstGeom>
        </p:spPr>
        <p:txBody>
          <a:bodyPr wrap="none">
            <a:spAutoFit/>
          </a:bodyPr>
          <a:lstStyle/>
          <a:p>
            <a:r>
              <a:rPr lang="es-ES" b="1" dirty="0">
                <a:solidFill>
                  <a:srgbClr val="10069F"/>
                </a:solidFill>
              </a:rPr>
              <a:t>Objetivos:</a:t>
            </a:r>
            <a:endParaRPr lang="es-AR" b="1" dirty="0">
              <a:solidFill>
                <a:srgbClr val="10069F"/>
              </a:solidFill>
            </a:endParaRPr>
          </a:p>
        </p:txBody>
      </p:sp>
      <p:sp>
        <p:nvSpPr>
          <p:cNvPr id="6" name="Rectangle 5">
            <a:extLst>
              <a:ext uri="{FF2B5EF4-FFF2-40B4-BE49-F238E27FC236}">
                <a16:creationId xmlns:a16="http://schemas.microsoft.com/office/drawing/2014/main" id="{39F1342F-4E2D-449B-B852-DA0110571AF9}"/>
              </a:ext>
            </a:extLst>
          </p:cNvPr>
          <p:cNvSpPr/>
          <p:nvPr/>
        </p:nvSpPr>
        <p:spPr>
          <a:xfrm>
            <a:off x="0" y="3938617"/>
            <a:ext cx="1492716" cy="369332"/>
          </a:xfrm>
          <a:prstGeom prst="rect">
            <a:avLst/>
          </a:prstGeom>
        </p:spPr>
        <p:txBody>
          <a:bodyPr wrap="none">
            <a:spAutoFit/>
          </a:bodyPr>
          <a:lstStyle/>
          <a:p>
            <a:r>
              <a:rPr lang="es-ES" b="1" dirty="0">
                <a:solidFill>
                  <a:srgbClr val="10069F"/>
                </a:solidFill>
              </a:rPr>
              <a:t>Soluciones:</a:t>
            </a:r>
            <a:endParaRPr lang="es-AR" b="1" dirty="0">
              <a:solidFill>
                <a:srgbClr val="10069F"/>
              </a:solidFill>
            </a:endParaRPr>
          </a:p>
        </p:txBody>
      </p:sp>
    </p:spTree>
    <p:extLst>
      <p:ext uri="{BB962C8B-B14F-4D97-AF65-F5344CB8AC3E}">
        <p14:creationId xmlns:p14="http://schemas.microsoft.com/office/powerpoint/2010/main" val="1261917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3600" b="1" dirty="0">
                <a:solidFill>
                  <a:srgbClr val="10069F"/>
                </a:solidFill>
                <a:latin typeface="Arial" panose="020B0604020202020204"/>
              </a:rPr>
              <a:t>2</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.1. Tipos de Recepciones</a:t>
            </a:r>
          </a:p>
          <a:p>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7C7F5C25-70A9-4D40-AE6D-8AFBA53EA405}"/>
              </a:ext>
            </a:extLst>
          </p:cNvPr>
          <p:cNvSpPr/>
          <p:nvPr/>
        </p:nvSpPr>
        <p:spPr>
          <a:xfrm>
            <a:off x="742121" y="1989270"/>
            <a:ext cx="8905461" cy="2616101"/>
          </a:xfrm>
          <a:prstGeom prst="rect">
            <a:avLst/>
          </a:prstGeom>
        </p:spPr>
        <p:txBody>
          <a:bodyPr wrap="square">
            <a:spAutoFit/>
          </a:bodyPr>
          <a:lstStyle/>
          <a:p>
            <a:endParaRPr lang="es-AR" sz="2400" b="1" noProof="1"/>
          </a:p>
          <a:p>
            <a:pPr marL="342900" lvl="0" indent="-342900">
              <a:buFont typeface="+mj-lt"/>
              <a:buAutoNum type="alphaUcPeriod"/>
              <a:defRPr/>
            </a:pPr>
            <a:r>
              <a:rPr lang="es-AR" sz="2800" noProof="1">
                <a:latin typeface="+mj-lt"/>
              </a:rPr>
              <a:t>Intramill </a:t>
            </a:r>
          </a:p>
          <a:p>
            <a:pPr marL="342900" lvl="0" indent="-342900">
              <a:buFont typeface="+mj-lt"/>
              <a:buAutoNum type="alphaUcPeriod"/>
              <a:defRPr/>
            </a:pPr>
            <a:r>
              <a:rPr lang="es-AR" sz="2800" noProof="1">
                <a:latin typeface="+mj-lt"/>
              </a:rPr>
              <a:t>Importacion </a:t>
            </a:r>
          </a:p>
          <a:p>
            <a:pPr marL="342900" lvl="0" indent="-342900">
              <a:buFont typeface="+mj-lt"/>
              <a:buAutoNum type="alphaUcPeriod"/>
              <a:defRPr/>
            </a:pPr>
            <a:r>
              <a:rPr lang="es-AR" sz="2800" noProof="1">
                <a:latin typeface="+mj-lt"/>
              </a:rPr>
              <a:t>Maquila o Proveedor Externos</a:t>
            </a:r>
          </a:p>
          <a:p>
            <a:pPr lvl="0">
              <a:defRPr/>
            </a:pPr>
            <a:endParaRPr lang="es-AR" sz="2800" noProof="1">
              <a:latin typeface="+mj-lt"/>
            </a:endParaRPr>
          </a:p>
          <a:p>
            <a:pPr lvl="0">
              <a:defRPr/>
            </a:pPr>
            <a:r>
              <a:rPr lang="es-AR" sz="2800" noProof="1">
                <a:latin typeface="+mj-lt"/>
              </a:rPr>
              <a:t>D.Planta Productiva a CD en mismo site</a:t>
            </a:r>
          </a:p>
        </p:txBody>
      </p:sp>
      <p:sp>
        <p:nvSpPr>
          <p:cNvPr id="2" name="Cerrar llave 1">
            <a:extLst>
              <a:ext uri="{FF2B5EF4-FFF2-40B4-BE49-F238E27FC236}">
                <a16:creationId xmlns:a16="http://schemas.microsoft.com/office/drawing/2014/main" id="{F7618B30-45F4-42FB-8BDD-1AB47E223E5E}"/>
              </a:ext>
            </a:extLst>
          </p:cNvPr>
          <p:cNvSpPr/>
          <p:nvPr/>
        </p:nvSpPr>
        <p:spPr>
          <a:xfrm>
            <a:off x="6293922" y="2319256"/>
            <a:ext cx="273132" cy="129441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3" name="Rectángulo 2">
            <a:extLst>
              <a:ext uri="{FF2B5EF4-FFF2-40B4-BE49-F238E27FC236}">
                <a16:creationId xmlns:a16="http://schemas.microsoft.com/office/drawing/2014/main" id="{7532B0CD-A4ED-408B-846D-80B7E97E072A}"/>
              </a:ext>
            </a:extLst>
          </p:cNvPr>
          <p:cNvSpPr/>
          <p:nvPr/>
        </p:nvSpPr>
        <p:spPr>
          <a:xfrm>
            <a:off x="6998961" y="2811951"/>
            <a:ext cx="928459" cy="369332"/>
          </a:xfrm>
          <a:prstGeom prst="rect">
            <a:avLst/>
          </a:prstGeom>
        </p:spPr>
        <p:txBody>
          <a:bodyPr wrap="none">
            <a:spAutoFit/>
          </a:bodyPr>
          <a:lstStyle/>
          <a:p>
            <a:r>
              <a:rPr lang="es-AR" b="1" noProof="1">
                <a:solidFill>
                  <a:schemeClr val="accent1"/>
                </a:solidFill>
              </a:rPr>
              <a:t>Flujo 1</a:t>
            </a:r>
            <a:endParaRPr lang="es-AR" b="1" dirty="0">
              <a:solidFill>
                <a:schemeClr val="accent1"/>
              </a:solidFill>
            </a:endParaRPr>
          </a:p>
        </p:txBody>
      </p:sp>
      <p:sp>
        <p:nvSpPr>
          <p:cNvPr id="7" name="Cerrar llave 6">
            <a:extLst>
              <a:ext uri="{FF2B5EF4-FFF2-40B4-BE49-F238E27FC236}">
                <a16:creationId xmlns:a16="http://schemas.microsoft.com/office/drawing/2014/main" id="{38264BA4-293B-4595-BF05-0DA1D9784AA2}"/>
              </a:ext>
            </a:extLst>
          </p:cNvPr>
          <p:cNvSpPr/>
          <p:nvPr/>
        </p:nvSpPr>
        <p:spPr>
          <a:xfrm>
            <a:off x="7301883" y="4022766"/>
            <a:ext cx="322613" cy="65116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8" name="Rectángulo 7">
            <a:extLst>
              <a:ext uri="{FF2B5EF4-FFF2-40B4-BE49-F238E27FC236}">
                <a16:creationId xmlns:a16="http://schemas.microsoft.com/office/drawing/2014/main" id="{15C1B242-D5D0-443E-A875-6D213C6D0CC5}"/>
              </a:ext>
            </a:extLst>
          </p:cNvPr>
          <p:cNvSpPr/>
          <p:nvPr/>
        </p:nvSpPr>
        <p:spPr>
          <a:xfrm>
            <a:off x="8128756" y="4111142"/>
            <a:ext cx="928459" cy="369332"/>
          </a:xfrm>
          <a:prstGeom prst="rect">
            <a:avLst/>
          </a:prstGeom>
        </p:spPr>
        <p:txBody>
          <a:bodyPr wrap="none">
            <a:spAutoFit/>
          </a:bodyPr>
          <a:lstStyle/>
          <a:p>
            <a:r>
              <a:rPr lang="es-AR" b="1" noProof="1">
                <a:solidFill>
                  <a:schemeClr val="accent1"/>
                </a:solidFill>
              </a:rPr>
              <a:t>Flujo 2</a:t>
            </a:r>
            <a:endParaRPr lang="es-AR" b="1" dirty="0">
              <a:solidFill>
                <a:schemeClr val="accent1"/>
              </a:solidFill>
            </a:endParaRPr>
          </a:p>
        </p:txBody>
      </p:sp>
      <p:sp>
        <p:nvSpPr>
          <p:cNvPr id="5" name="Rectángulo 4">
            <a:extLst>
              <a:ext uri="{FF2B5EF4-FFF2-40B4-BE49-F238E27FC236}">
                <a16:creationId xmlns:a16="http://schemas.microsoft.com/office/drawing/2014/main" id="{F40FE86A-02F9-43CE-95D9-EACD32329A32}"/>
              </a:ext>
            </a:extLst>
          </p:cNvPr>
          <p:cNvSpPr/>
          <p:nvPr/>
        </p:nvSpPr>
        <p:spPr>
          <a:xfrm>
            <a:off x="498526" y="1200850"/>
            <a:ext cx="7630230" cy="461665"/>
          </a:xfrm>
          <a:prstGeom prst="rect">
            <a:avLst/>
          </a:prstGeom>
        </p:spPr>
        <p:txBody>
          <a:bodyPr wrap="none">
            <a:spAutoFit/>
          </a:bodyPr>
          <a:lstStyle/>
          <a:p>
            <a:r>
              <a:rPr lang="es-AR" sz="2400" b="1" noProof="1">
                <a:solidFill>
                  <a:schemeClr val="accent1"/>
                </a:solidFill>
              </a:rPr>
              <a:t>Recepcion Producto Terminado y/o Semielaborado</a:t>
            </a:r>
          </a:p>
        </p:txBody>
      </p:sp>
    </p:spTree>
    <p:extLst>
      <p:ext uri="{BB962C8B-B14F-4D97-AF65-F5344CB8AC3E}">
        <p14:creationId xmlns:p14="http://schemas.microsoft.com/office/powerpoint/2010/main" val="4119752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3600" b="1" dirty="0">
                <a:solidFill>
                  <a:srgbClr val="10069F"/>
                </a:solidFill>
                <a:latin typeface="Arial" panose="020B0604020202020204"/>
              </a:rPr>
              <a:t>2</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.1.1 </a:t>
            </a:r>
            <a:r>
              <a:rPr kumimoji="0" lang="es-AR" sz="3600" b="1" i="0" u="none" strike="noStrike" kern="1200" cap="none" spc="0" normalizeH="0" baseline="0" noProof="0" dirty="0" err="1">
                <a:ln>
                  <a:noFill/>
                </a:ln>
                <a:solidFill>
                  <a:srgbClr val="10069F"/>
                </a:solidFill>
                <a:effectLst/>
                <a:uLnTx/>
                <a:uFillTx/>
                <a:latin typeface="Arial" panose="020B0604020202020204"/>
                <a:ea typeface="+mn-ea"/>
                <a:cs typeface="+mn-cs"/>
              </a:rPr>
              <a:t>Recepcion</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 </a:t>
            </a:r>
          </a:p>
          <a:p>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9DFEA6BE-0475-495B-9EB1-72BC4EAD634A}"/>
              </a:ext>
            </a:extLst>
          </p:cNvPr>
          <p:cNvSpPr/>
          <p:nvPr/>
        </p:nvSpPr>
        <p:spPr>
          <a:xfrm>
            <a:off x="386419" y="1002747"/>
            <a:ext cx="11309267" cy="2769989"/>
          </a:xfrm>
          <a:prstGeom prst="rect">
            <a:avLst/>
          </a:prstGeom>
        </p:spPr>
        <p:txBody>
          <a:bodyPr wrap="square">
            <a:spAutoFit/>
          </a:bodyPr>
          <a:lstStyle/>
          <a:p>
            <a:pPr marL="342900" indent="-342900">
              <a:buFont typeface="+mj-lt"/>
              <a:buAutoNum type="alphaUcPeriod"/>
            </a:pPr>
            <a:r>
              <a:rPr lang="es-AR" sz="2400" b="1" dirty="0" err="1">
                <a:solidFill>
                  <a:srgbClr val="10069F"/>
                </a:solidFill>
              </a:rPr>
              <a:t>Intramill</a:t>
            </a:r>
            <a:endParaRPr lang="es-AR" sz="2400" b="1" dirty="0">
              <a:solidFill>
                <a:srgbClr val="10069F"/>
              </a:solidFill>
            </a:endParaRPr>
          </a:p>
          <a:p>
            <a:endParaRPr lang="es-AR" sz="2400" b="1" dirty="0">
              <a:solidFill>
                <a:srgbClr val="10069F"/>
              </a:solidFill>
            </a:endParaRPr>
          </a:p>
          <a:p>
            <a:r>
              <a:rPr lang="es-AR" b="1" u="sng" noProof="1">
                <a:solidFill>
                  <a:schemeClr val="accent1"/>
                </a:solidFill>
              </a:rPr>
              <a:t>Definición Recepcion Intramill: </a:t>
            </a:r>
            <a:r>
              <a:rPr lang="es-AR" noProof="1"/>
              <a:t>Este tipo de Recepciones son toda aquella procedente de:</a:t>
            </a:r>
          </a:p>
          <a:p>
            <a:endParaRPr lang="es-AR" noProof="1"/>
          </a:p>
          <a:p>
            <a:pPr marL="342900" indent="-342900">
              <a:buFont typeface="+mj-lt"/>
              <a:buAutoNum type="arabicParenR"/>
            </a:pPr>
            <a:r>
              <a:rPr lang="es-AR" noProof="1"/>
              <a:t>Plantas Productoras Locales</a:t>
            </a:r>
          </a:p>
          <a:p>
            <a:pPr marL="342900" indent="-342900">
              <a:buFont typeface="+mj-lt"/>
              <a:buAutoNum type="arabicParenR"/>
            </a:pPr>
            <a:r>
              <a:rPr lang="es-AR" noProof="1"/>
              <a:t>Centros de Distribucion del país</a:t>
            </a:r>
          </a:p>
          <a:p>
            <a:pPr marL="342900" indent="-342900">
              <a:buFont typeface="+mj-lt"/>
              <a:buAutoNum type="arabicParenR"/>
            </a:pPr>
            <a:r>
              <a:rPr lang="es-AR" noProof="1"/>
              <a:t>Warehouses Externos  que operen con sistema WMS KC u operados por 3PL con sistema compatible al de KC ( Interface), donde el Etiquetado del Producto Terminado sea igual al de origen de la Planta Productora. </a:t>
            </a:r>
          </a:p>
        </p:txBody>
      </p:sp>
      <p:pic>
        <p:nvPicPr>
          <p:cNvPr id="6" name="Picture 5">
            <a:extLst>
              <a:ext uri="{FF2B5EF4-FFF2-40B4-BE49-F238E27FC236}">
                <a16:creationId xmlns:a16="http://schemas.microsoft.com/office/drawing/2014/main" id="{9698B94B-6183-4604-9B91-F3127032E44D}"/>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7968812" y="5421848"/>
            <a:ext cx="1049564" cy="793732"/>
          </a:xfrm>
          <a:prstGeom prst="rect">
            <a:avLst/>
          </a:prstGeom>
        </p:spPr>
      </p:pic>
      <p:sp>
        <p:nvSpPr>
          <p:cNvPr id="3" name="Rectangle 2">
            <a:extLst>
              <a:ext uri="{FF2B5EF4-FFF2-40B4-BE49-F238E27FC236}">
                <a16:creationId xmlns:a16="http://schemas.microsoft.com/office/drawing/2014/main" id="{137160B6-01D5-4B1C-A1DF-39106354CB22}"/>
              </a:ext>
            </a:extLst>
          </p:cNvPr>
          <p:cNvSpPr/>
          <p:nvPr/>
        </p:nvSpPr>
        <p:spPr>
          <a:xfrm>
            <a:off x="2777043" y="5723088"/>
            <a:ext cx="482824" cy="307777"/>
          </a:xfrm>
          <a:prstGeom prst="rect">
            <a:avLst/>
          </a:prstGeom>
        </p:spPr>
        <p:txBody>
          <a:bodyPr wrap="none">
            <a:spAutoFit/>
          </a:bodyPr>
          <a:lstStyle/>
          <a:p>
            <a:r>
              <a:rPr lang="es-AR" sz="1400" b="1" noProof="1"/>
              <a:t>Mill</a:t>
            </a:r>
            <a:endParaRPr lang="es-AR" sz="1400" b="1" dirty="0"/>
          </a:p>
        </p:txBody>
      </p:sp>
      <p:pic>
        <p:nvPicPr>
          <p:cNvPr id="10" name="Picture 9">
            <a:extLst>
              <a:ext uri="{FF2B5EF4-FFF2-40B4-BE49-F238E27FC236}">
                <a16:creationId xmlns:a16="http://schemas.microsoft.com/office/drawing/2014/main" id="{495D2E50-DF57-4DBE-841B-6AE18C61D27D}"/>
              </a:ext>
            </a:extLst>
          </p:cNvPr>
          <p:cNvPicPr/>
          <p:nvPr/>
        </p:nvPicPr>
        <p:blipFill>
          <a:blip r:embed="rId5"/>
          <a:stretch>
            <a:fillRect/>
          </a:stretch>
        </p:blipFill>
        <p:spPr>
          <a:xfrm>
            <a:off x="8063349" y="3878621"/>
            <a:ext cx="1049564" cy="708932"/>
          </a:xfrm>
          <a:prstGeom prst="rect">
            <a:avLst/>
          </a:prstGeom>
        </p:spPr>
      </p:pic>
      <p:sp>
        <p:nvSpPr>
          <p:cNvPr id="11" name="Rectangle 10">
            <a:extLst>
              <a:ext uri="{FF2B5EF4-FFF2-40B4-BE49-F238E27FC236}">
                <a16:creationId xmlns:a16="http://schemas.microsoft.com/office/drawing/2014/main" id="{4ECB7DF6-2B63-4BA0-B2DC-822C7C02322B}"/>
              </a:ext>
            </a:extLst>
          </p:cNvPr>
          <p:cNvSpPr/>
          <p:nvPr/>
        </p:nvSpPr>
        <p:spPr>
          <a:xfrm>
            <a:off x="9112913" y="4064333"/>
            <a:ext cx="2131774" cy="523220"/>
          </a:xfrm>
          <a:prstGeom prst="rect">
            <a:avLst/>
          </a:prstGeom>
        </p:spPr>
        <p:txBody>
          <a:bodyPr wrap="square">
            <a:spAutoFit/>
          </a:bodyPr>
          <a:lstStyle/>
          <a:p>
            <a:r>
              <a:rPr lang="en-US" sz="1400" b="1" dirty="0"/>
              <a:t>3PL </a:t>
            </a:r>
          </a:p>
          <a:p>
            <a:r>
              <a:rPr lang="en-US" sz="1400" b="1" dirty="0"/>
              <a:t>Warehouse</a:t>
            </a:r>
          </a:p>
        </p:txBody>
      </p:sp>
      <p:pic>
        <p:nvPicPr>
          <p:cNvPr id="13" name="Graphic 12" descr="Factory">
            <a:extLst>
              <a:ext uri="{FF2B5EF4-FFF2-40B4-BE49-F238E27FC236}">
                <a16:creationId xmlns:a16="http://schemas.microsoft.com/office/drawing/2014/main" id="{A0306034-DB1E-40E3-ABC3-D0FD0B06E1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92319" y="4956835"/>
            <a:ext cx="887151" cy="887151"/>
          </a:xfrm>
          <a:prstGeom prst="rect">
            <a:avLst/>
          </a:prstGeom>
        </p:spPr>
      </p:pic>
      <p:sp>
        <p:nvSpPr>
          <p:cNvPr id="14" name="Oval 13">
            <a:extLst>
              <a:ext uri="{FF2B5EF4-FFF2-40B4-BE49-F238E27FC236}">
                <a16:creationId xmlns:a16="http://schemas.microsoft.com/office/drawing/2014/main" id="{CF46FC9F-53ED-4571-9CCE-1D322EC94366}"/>
              </a:ext>
            </a:extLst>
          </p:cNvPr>
          <p:cNvSpPr/>
          <p:nvPr/>
        </p:nvSpPr>
        <p:spPr>
          <a:xfrm>
            <a:off x="4798798" y="3758687"/>
            <a:ext cx="1805129" cy="14136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5" name="Picture 14">
            <a:extLst>
              <a:ext uri="{FF2B5EF4-FFF2-40B4-BE49-F238E27FC236}">
                <a16:creationId xmlns:a16="http://schemas.microsoft.com/office/drawing/2014/main" id="{885B4A67-B2B9-4375-8D6C-C9E0954D79E0}"/>
              </a:ext>
            </a:extLst>
          </p:cNvPr>
          <p:cNvPicPr/>
          <p:nvPr/>
        </p:nvPicPr>
        <p:blipFill>
          <a:blip r:embed="rId5"/>
          <a:stretch>
            <a:fillRect/>
          </a:stretch>
        </p:blipFill>
        <p:spPr>
          <a:xfrm>
            <a:off x="5220447" y="3978233"/>
            <a:ext cx="1049724" cy="566232"/>
          </a:xfrm>
          <a:prstGeom prst="rect">
            <a:avLst/>
          </a:prstGeom>
        </p:spPr>
      </p:pic>
      <p:sp>
        <p:nvSpPr>
          <p:cNvPr id="16" name="Rectangle 15">
            <a:extLst>
              <a:ext uri="{FF2B5EF4-FFF2-40B4-BE49-F238E27FC236}">
                <a16:creationId xmlns:a16="http://schemas.microsoft.com/office/drawing/2014/main" id="{ABB0319B-EB51-41E3-AD8B-171777BCECF5}"/>
              </a:ext>
            </a:extLst>
          </p:cNvPr>
          <p:cNvSpPr/>
          <p:nvPr/>
        </p:nvSpPr>
        <p:spPr>
          <a:xfrm>
            <a:off x="4701813" y="4544465"/>
            <a:ext cx="1945731" cy="307777"/>
          </a:xfrm>
          <a:prstGeom prst="rect">
            <a:avLst/>
          </a:prstGeom>
        </p:spPr>
        <p:txBody>
          <a:bodyPr wrap="square">
            <a:spAutoFit/>
          </a:bodyPr>
          <a:lstStyle/>
          <a:p>
            <a:pPr algn="ctr"/>
            <a:r>
              <a:rPr lang="en-US" sz="1400" b="1" dirty="0"/>
              <a:t>KC Warehouse</a:t>
            </a:r>
          </a:p>
        </p:txBody>
      </p:sp>
      <p:sp>
        <p:nvSpPr>
          <p:cNvPr id="17" name="Rectangle 16">
            <a:extLst>
              <a:ext uri="{FF2B5EF4-FFF2-40B4-BE49-F238E27FC236}">
                <a16:creationId xmlns:a16="http://schemas.microsoft.com/office/drawing/2014/main" id="{7646C8E3-8015-4270-A86B-8FCC2DA1E267}"/>
              </a:ext>
            </a:extLst>
          </p:cNvPr>
          <p:cNvSpPr/>
          <p:nvPr/>
        </p:nvSpPr>
        <p:spPr>
          <a:xfrm>
            <a:off x="9018376" y="5619650"/>
            <a:ext cx="1241905" cy="523220"/>
          </a:xfrm>
          <a:prstGeom prst="rect">
            <a:avLst/>
          </a:prstGeom>
        </p:spPr>
        <p:txBody>
          <a:bodyPr wrap="square">
            <a:spAutoFit/>
          </a:bodyPr>
          <a:lstStyle/>
          <a:p>
            <a:r>
              <a:rPr lang="en-US" sz="1400" b="1" dirty="0"/>
              <a:t>External</a:t>
            </a:r>
          </a:p>
          <a:p>
            <a:r>
              <a:rPr lang="en-US" sz="1400" b="1" dirty="0"/>
              <a:t>Warehouse</a:t>
            </a:r>
          </a:p>
        </p:txBody>
      </p:sp>
      <p:pic>
        <p:nvPicPr>
          <p:cNvPr id="19" name="Graphic 18" descr="Line arrow Counter clockwise curve">
            <a:extLst>
              <a:ext uri="{FF2B5EF4-FFF2-40B4-BE49-F238E27FC236}">
                <a16:creationId xmlns:a16="http://schemas.microsoft.com/office/drawing/2014/main" id="{07428823-C0F5-406E-A09E-EF8B98DA01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7780539">
            <a:off x="6534069" y="3337267"/>
            <a:ext cx="1552840" cy="1552840"/>
          </a:xfrm>
          <a:prstGeom prst="rect">
            <a:avLst/>
          </a:prstGeom>
        </p:spPr>
      </p:pic>
      <p:pic>
        <p:nvPicPr>
          <p:cNvPr id="21" name="Graphic 20" descr="Line arrow Clockwise curve">
            <a:extLst>
              <a:ext uri="{FF2B5EF4-FFF2-40B4-BE49-F238E27FC236}">
                <a16:creationId xmlns:a16="http://schemas.microsoft.com/office/drawing/2014/main" id="{D6D68E6F-3775-406B-9D2C-4947691EF6A9}"/>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8129" t="1474" r="6454" b="1354"/>
          <a:stretch/>
        </p:blipFill>
        <p:spPr>
          <a:xfrm rot="19623214">
            <a:off x="6299625" y="4823250"/>
            <a:ext cx="1476000" cy="1728000"/>
          </a:xfrm>
          <a:prstGeom prst="rect">
            <a:avLst/>
          </a:prstGeom>
        </p:spPr>
      </p:pic>
      <p:pic>
        <p:nvPicPr>
          <p:cNvPr id="26" name="Graphic 25" descr="Line arrow Clockwise curve">
            <a:extLst>
              <a:ext uri="{FF2B5EF4-FFF2-40B4-BE49-F238E27FC236}">
                <a16:creationId xmlns:a16="http://schemas.microsoft.com/office/drawing/2014/main" id="{D62D69DD-8150-4134-9F1E-D552AFB5056F}"/>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8129" t="1474" r="6454" b="1354"/>
          <a:stretch/>
        </p:blipFill>
        <p:spPr>
          <a:xfrm rot="5554707">
            <a:off x="3188423" y="3744986"/>
            <a:ext cx="1476000" cy="1728000"/>
          </a:xfrm>
          <a:prstGeom prst="rect">
            <a:avLst/>
          </a:prstGeom>
        </p:spPr>
      </p:pic>
    </p:spTree>
    <p:extLst>
      <p:ext uri="{BB962C8B-B14F-4D97-AF65-F5344CB8AC3E}">
        <p14:creationId xmlns:p14="http://schemas.microsoft.com/office/powerpoint/2010/main" val="69620594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3600" b="1" dirty="0">
                <a:solidFill>
                  <a:srgbClr val="10069F"/>
                </a:solidFill>
                <a:latin typeface="Arial" panose="020B0604020202020204"/>
              </a:rPr>
              <a:t>2</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.1.1 </a:t>
            </a:r>
            <a:r>
              <a:rPr kumimoji="0" lang="es-AR" sz="3600" b="1" i="0" u="none" strike="noStrike" kern="1200" cap="none" spc="0" normalizeH="0" baseline="0" noProof="0" dirty="0" err="1">
                <a:ln>
                  <a:noFill/>
                </a:ln>
                <a:solidFill>
                  <a:srgbClr val="10069F"/>
                </a:solidFill>
                <a:effectLst/>
                <a:uLnTx/>
                <a:uFillTx/>
                <a:latin typeface="Arial" panose="020B0604020202020204"/>
                <a:ea typeface="+mn-ea"/>
                <a:cs typeface="+mn-cs"/>
              </a:rPr>
              <a:t>Recepcion</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 </a:t>
            </a:r>
          </a:p>
          <a:p>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9DFEA6BE-0475-495B-9EB1-72BC4EAD634A}"/>
              </a:ext>
            </a:extLst>
          </p:cNvPr>
          <p:cNvSpPr/>
          <p:nvPr/>
        </p:nvSpPr>
        <p:spPr>
          <a:xfrm>
            <a:off x="386419" y="1002747"/>
            <a:ext cx="11309267" cy="2492990"/>
          </a:xfrm>
          <a:prstGeom prst="rect">
            <a:avLst/>
          </a:prstGeom>
        </p:spPr>
        <p:txBody>
          <a:bodyPr wrap="square">
            <a:spAutoFit/>
          </a:bodyPr>
          <a:lstStyle/>
          <a:p>
            <a:r>
              <a:rPr lang="es-AR" sz="2400" b="1" dirty="0">
                <a:solidFill>
                  <a:srgbClr val="10069F"/>
                </a:solidFill>
              </a:rPr>
              <a:t>B. Importados</a:t>
            </a:r>
          </a:p>
          <a:p>
            <a:endParaRPr lang="es-AR" sz="2400" b="1" dirty="0">
              <a:solidFill>
                <a:srgbClr val="10069F"/>
              </a:solidFill>
            </a:endParaRPr>
          </a:p>
          <a:p>
            <a:r>
              <a:rPr lang="es-AR" b="1" u="sng" noProof="1">
                <a:solidFill>
                  <a:schemeClr val="accent1"/>
                </a:solidFill>
              </a:rPr>
              <a:t>Definición Recepcion Importados: </a:t>
            </a:r>
            <a:r>
              <a:rPr lang="es-AR" noProof="1"/>
              <a:t>Este tipo de Recepciones son toda aquella procedente de:</a:t>
            </a:r>
          </a:p>
          <a:p>
            <a:endParaRPr lang="es-AR" noProof="1"/>
          </a:p>
          <a:p>
            <a:pPr marL="342900" indent="-342900">
              <a:buFont typeface="+mj-lt"/>
              <a:buAutoNum type="arabicParenR"/>
            </a:pPr>
            <a:r>
              <a:rPr lang="es-AR" noProof="1"/>
              <a:t>Plantas Productoras del exterior del país que envían producto al Warehouse Local.</a:t>
            </a:r>
          </a:p>
          <a:p>
            <a:pPr marL="342900" indent="-342900">
              <a:buFont typeface="+mj-lt"/>
              <a:buAutoNum type="arabicParenR"/>
            </a:pPr>
            <a:r>
              <a:rPr lang="es-AR" noProof="1"/>
              <a:t>Proveedores de otros países que proveen MP o PT al Warehouse Local.</a:t>
            </a:r>
          </a:p>
          <a:p>
            <a:pPr marL="342900" indent="-342900">
              <a:buFont typeface="+mj-lt"/>
              <a:buAutoNum type="arabicParenR"/>
            </a:pPr>
            <a:r>
              <a:rPr lang="es-AR" noProof="1"/>
              <a:t>Warehouses del exterior del país, ya sean operados por KC o por 3PL (Terceros) que envían producto al Warehouse Local.</a:t>
            </a:r>
          </a:p>
        </p:txBody>
      </p:sp>
      <p:pic>
        <p:nvPicPr>
          <p:cNvPr id="6" name="Picture 5">
            <a:extLst>
              <a:ext uri="{FF2B5EF4-FFF2-40B4-BE49-F238E27FC236}">
                <a16:creationId xmlns:a16="http://schemas.microsoft.com/office/drawing/2014/main" id="{9698B94B-6183-4604-9B91-F3127032E44D}"/>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767429" y="5421848"/>
            <a:ext cx="1049564" cy="793732"/>
          </a:xfrm>
          <a:prstGeom prst="rect">
            <a:avLst/>
          </a:prstGeom>
        </p:spPr>
      </p:pic>
      <p:sp>
        <p:nvSpPr>
          <p:cNvPr id="3" name="Rectangle 2">
            <a:extLst>
              <a:ext uri="{FF2B5EF4-FFF2-40B4-BE49-F238E27FC236}">
                <a16:creationId xmlns:a16="http://schemas.microsoft.com/office/drawing/2014/main" id="{137160B6-01D5-4B1C-A1DF-39106354CB22}"/>
              </a:ext>
            </a:extLst>
          </p:cNvPr>
          <p:cNvSpPr/>
          <p:nvPr/>
        </p:nvSpPr>
        <p:spPr>
          <a:xfrm>
            <a:off x="4131641" y="4262211"/>
            <a:ext cx="1217000" cy="523220"/>
          </a:xfrm>
          <a:prstGeom prst="rect">
            <a:avLst/>
          </a:prstGeom>
        </p:spPr>
        <p:txBody>
          <a:bodyPr wrap="none">
            <a:spAutoFit/>
          </a:bodyPr>
          <a:lstStyle/>
          <a:p>
            <a:pPr algn="ctr"/>
            <a:r>
              <a:rPr lang="es-AR" sz="1400" b="1" noProof="1"/>
              <a:t>Mill outside </a:t>
            </a:r>
          </a:p>
          <a:p>
            <a:pPr algn="ctr"/>
            <a:r>
              <a:rPr lang="es-AR" sz="1400" b="1" noProof="1"/>
              <a:t>the country</a:t>
            </a:r>
            <a:endParaRPr lang="es-AR" sz="1400" b="1" dirty="0"/>
          </a:p>
        </p:txBody>
      </p:sp>
      <p:pic>
        <p:nvPicPr>
          <p:cNvPr id="10" name="Picture 9">
            <a:extLst>
              <a:ext uri="{FF2B5EF4-FFF2-40B4-BE49-F238E27FC236}">
                <a16:creationId xmlns:a16="http://schemas.microsoft.com/office/drawing/2014/main" id="{495D2E50-DF57-4DBE-841B-6AE18C61D27D}"/>
              </a:ext>
            </a:extLst>
          </p:cNvPr>
          <p:cNvPicPr/>
          <p:nvPr/>
        </p:nvPicPr>
        <p:blipFill>
          <a:blip r:embed="rId4"/>
          <a:stretch>
            <a:fillRect/>
          </a:stretch>
        </p:blipFill>
        <p:spPr>
          <a:xfrm>
            <a:off x="9298380" y="4365509"/>
            <a:ext cx="1049564" cy="708932"/>
          </a:xfrm>
          <a:prstGeom prst="rect">
            <a:avLst/>
          </a:prstGeom>
        </p:spPr>
      </p:pic>
      <p:sp>
        <p:nvSpPr>
          <p:cNvPr id="11" name="Rectangle 10">
            <a:extLst>
              <a:ext uri="{FF2B5EF4-FFF2-40B4-BE49-F238E27FC236}">
                <a16:creationId xmlns:a16="http://schemas.microsoft.com/office/drawing/2014/main" id="{4ECB7DF6-2B63-4BA0-B2DC-822C7C02322B}"/>
              </a:ext>
            </a:extLst>
          </p:cNvPr>
          <p:cNvSpPr/>
          <p:nvPr/>
        </p:nvSpPr>
        <p:spPr>
          <a:xfrm>
            <a:off x="10347944" y="4551221"/>
            <a:ext cx="1895514" cy="738664"/>
          </a:xfrm>
          <a:prstGeom prst="rect">
            <a:avLst/>
          </a:prstGeom>
        </p:spPr>
        <p:txBody>
          <a:bodyPr wrap="square">
            <a:spAutoFit/>
          </a:bodyPr>
          <a:lstStyle/>
          <a:p>
            <a:r>
              <a:rPr lang="en-US" sz="1400" b="1" dirty="0"/>
              <a:t>3PL Warehouse</a:t>
            </a:r>
          </a:p>
          <a:p>
            <a:r>
              <a:rPr lang="en-US" sz="1400" b="1" dirty="0"/>
              <a:t>outside the country</a:t>
            </a:r>
          </a:p>
          <a:p>
            <a:endParaRPr lang="en-US" sz="1400" b="1" dirty="0"/>
          </a:p>
        </p:txBody>
      </p:sp>
      <p:pic>
        <p:nvPicPr>
          <p:cNvPr id="13" name="Graphic 12" descr="Factory">
            <a:extLst>
              <a:ext uri="{FF2B5EF4-FFF2-40B4-BE49-F238E27FC236}">
                <a16:creationId xmlns:a16="http://schemas.microsoft.com/office/drawing/2014/main" id="{A0306034-DB1E-40E3-ABC3-D0FD0B06E1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2363" y="3531796"/>
            <a:ext cx="887151" cy="887151"/>
          </a:xfrm>
          <a:prstGeom prst="rect">
            <a:avLst/>
          </a:prstGeom>
        </p:spPr>
      </p:pic>
      <p:sp>
        <p:nvSpPr>
          <p:cNvPr id="17" name="Rectangle 16">
            <a:extLst>
              <a:ext uri="{FF2B5EF4-FFF2-40B4-BE49-F238E27FC236}">
                <a16:creationId xmlns:a16="http://schemas.microsoft.com/office/drawing/2014/main" id="{7646C8E3-8015-4270-A86B-8FCC2DA1E267}"/>
              </a:ext>
            </a:extLst>
          </p:cNvPr>
          <p:cNvSpPr/>
          <p:nvPr/>
        </p:nvSpPr>
        <p:spPr>
          <a:xfrm>
            <a:off x="3816993" y="5619650"/>
            <a:ext cx="1577404" cy="523220"/>
          </a:xfrm>
          <a:prstGeom prst="rect">
            <a:avLst/>
          </a:prstGeom>
        </p:spPr>
        <p:txBody>
          <a:bodyPr wrap="square">
            <a:spAutoFit/>
          </a:bodyPr>
          <a:lstStyle/>
          <a:p>
            <a:r>
              <a:rPr lang="en-US" sz="1400" b="1" dirty="0"/>
              <a:t>Supplier outside </a:t>
            </a:r>
          </a:p>
          <a:p>
            <a:r>
              <a:rPr lang="en-US" sz="1400" b="1" dirty="0"/>
              <a:t>the country</a:t>
            </a:r>
          </a:p>
        </p:txBody>
      </p:sp>
      <p:sp>
        <p:nvSpPr>
          <p:cNvPr id="7" name="Rectangle 6">
            <a:extLst>
              <a:ext uri="{FF2B5EF4-FFF2-40B4-BE49-F238E27FC236}">
                <a16:creationId xmlns:a16="http://schemas.microsoft.com/office/drawing/2014/main" id="{48CD7C2B-8979-4FDA-A35D-7FC9DA4709AB}"/>
              </a:ext>
            </a:extLst>
          </p:cNvPr>
          <p:cNvSpPr/>
          <p:nvPr/>
        </p:nvSpPr>
        <p:spPr>
          <a:xfrm>
            <a:off x="1186236" y="3639263"/>
            <a:ext cx="2355132" cy="738664"/>
          </a:xfrm>
          <a:prstGeom prst="rect">
            <a:avLst/>
          </a:prstGeom>
          <a:solidFill>
            <a:schemeClr val="accent1"/>
          </a:solidFill>
          <a:ln>
            <a:solidFill>
              <a:schemeClr val="accent1"/>
            </a:solidFill>
          </a:ln>
        </p:spPr>
        <p:txBody>
          <a:bodyPr wrap="none">
            <a:spAutoFit/>
          </a:bodyPr>
          <a:lstStyle/>
          <a:p>
            <a:pPr algn="ctr"/>
            <a:r>
              <a:rPr lang="es-AR" sz="1400" b="1" u="sng" dirty="0">
                <a:solidFill>
                  <a:schemeClr val="bg1"/>
                </a:solidFill>
                <a:latin typeface="Roboto"/>
              </a:rPr>
              <a:t>Producto o Materia Prima</a:t>
            </a:r>
          </a:p>
          <a:p>
            <a:pPr algn="ctr"/>
            <a:r>
              <a:rPr lang="es-AR" sz="1400" b="1" u="sng" dirty="0">
                <a:solidFill>
                  <a:schemeClr val="bg1"/>
                </a:solidFill>
                <a:latin typeface="Roboto"/>
              </a:rPr>
              <a:t> importada </a:t>
            </a:r>
          </a:p>
          <a:p>
            <a:pPr algn="ctr"/>
            <a:r>
              <a:rPr lang="es-AR" sz="1400" b="1" dirty="0">
                <a:solidFill>
                  <a:schemeClr val="bg1"/>
                </a:solidFill>
                <a:latin typeface="Roboto"/>
              </a:rPr>
              <a:t>(Frontera tributaria)</a:t>
            </a:r>
            <a:endParaRPr lang="es-AR" sz="1400" b="1" dirty="0">
              <a:solidFill>
                <a:schemeClr val="bg1"/>
              </a:solidFill>
            </a:endParaRPr>
          </a:p>
        </p:txBody>
      </p:sp>
      <p:pic>
        <p:nvPicPr>
          <p:cNvPr id="8" name="Picture 7">
            <a:extLst>
              <a:ext uri="{FF2B5EF4-FFF2-40B4-BE49-F238E27FC236}">
                <a16:creationId xmlns:a16="http://schemas.microsoft.com/office/drawing/2014/main" id="{2AC193F9-3EB8-4ADD-A616-CA713EC51034}"/>
              </a:ext>
            </a:extLst>
          </p:cNvPr>
          <p:cNvPicPr>
            <a:picLocks noChangeAspect="1"/>
          </p:cNvPicPr>
          <p:nvPr/>
        </p:nvPicPr>
        <p:blipFill>
          <a:blip r:embed="rId7"/>
          <a:stretch>
            <a:fillRect/>
          </a:stretch>
        </p:blipFill>
        <p:spPr>
          <a:xfrm>
            <a:off x="5330459" y="3532514"/>
            <a:ext cx="3188142" cy="2813066"/>
          </a:xfrm>
          <a:prstGeom prst="rect">
            <a:avLst/>
          </a:prstGeom>
          <a:ln>
            <a:noFill/>
          </a:ln>
          <a:effectLst>
            <a:softEdge rad="112500"/>
          </a:effectLst>
        </p:spPr>
      </p:pic>
      <p:pic>
        <p:nvPicPr>
          <p:cNvPr id="9" name="Picture 8">
            <a:extLst>
              <a:ext uri="{FF2B5EF4-FFF2-40B4-BE49-F238E27FC236}">
                <a16:creationId xmlns:a16="http://schemas.microsoft.com/office/drawing/2014/main" id="{2B8A3F2A-5D58-4CC4-B3B8-57B513588788}"/>
              </a:ext>
            </a:extLst>
          </p:cNvPr>
          <p:cNvPicPr>
            <a:picLocks noChangeAspect="1"/>
          </p:cNvPicPr>
          <p:nvPr/>
        </p:nvPicPr>
        <p:blipFill>
          <a:blip r:embed="rId8"/>
          <a:stretch>
            <a:fillRect/>
          </a:stretch>
        </p:blipFill>
        <p:spPr>
          <a:xfrm>
            <a:off x="6800385" y="5343919"/>
            <a:ext cx="594398" cy="467781"/>
          </a:xfrm>
          <a:prstGeom prst="rect">
            <a:avLst/>
          </a:prstGeom>
        </p:spPr>
      </p:pic>
      <p:pic>
        <p:nvPicPr>
          <p:cNvPr id="24" name="Graphic 23" descr="Line arrow Clockwise curve">
            <a:extLst>
              <a:ext uri="{FF2B5EF4-FFF2-40B4-BE49-F238E27FC236}">
                <a16:creationId xmlns:a16="http://schemas.microsoft.com/office/drawing/2014/main" id="{5C845A59-13C5-47CD-A075-B09E21F694A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129" t="1474" r="6454" b="1354"/>
          <a:stretch/>
        </p:blipFill>
        <p:spPr>
          <a:xfrm rot="8636260">
            <a:off x="5414479" y="3514497"/>
            <a:ext cx="1193370" cy="1984167"/>
          </a:xfrm>
          <a:prstGeom prst="rect">
            <a:avLst/>
          </a:prstGeom>
        </p:spPr>
      </p:pic>
      <p:pic>
        <p:nvPicPr>
          <p:cNvPr id="25" name="Graphic 24" descr="Line arrow Clockwise curve">
            <a:extLst>
              <a:ext uri="{FF2B5EF4-FFF2-40B4-BE49-F238E27FC236}">
                <a16:creationId xmlns:a16="http://schemas.microsoft.com/office/drawing/2014/main" id="{33175E2E-1DCA-4483-BAC9-F52E3A51090F}"/>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8129" t="1474" r="6454" b="1354"/>
          <a:stretch/>
        </p:blipFill>
        <p:spPr>
          <a:xfrm rot="5776471">
            <a:off x="4946458" y="4303672"/>
            <a:ext cx="1267735" cy="2048261"/>
          </a:xfrm>
          <a:prstGeom prst="rect">
            <a:avLst/>
          </a:prstGeom>
        </p:spPr>
      </p:pic>
      <p:pic>
        <p:nvPicPr>
          <p:cNvPr id="27" name="Graphic 26" descr="Line arrow Counter clockwise curve">
            <a:extLst>
              <a:ext uri="{FF2B5EF4-FFF2-40B4-BE49-F238E27FC236}">
                <a16:creationId xmlns:a16="http://schemas.microsoft.com/office/drawing/2014/main" id="{AD81B308-9EB5-40F7-A636-2DC361592E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7649617" y="3898726"/>
            <a:ext cx="1552840" cy="2080642"/>
          </a:xfrm>
          <a:prstGeom prst="rect">
            <a:avLst/>
          </a:prstGeom>
        </p:spPr>
      </p:pic>
      <p:sp>
        <p:nvSpPr>
          <p:cNvPr id="28" name="Rectangle 27">
            <a:extLst>
              <a:ext uri="{FF2B5EF4-FFF2-40B4-BE49-F238E27FC236}">
                <a16:creationId xmlns:a16="http://schemas.microsoft.com/office/drawing/2014/main" id="{7167B02F-36F2-48D2-9C9C-9C16E1236939}"/>
              </a:ext>
            </a:extLst>
          </p:cNvPr>
          <p:cNvSpPr/>
          <p:nvPr/>
        </p:nvSpPr>
        <p:spPr>
          <a:xfrm>
            <a:off x="6469817" y="5029319"/>
            <a:ext cx="1159292" cy="369332"/>
          </a:xfrm>
          <a:prstGeom prst="rect">
            <a:avLst/>
          </a:prstGeom>
        </p:spPr>
        <p:txBody>
          <a:bodyPr wrap="none">
            <a:spAutoFit/>
          </a:bodyPr>
          <a:lstStyle/>
          <a:p>
            <a:r>
              <a:rPr lang="es-AR" dirty="0" err="1">
                <a:solidFill>
                  <a:srgbClr val="000000"/>
                </a:solidFill>
                <a:highlight>
                  <a:srgbClr val="00FFFF"/>
                </a:highlight>
                <a:latin typeface="Roboto"/>
              </a:rPr>
              <a:t>Customs</a:t>
            </a:r>
            <a:r>
              <a:rPr lang="es-AR" dirty="0">
                <a:solidFill>
                  <a:srgbClr val="000000"/>
                </a:solidFill>
                <a:highlight>
                  <a:srgbClr val="00FFFF"/>
                </a:highlight>
                <a:latin typeface="Roboto"/>
              </a:rPr>
              <a:t> </a:t>
            </a:r>
            <a:endParaRPr lang="es-AR" dirty="0">
              <a:highlight>
                <a:srgbClr val="00FFFF"/>
              </a:highlight>
            </a:endParaRPr>
          </a:p>
        </p:txBody>
      </p:sp>
      <p:sp>
        <p:nvSpPr>
          <p:cNvPr id="18" name="CuadroTexto 17">
            <a:extLst>
              <a:ext uri="{FF2B5EF4-FFF2-40B4-BE49-F238E27FC236}">
                <a16:creationId xmlns:a16="http://schemas.microsoft.com/office/drawing/2014/main" id="{1926A411-C588-4369-8C7A-34B6BBD0A6B3}"/>
              </a:ext>
            </a:extLst>
          </p:cNvPr>
          <p:cNvSpPr txBox="1"/>
          <p:nvPr/>
        </p:nvSpPr>
        <p:spPr>
          <a:xfrm>
            <a:off x="7897092" y="299971"/>
            <a:ext cx="6175168" cy="369332"/>
          </a:xfrm>
          <a:prstGeom prst="rect">
            <a:avLst/>
          </a:prstGeom>
          <a:noFill/>
        </p:spPr>
        <p:txBody>
          <a:bodyPr wrap="square">
            <a:spAutoFit/>
          </a:bodyPr>
          <a:lstStyle/>
          <a:p>
            <a:r>
              <a:rPr lang="es-AR" dirty="0"/>
              <a:t>FORM-40028</a:t>
            </a:r>
          </a:p>
        </p:txBody>
      </p:sp>
    </p:spTree>
    <p:extLst>
      <p:ext uri="{BB962C8B-B14F-4D97-AF65-F5344CB8AC3E}">
        <p14:creationId xmlns:p14="http://schemas.microsoft.com/office/powerpoint/2010/main" val="2235473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3600" b="1" dirty="0">
                <a:solidFill>
                  <a:srgbClr val="10069F"/>
                </a:solidFill>
                <a:latin typeface="Arial" panose="020B0604020202020204"/>
              </a:rPr>
              <a:t>2</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.1.1 </a:t>
            </a:r>
            <a:r>
              <a:rPr kumimoji="0" lang="es-AR" sz="3600" b="1" i="0" u="none" strike="noStrike" kern="1200" cap="none" spc="0" normalizeH="0" baseline="0" noProof="0" dirty="0" err="1">
                <a:ln>
                  <a:noFill/>
                </a:ln>
                <a:solidFill>
                  <a:srgbClr val="10069F"/>
                </a:solidFill>
                <a:effectLst/>
                <a:uLnTx/>
                <a:uFillTx/>
                <a:latin typeface="Arial" panose="020B0604020202020204"/>
                <a:ea typeface="+mn-ea"/>
                <a:cs typeface="+mn-cs"/>
              </a:rPr>
              <a:t>Recepcion</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 </a:t>
            </a:r>
          </a:p>
          <a:p>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9DFEA6BE-0475-495B-9EB1-72BC4EAD634A}"/>
              </a:ext>
            </a:extLst>
          </p:cNvPr>
          <p:cNvSpPr/>
          <p:nvPr/>
        </p:nvSpPr>
        <p:spPr>
          <a:xfrm>
            <a:off x="441366" y="1579433"/>
            <a:ext cx="11309267" cy="1661993"/>
          </a:xfrm>
          <a:prstGeom prst="rect">
            <a:avLst/>
          </a:prstGeom>
        </p:spPr>
        <p:txBody>
          <a:bodyPr wrap="square">
            <a:spAutoFit/>
          </a:bodyPr>
          <a:lstStyle/>
          <a:p>
            <a:r>
              <a:rPr lang="es-AR" sz="2400" b="1" dirty="0">
                <a:solidFill>
                  <a:srgbClr val="10069F"/>
                </a:solidFill>
              </a:rPr>
              <a:t>C. Maquilas o Proveedores Externos</a:t>
            </a:r>
          </a:p>
          <a:p>
            <a:endParaRPr lang="es-AR" sz="2400" b="1" dirty="0">
              <a:solidFill>
                <a:srgbClr val="10069F"/>
              </a:solidFill>
            </a:endParaRPr>
          </a:p>
          <a:p>
            <a:r>
              <a:rPr lang="es-AR" b="1" u="sng" noProof="1">
                <a:solidFill>
                  <a:schemeClr val="accent1"/>
                </a:solidFill>
              </a:rPr>
              <a:t>Definición Recepcion Maquilas o Proveedores Ext.: </a:t>
            </a:r>
            <a:r>
              <a:rPr lang="es-AR" noProof="1"/>
              <a:t>Este tipo de Recepciones son toda aquella procedente de lugares ajenos a las Operaciones KC ( External contract manufacturing).</a:t>
            </a:r>
          </a:p>
          <a:p>
            <a:endParaRPr lang="es-AR" noProof="1"/>
          </a:p>
        </p:txBody>
      </p:sp>
      <p:pic>
        <p:nvPicPr>
          <p:cNvPr id="21" name="Picture 20">
            <a:extLst>
              <a:ext uri="{FF2B5EF4-FFF2-40B4-BE49-F238E27FC236}">
                <a16:creationId xmlns:a16="http://schemas.microsoft.com/office/drawing/2014/main" id="{1C2E15A8-9FD4-415D-8FC1-35D36E50C262}"/>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284393" y="3432630"/>
            <a:ext cx="1049564" cy="793732"/>
          </a:xfrm>
          <a:prstGeom prst="rect">
            <a:avLst/>
          </a:prstGeom>
        </p:spPr>
      </p:pic>
      <p:sp>
        <p:nvSpPr>
          <p:cNvPr id="30" name="Oval 29">
            <a:extLst>
              <a:ext uri="{FF2B5EF4-FFF2-40B4-BE49-F238E27FC236}">
                <a16:creationId xmlns:a16="http://schemas.microsoft.com/office/drawing/2014/main" id="{70CF7083-F496-4217-91D5-024047B0C914}"/>
              </a:ext>
            </a:extLst>
          </p:cNvPr>
          <p:cNvSpPr/>
          <p:nvPr/>
        </p:nvSpPr>
        <p:spPr>
          <a:xfrm>
            <a:off x="3290840" y="3758687"/>
            <a:ext cx="1805129" cy="14136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1" name="Picture 30">
            <a:extLst>
              <a:ext uri="{FF2B5EF4-FFF2-40B4-BE49-F238E27FC236}">
                <a16:creationId xmlns:a16="http://schemas.microsoft.com/office/drawing/2014/main" id="{6621F262-77C7-4869-BCF6-8000A1DCD380}"/>
              </a:ext>
            </a:extLst>
          </p:cNvPr>
          <p:cNvPicPr/>
          <p:nvPr/>
        </p:nvPicPr>
        <p:blipFill>
          <a:blip r:embed="rId4"/>
          <a:stretch>
            <a:fillRect/>
          </a:stretch>
        </p:blipFill>
        <p:spPr>
          <a:xfrm>
            <a:off x="3712489" y="3978233"/>
            <a:ext cx="1049724" cy="566232"/>
          </a:xfrm>
          <a:prstGeom prst="rect">
            <a:avLst/>
          </a:prstGeom>
        </p:spPr>
      </p:pic>
      <p:sp>
        <p:nvSpPr>
          <p:cNvPr id="32" name="Rectangle 31">
            <a:extLst>
              <a:ext uri="{FF2B5EF4-FFF2-40B4-BE49-F238E27FC236}">
                <a16:creationId xmlns:a16="http://schemas.microsoft.com/office/drawing/2014/main" id="{4C414738-AB47-43E5-9A6A-AEB4A113BEE0}"/>
              </a:ext>
            </a:extLst>
          </p:cNvPr>
          <p:cNvSpPr/>
          <p:nvPr/>
        </p:nvSpPr>
        <p:spPr>
          <a:xfrm>
            <a:off x="3193855" y="4544465"/>
            <a:ext cx="1945731" cy="307777"/>
          </a:xfrm>
          <a:prstGeom prst="rect">
            <a:avLst/>
          </a:prstGeom>
        </p:spPr>
        <p:txBody>
          <a:bodyPr wrap="square">
            <a:spAutoFit/>
          </a:bodyPr>
          <a:lstStyle/>
          <a:p>
            <a:pPr algn="ctr"/>
            <a:r>
              <a:rPr lang="en-US" sz="1400" b="1" dirty="0"/>
              <a:t>KC Warehouse</a:t>
            </a:r>
          </a:p>
        </p:txBody>
      </p:sp>
      <p:sp>
        <p:nvSpPr>
          <p:cNvPr id="33" name="Rectangle 32">
            <a:extLst>
              <a:ext uri="{FF2B5EF4-FFF2-40B4-BE49-F238E27FC236}">
                <a16:creationId xmlns:a16="http://schemas.microsoft.com/office/drawing/2014/main" id="{D5083EE8-EAC7-4A28-A80F-0A7A3AD15150}"/>
              </a:ext>
            </a:extLst>
          </p:cNvPr>
          <p:cNvSpPr/>
          <p:nvPr/>
        </p:nvSpPr>
        <p:spPr>
          <a:xfrm>
            <a:off x="7333957" y="3630432"/>
            <a:ext cx="1241905" cy="523220"/>
          </a:xfrm>
          <a:prstGeom prst="rect">
            <a:avLst/>
          </a:prstGeom>
        </p:spPr>
        <p:txBody>
          <a:bodyPr wrap="square">
            <a:spAutoFit/>
          </a:bodyPr>
          <a:lstStyle/>
          <a:p>
            <a:r>
              <a:rPr lang="en-US" sz="1400" b="1" dirty="0"/>
              <a:t>External</a:t>
            </a:r>
          </a:p>
          <a:p>
            <a:r>
              <a:rPr lang="en-US" sz="1400" b="1" dirty="0"/>
              <a:t>Co-Packing</a:t>
            </a:r>
          </a:p>
        </p:txBody>
      </p:sp>
      <p:pic>
        <p:nvPicPr>
          <p:cNvPr id="34" name="Picture 33">
            <a:extLst>
              <a:ext uri="{FF2B5EF4-FFF2-40B4-BE49-F238E27FC236}">
                <a16:creationId xmlns:a16="http://schemas.microsoft.com/office/drawing/2014/main" id="{DBFFD606-9B82-45D5-9A0B-20FBE114FF94}"/>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7222856" y="4499428"/>
            <a:ext cx="1049564" cy="793732"/>
          </a:xfrm>
          <a:prstGeom prst="rect">
            <a:avLst/>
          </a:prstGeom>
        </p:spPr>
      </p:pic>
      <p:sp>
        <p:nvSpPr>
          <p:cNvPr id="35" name="Rectangle 34">
            <a:extLst>
              <a:ext uri="{FF2B5EF4-FFF2-40B4-BE49-F238E27FC236}">
                <a16:creationId xmlns:a16="http://schemas.microsoft.com/office/drawing/2014/main" id="{51FF9717-292A-43C1-A23F-2B984E6622C0}"/>
              </a:ext>
            </a:extLst>
          </p:cNvPr>
          <p:cNvSpPr/>
          <p:nvPr/>
        </p:nvSpPr>
        <p:spPr>
          <a:xfrm>
            <a:off x="8272420" y="4697230"/>
            <a:ext cx="1593475" cy="523220"/>
          </a:xfrm>
          <a:prstGeom prst="rect">
            <a:avLst/>
          </a:prstGeom>
        </p:spPr>
        <p:txBody>
          <a:bodyPr wrap="square">
            <a:spAutoFit/>
          </a:bodyPr>
          <a:lstStyle/>
          <a:p>
            <a:r>
              <a:rPr lang="en-US" sz="1400" b="1" dirty="0"/>
              <a:t>Raw Material Suppliers</a:t>
            </a:r>
          </a:p>
        </p:txBody>
      </p:sp>
      <p:pic>
        <p:nvPicPr>
          <p:cNvPr id="36" name="Picture 35">
            <a:extLst>
              <a:ext uri="{FF2B5EF4-FFF2-40B4-BE49-F238E27FC236}">
                <a16:creationId xmlns:a16="http://schemas.microsoft.com/office/drawing/2014/main" id="{B61B514F-2764-4D29-B1CF-720739AE441B}"/>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5963552" y="5437887"/>
            <a:ext cx="1049564" cy="793732"/>
          </a:xfrm>
          <a:prstGeom prst="rect">
            <a:avLst/>
          </a:prstGeom>
        </p:spPr>
      </p:pic>
      <p:sp>
        <p:nvSpPr>
          <p:cNvPr id="37" name="Rectangle 36">
            <a:extLst>
              <a:ext uri="{FF2B5EF4-FFF2-40B4-BE49-F238E27FC236}">
                <a16:creationId xmlns:a16="http://schemas.microsoft.com/office/drawing/2014/main" id="{65ABD42F-5C53-472C-AF13-34195E3190D3}"/>
              </a:ext>
            </a:extLst>
          </p:cNvPr>
          <p:cNvSpPr/>
          <p:nvPr/>
        </p:nvSpPr>
        <p:spPr>
          <a:xfrm>
            <a:off x="7013116" y="5635689"/>
            <a:ext cx="1593475" cy="523220"/>
          </a:xfrm>
          <a:prstGeom prst="rect">
            <a:avLst/>
          </a:prstGeom>
        </p:spPr>
        <p:txBody>
          <a:bodyPr wrap="square">
            <a:spAutoFit/>
          </a:bodyPr>
          <a:lstStyle/>
          <a:p>
            <a:r>
              <a:rPr lang="en-US" sz="1400" b="1" dirty="0"/>
              <a:t>Finish Good Suppliers</a:t>
            </a:r>
          </a:p>
        </p:txBody>
      </p:sp>
      <p:pic>
        <p:nvPicPr>
          <p:cNvPr id="38" name="Graphic 37" descr="Line arrow Counter clockwise curve">
            <a:extLst>
              <a:ext uri="{FF2B5EF4-FFF2-40B4-BE49-F238E27FC236}">
                <a16:creationId xmlns:a16="http://schemas.microsoft.com/office/drawing/2014/main" id="{59E18F65-DE3A-4B6E-AF36-9334BB8207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16441">
            <a:off x="4838813" y="2982266"/>
            <a:ext cx="1552840" cy="1552840"/>
          </a:xfrm>
          <a:prstGeom prst="rect">
            <a:avLst/>
          </a:prstGeom>
        </p:spPr>
      </p:pic>
      <p:pic>
        <p:nvPicPr>
          <p:cNvPr id="39" name="Graphic 38" descr="Line arrow Clockwise curve">
            <a:extLst>
              <a:ext uri="{FF2B5EF4-FFF2-40B4-BE49-F238E27FC236}">
                <a16:creationId xmlns:a16="http://schemas.microsoft.com/office/drawing/2014/main" id="{462CCA35-182F-4A6F-B3DF-A6CDF641ECB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129" t="1474" r="6454" b="1354"/>
          <a:stretch/>
        </p:blipFill>
        <p:spPr>
          <a:xfrm rot="19623214">
            <a:off x="4332208" y="4922264"/>
            <a:ext cx="1476000" cy="1728000"/>
          </a:xfrm>
          <a:prstGeom prst="rect">
            <a:avLst/>
          </a:prstGeom>
        </p:spPr>
      </p:pic>
      <p:pic>
        <p:nvPicPr>
          <p:cNvPr id="41" name="Graphic 40" descr="Line arrow Counter clockwise curve">
            <a:extLst>
              <a:ext uri="{FF2B5EF4-FFF2-40B4-BE49-F238E27FC236}">
                <a16:creationId xmlns:a16="http://schemas.microsoft.com/office/drawing/2014/main" id="{2FCD649C-2739-4182-82B1-094DB6917F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414619">
            <a:off x="5484012" y="3521930"/>
            <a:ext cx="1573382" cy="2190277"/>
          </a:xfrm>
          <a:prstGeom prst="rect">
            <a:avLst/>
          </a:prstGeom>
        </p:spPr>
      </p:pic>
      <p:sp>
        <p:nvSpPr>
          <p:cNvPr id="16" name="Rectangle 6">
            <a:extLst>
              <a:ext uri="{FF2B5EF4-FFF2-40B4-BE49-F238E27FC236}">
                <a16:creationId xmlns:a16="http://schemas.microsoft.com/office/drawing/2014/main" id="{F1934733-30BA-42BC-859C-2050AE12DF79}"/>
              </a:ext>
            </a:extLst>
          </p:cNvPr>
          <p:cNvSpPr/>
          <p:nvPr/>
        </p:nvSpPr>
        <p:spPr>
          <a:xfrm>
            <a:off x="464507" y="3271653"/>
            <a:ext cx="2403222" cy="738664"/>
          </a:xfrm>
          <a:prstGeom prst="rect">
            <a:avLst/>
          </a:prstGeom>
          <a:solidFill>
            <a:schemeClr val="accent1"/>
          </a:solidFill>
          <a:ln>
            <a:solidFill>
              <a:schemeClr val="accent1"/>
            </a:solidFill>
          </a:ln>
        </p:spPr>
        <p:txBody>
          <a:bodyPr wrap="none">
            <a:spAutoFit/>
          </a:bodyPr>
          <a:lstStyle/>
          <a:p>
            <a:pPr algn="ctr"/>
            <a:r>
              <a:rPr lang="es-AR" sz="1400" b="1" u="sng" dirty="0">
                <a:solidFill>
                  <a:schemeClr val="bg1"/>
                </a:solidFill>
                <a:latin typeface="Roboto"/>
              </a:rPr>
              <a:t>Producto, Semielaborado,</a:t>
            </a:r>
          </a:p>
          <a:p>
            <a:pPr algn="ctr"/>
            <a:r>
              <a:rPr lang="es-AR" sz="1400" b="1" u="sng" dirty="0">
                <a:solidFill>
                  <a:schemeClr val="bg1"/>
                </a:solidFill>
                <a:latin typeface="Roboto"/>
              </a:rPr>
              <a:t> Materia Prima</a:t>
            </a:r>
          </a:p>
          <a:p>
            <a:pPr algn="ctr"/>
            <a:r>
              <a:rPr lang="es-AR" sz="1400" b="1" dirty="0">
                <a:solidFill>
                  <a:schemeClr val="bg1"/>
                </a:solidFill>
                <a:latin typeface="Roboto"/>
              </a:rPr>
              <a:t>Externo</a:t>
            </a:r>
          </a:p>
        </p:txBody>
      </p:sp>
    </p:spTree>
    <p:extLst>
      <p:ext uri="{BB962C8B-B14F-4D97-AF65-F5344CB8AC3E}">
        <p14:creationId xmlns:p14="http://schemas.microsoft.com/office/powerpoint/2010/main" val="2190083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308324"/>
          </a:xfrm>
          <a:prstGeom prst="rect">
            <a:avLst/>
          </a:prstGeom>
        </p:spPr>
        <p:txBody>
          <a:bodyPr wrap="square">
            <a:spAutoFit/>
          </a:bodyPr>
          <a:lstStyle/>
          <a:p>
            <a:pPr lvl="0">
              <a:defRPr/>
            </a:pPr>
            <a:r>
              <a:rPr lang="es-AR" sz="3600" b="1" dirty="0">
                <a:solidFill>
                  <a:srgbClr val="10069F"/>
                </a:solidFill>
              </a:rPr>
              <a:t> 2.1.1 Flujo </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del Proceso 1 </a:t>
            </a:r>
          </a:p>
          <a:p>
            <a:pPr lvl="0">
              <a:defRPr/>
            </a:pPr>
            <a:endParaRPr lang="es-AR" sz="3600" b="1" dirty="0">
              <a:solidFill>
                <a:srgbClr val="10069F"/>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AR" sz="2400" b="1" dirty="0" err="1">
                <a:solidFill>
                  <a:srgbClr val="10069F"/>
                </a:solidFill>
              </a:rPr>
              <a:t>Recepcion</a:t>
            </a:r>
            <a:r>
              <a:rPr lang="es-AR" sz="2400" b="1" dirty="0">
                <a:solidFill>
                  <a:srgbClr val="10069F"/>
                </a:solidFill>
              </a:rPr>
              <a:t> </a:t>
            </a:r>
            <a:r>
              <a:rPr lang="es-AR" sz="2400" b="1" dirty="0" err="1">
                <a:solidFill>
                  <a:srgbClr val="10069F"/>
                </a:solidFill>
              </a:rPr>
              <a:t>Intramill</a:t>
            </a:r>
            <a:r>
              <a:rPr lang="es-AR" sz="2400" b="1" dirty="0">
                <a:solidFill>
                  <a:srgbClr val="10069F"/>
                </a:solidFill>
              </a:rPr>
              <a:t> e Importados/Maquilas Externas/Proveedores </a:t>
            </a:r>
            <a:br>
              <a:rPr lang="en-US" sz="2400" b="1" dirty="0">
                <a:solidFill>
                  <a:srgbClr val="10069F"/>
                </a:solidFill>
              </a:rPr>
            </a:br>
            <a:br>
              <a:rPr lang="en-US" sz="2400" b="1" dirty="0">
                <a:solidFill>
                  <a:srgbClr val="10069F"/>
                </a:solidFill>
              </a:rPr>
            </a:br>
            <a:endParaRPr lang="es-AR" sz="2400" b="1" dirty="0">
              <a:solidFill>
                <a:srgbClr val="10069F"/>
              </a:solidFill>
            </a:endParaRPr>
          </a:p>
        </p:txBody>
      </p:sp>
      <p:sp>
        <p:nvSpPr>
          <p:cNvPr id="5" name="CuadroTexto 4">
            <a:extLst>
              <a:ext uri="{FF2B5EF4-FFF2-40B4-BE49-F238E27FC236}">
                <a16:creationId xmlns:a16="http://schemas.microsoft.com/office/drawing/2014/main" id="{1FDE4193-998E-46E8-BD82-59E8695F44E0}"/>
              </a:ext>
            </a:extLst>
          </p:cNvPr>
          <p:cNvSpPr txBox="1"/>
          <p:nvPr/>
        </p:nvSpPr>
        <p:spPr>
          <a:xfrm>
            <a:off x="1580866" y="2657104"/>
            <a:ext cx="184730" cy="369332"/>
          </a:xfrm>
          <a:prstGeom prst="rect">
            <a:avLst/>
          </a:prstGeom>
          <a:noFill/>
        </p:spPr>
        <p:txBody>
          <a:bodyPr wrap="none" lIns="91440" tIns="45720" rIns="91440" bIns="45720" rtlCol="0" anchor="t">
            <a:spAutoFit/>
          </a:bodyPr>
          <a:lstStyle/>
          <a:p>
            <a:pPr algn="ctr"/>
            <a:endParaRPr lang="es-AR" dirty="0">
              <a:solidFill>
                <a:schemeClr val="accent1"/>
              </a:solidFill>
              <a:cs typeface="Arial"/>
            </a:endParaRPr>
          </a:p>
        </p:txBody>
      </p:sp>
      <p:pic>
        <p:nvPicPr>
          <p:cNvPr id="2" name="Picture 1">
            <a:extLst>
              <a:ext uri="{FF2B5EF4-FFF2-40B4-BE49-F238E27FC236}">
                <a16:creationId xmlns:a16="http://schemas.microsoft.com/office/drawing/2014/main" id="{2369BFC3-F600-4C43-B849-6E16AB22EE23}"/>
              </a:ext>
            </a:extLst>
          </p:cNvPr>
          <p:cNvPicPr>
            <a:picLocks noChangeAspect="1"/>
          </p:cNvPicPr>
          <p:nvPr/>
        </p:nvPicPr>
        <p:blipFill>
          <a:blip r:embed="rId2"/>
          <a:stretch>
            <a:fillRect/>
          </a:stretch>
        </p:blipFill>
        <p:spPr>
          <a:xfrm>
            <a:off x="4293995" y="1682476"/>
            <a:ext cx="6667843" cy="4229317"/>
          </a:xfrm>
          <a:prstGeom prst="rect">
            <a:avLst/>
          </a:prstGeom>
        </p:spPr>
      </p:pic>
      <p:sp>
        <p:nvSpPr>
          <p:cNvPr id="8" name="Rectangle 7">
            <a:extLst>
              <a:ext uri="{FF2B5EF4-FFF2-40B4-BE49-F238E27FC236}">
                <a16:creationId xmlns:a16="http://schemas.microsoft.com/office/drawing/2014/main" id="{78D403F8-B77A-4352-A40E-7E0D61AE9B05}"/>
              </a:ext>
            </a:extLst>
          </p:cNvPr>
          <p:cNvSpPr/>
          <p:nvPr/>
        </p:nvSpPr>
        <p:spPr>
          <a:xfrm>
            <a:off x="242379" y="2805629"/>
            <a:ext cx="3304110" cy="954107"/>
          </a:xfrm>
          <a:prstGeom prst="rect">
            <a:avLst/>
          </a:prstGeom>
        </p:spPr>
        <p:txBody>
          <a:bodyPr wrap="none">
            <a:spAutoFit/>
          </a:bodyPr>
          <a:lstStyle/>
          <a:p>
            <a:pPr algn="ctr"/>
            <a:r>
              <a:rPr lang="es-AR" sz="2800"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Link </a:t>
            </a:r>
          </a:p>
          <a:p>
            <a:pPr algn="ctr"/>
            <a:r>
              <a:rPr lang="es-AR" sz="2800"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Proceso </a:t>
            </a:r>
            <a:r>
              <a:rPr lang="es-AR" sz="2800" dirty="0" err="1">
                <a:solidFill>
                  <a:schemeClr val="accent1">
                    <a:lumMod val="60000"/>
                    <a:lumOff val="40000"/>
                  </a:schemeClr>
                </a:solidFill>
                <a:hlinkClick r:id="rId3">
                  <a:extLst>
                    <a:ext uri="{A12FA001-AC4F-418D-AE19-62706E023703}">
                      <ahyp:hlinkClr xmlns:ahyp="http://schemas.microsoft.com/office/drawing/2018/hyperlinkcolor" val="tx"/>
                    </a:ext>
                  </a:extLst>
                </a:hlinkClick>
              </a:rPr>
              <a:t>Recepcion</a:t>
            </a:r>
            <a:endParaRPr lang="es-AR" sz="2800" dirty="0">
              <a:solidFill>
                <a:schemeClr val="accent1">
                  <a:lumMod val="60000"/>
                  <a:lumOff val="40000"/>
                </a:schemeClr>
              </a:solidFill>
            </a:endParaRPr>
          </a:p>
        </p:txBody>
      </p:sp>
    </p:spTree>
    <p:extLst>
      <p:ext uri="{BB962C8B-B14F-4D97-AF65-F5344CB8AC3E}">
        <p14:creationId xmlns:p14="http://schemas.microsoft.com/office/powerpoint/2010/main" val="2624099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3600" b="1" dirty="0">
                <a:solidFill>
                  <a:srgbClr val="10069F"/>
                </a:solidFill>
                <a:latin typeface="Arial" panose="020B0604020202020204"/>
              </a:rPr>
              <a:t>2</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.1.2 </a:t>
            </a:r>
            <a:r>
              <a:rPr kumimoji="0" lang="es-AR" sz="3600" b="1" i="0" u="none" strike="noStrike" kern="1200" cap="none" spc="0" normalizeH="0" baseline="0" noProof="0" dirty="0" err="1">
                <a:ln>
                  <a:noFill/>
                </a:ln>
                <a:solidFill>
                  <a:srgbClr val="10069F"/>
                </a:solidFill>
                <a:effectLst/>
                <a:uLnTx/>
                <a:uFillTx/>
                <a:latin typeface="Arial" panose="020B0604020202020204"/>
                <a:ea typeface="+mn-ea"/>
                <a:cs typeface="+mn-cs"/>
              </a:rPr>
              <a:t>Recepcion</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 </a:t>
            </a:r>
          </a:p>
          <a:p>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9DFEA6BE-0475-495B-9EB1-72BC4EAD634A}"/>
              </a:ext>
            </a:extLst>
          </p:cNvPr>
          <p:cNvSpPr/>
          <p:nvPr/>
        </p:nvSpPr>
        <p:spPr>
          <a:xfrm>
            <a:off x="400077" y="1501528"/>
            <a:ext cx="11309267" cy="1754326"/>
          </a:xfrm>
          <a:prstGeom prst="rect">
            <a:avLst/>
          </a:prstGeom>
        </p:spPr>
        <p:txBody>
          <a:bodyPr wrap="square">
            <a:spAutoFit/>
          </a:bodyPr>
          <a:lstStyle/>
          <a:p>
            <a:r>
              <a:rPr lang="es-AR" sz="2400" b="1" dirty="0">
                <a:solidFill>
                  <a:srgbClr val="10069F"/>
                </a:solidFill>
              </a:rPr>
              <a:t>D. Planta Productiva a CD en mismo </a:t>
            </a:r>
            <a:r>
              <a:rPr lang="es-AR" sz="2400" b="1" dirty="0" err="1">
                <a:solidFill>
                  <a:srgbClr val="10069F"/>
                </a:solidFill>
              </a:rPr>
              <a:t>site</a:t>
            </a:r>
            <a:endParaRPr lang="es-AR" sz="2400" b="1" dirty="0">
              <a:solidFill>
                <a:srgbClr val="10069F"/>
              </a:solidFill>
            </a:endParaRPr>
          </a:p>
          <a:p>
            <a:endParaRPr lang="es-AR" sz="2400" b="1" dirty="0">
              <a:solidFill>
                <a:srgbClr val="10069F"/>
              </a:solidFill>
            </a:endParaRPr>
          </a:p>
          <a:p>
            <a:endParaRPr lang="es-AR" sz="2400" b="1" dirty="0">
              <a:solidFill>
                <a:srgbClr val="10069F"/>
              </a:solidFill>
            </a:endParaRPr>
          </a:p>
          <a:p>
            <a:r>
              <a:rPr lang="es-AR" b="1" u="sng" noProof="1">
                <a:solidFill>
                  <a:schemeClr val="accent1"/>
                </a:solidFill>
              </a:rPr>
              <a:t>Definición Recepcion en el mismo Site KC: </a:t>
            </a:r>
            <a:r>
              <a:rPr lang="es-AR" noProof="1"/>
              <a:t>Este tipo de Recepciones son toda aquella procedente de una</a:t>
            </a:r>
          </a:p>
          <a:p>
            <a:r>
              <a:rPr lang="es-AR" noProof="1"/>
              <a:t>Plantas Productoras KC,cuyo Warehouse se encuentra físicamente en el mismo Site/lugar</a:t>
            </a:r>
          </a:p>
        </p:txBody>
      </p:sp>
      <p:sp>
        <p:nvSpPr>
          <p:cNvPr id="14" name="Oval 13">
            <a:extLst>
              <a:ext uri="{FF2B5EF4-FFF2-40B4-BE49-F238E27FC236}">
                <a16:creationId xmlns:a16="http://schemas.microsoft.com/office/drawing/2014/main" id="{CF46FC9F-53ED-4571-9CCE-1D322EC94366}"/>
              </a:ext>
            </a:extLst>
          </p:cNvPr>
          <p:cNvSpPr/>
          <p:nvPr/>
        </p:nvSpPr>
        <p:spPr>
          <a:xfrm>
            <a:off x="3272591" y="3771886"/>
            <a:ext cx="5110343" cy="2082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angle 15">
            <a:extLst>
              <a:ext uri="{FF2B5EF4-FFF2-40B4-BE49-F238E27FC236}">
                <a16:creationId xmlns:a16="http://schemas.microsoft.com/office/drawing/2014/main" id="{ABB0319B-EB51-41E3-AD8B-171777BCECF5}"/>
              </a:ext>
            </a:extLst>
          </p:cNvPr>
          <p:cNvSpPr/>
          <p:nvPr/>
        </p:nvSpPr>
        <p:spPr>
          <a:xfrm>
            <a:off x="5728511" y="4865305"/>
            <a:ext cx="1945731" cy="307777"/>
          </a:xfrm>
          <a:prstGeom prst="rect">
            <a:avLst/>
          </a:prstGeom>
        </p:spPr>
        <p:txBody>
          <a:bodyPr wrap="square">
            <a:spAutoFit/>
          </a:bodyPr>
          <a:lstStyle/>
          <a:p>
            <a:pPr algn="ctr"/>
            <a:r>
              <a:rPr lang="en-US" sz="1400" b="1" dirty="0"/>
              <a:t>KC Warehouse</a:t>
            </a:r>
          </a:p>
        </p:txBody>
      </p:sp>
      <p:pic>
        <p:nvPicPr>
          <p:cNvPr id="18" name="Picture 17">
            <a:extLst>
              <a:ext uri="{FF2B5EF4-FFF2-40B4-BE49-F238E27FC236}">
                <a16:creationId xmlns:a16="http://schemas.microsoft.com/office/drawing/2014/main" id="{466A1DC5-6807-46E3-9318-29B94313E630}"/>
              </a:ext>
            </a:extLst>
          </p:cNvPr>
          <p:cNvPicPr/>
          <p:nvPr/>
        </p:nvPicPr>
        <p:blipFill>
          <a:blip r:embed="rId2"/>
          <a:stretch>
            <a:fillRect/>
          </a:stretch>
        </p:blipFill>
        <p:spPr>
          <a:xfrm>
            <a:off x="6224744" y="4205313"/>
            <a:ext cx="1049564" cy="708932"/>
          </a:xfrm>
          <a:prstGeom prst="rect">
            <a:avLst/>
          </a:prstGeom>
        </p:spPr>
      </p:pic>
      <p:sp>
        <p:nvSpPr>
          <p:cNvPr id="20" name="Rectangle 19">
            <a:extLst>
              <a:ext uri="{FF2B5EF4-FFF2-40B4-BE49-F238E27FC236}">
                <a16:creationId xmlns:a16="http://schemas.microsoft.com/office/drawing/2014/main" id="{5C28D2D8-55DC-4CE9-B4BD-4E9F8567BD53}"/>
              </a:ext>
            </a:extLst>
          </p:cNvPr>
          <p:cNvSpPr/>
          <p:nvPr/>
        </p:nvSpPr>
        <p:spPr>
          <a:xfrm>
            <a:off x="4429380" y="4872861"/>
            <a:ext cx="482824" cy="307777"/>
          </a:xfrm>
          <a:prstGeom prst="rect">
            <a:avLst/>
          </a:prstGeom>
        </p:spPr>
        <p:txBody>
          <a:bodyPr wrap="none">
            <a:spAutoFit/>
          </a:bodyPr>
          <a:lstStyle/>
          <a:p>
            <a:r>
              <a:rPr lang="es-AR" sz="1400" b="1" noProof="1"/>
              <a:t>Mill</a:t>
            </a:r>
            <a:endParaRPr lang="es-AR" sz="1400" b="1" dirty="0"/>
          </a:p>
        </p:txBody>
      </p:sp>
      <p:pic>
        <p:nvPicPr>
          <p:cNvPr id="22" name="Graphic 21" descr="Factory">
            <a:extLst>
              <a:ext uri="{FF2B5EF4-FFF2-40B4-BE49-F238E27FC236}">
                <a16:creationId xmlns:a16="http://schemas.microsoft.com/office/drawing/2014/main" id="{9FB2C77A-51B8-413D-A597-7C49913524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4656" y="4106608"/>
            <a:ext cx="887151" cy="887151"/>
          </a:xfrm>
          <a:prstGeom prst="rect">
            <a:avLst/>
          </a:prstGeom>
        </p:spPr>
      </p:pic>
      <p:pic>
        <p:nvPicPr>
          <p:cNvPr id="7" name="Graphic 6" descr="Arrow Slight curve">
            <a:extLst>
              <a:ext uri="{FF2B5EF4-FFF2-40B4-BE49-F238E27FC236}">
                <a16:creationId xmlns:a16="http://schemas.microsoft.com/office/drawing/2014/main" id="{957C674C-001F-4300-A8A8-AC23BC3A61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8202" y="4254671"/>
            <a:ext cx="914400" cy="914400"/>
          </a:xfrm>
          <a:prstGeom prst="rect">
            <a:avLst/>
          </a:prstGeom>
        </p:spPr>
      </p:pic>
      <p:sp>
        <p:nvSpPr>
          <p:cNvPr id="23" name="Rectangle 22">
            <a:extLst>
              <a:ext uri="{FF2B5EF4-FFF2-40B4-BE49-F238E27FC236}">
                <a16:creationId xmlns:a16="http://schemas.microsoft.com/office/drawing/2014/main" id="{996DC646-8842-4914-BF59-5F0C31289984}"/>
              </a:ext>
            </a:extLst>
          </p:cNvPr>
          <p:cNvSpPr/>
          <p:nvPr/>
        </p:nvSpPr>
        <p:spPr>
          <a:xfrm>
            <a:off x="2753058" y="3736009"/>
            <a:ext cx="1039067" cy="307777"/>
          </a:xfrm>
          <a:prstGeom prst="rect">
            <a:avLst/>
          </a:prstGeom>
          <a:solidFill>
            <a:schemeClr val="accent1"/>
          </a:solidFill>
          <a:ln>
            <a:solidFill>
              <a:schemeClr val="accent1"/>
            </a:solidFill>
          </a:ln>
        </p:spPr>
        <p:txBody>
          <a:bodyPr wrap="none">
            <a:spAutoFit/>
          </a:bodyPr>
          <a:lstStyle/>
          <a:p>
            <a:pPr algn="ctr"/>
            <a:r>
              <a:rPr lang="es-AR" sz="1400" b="1" u="sng" dirty="0" err="1">
                <a:solidFill>
                  <a:schemeClr val="bg1"/>
                </a:solidFill>
                <a:latin typeface="Roboto"/>
              </a:rPr>
              <a:t>Site</a:t>
            </a:r>
            <a:r>
              <a:rPr lang="es-AR" sz="1400" b="1" u="sng" dirty="0">
                <a:solidFill>
                  <a:schemeClr val="bg1"/>
                </a:solidFill>
                <a:latin typeface="Roboto"/>
              </a:rPr>
              <a:t> </a:t>
            </a:r>
            <a:r>
              <a:rPr lang="es-AR" sz="1400" b="1" u="sng" dirty="0" err="1">
                <a:solidFill>
                  <a:schemeClr val="bg1"/>
                </a:solidFill>
                <a:latin typeface="Roboto"/>
              </a:rPr>
              <a:t>unico</a:t>
            </a:r>
            <a:endParaRPr lang="es-AR" sz="1400" b="1" u="sng" dirty="0">
              <a:solidFill>
                <a:schemeClr val="bg1"/>
              </a:solidFill>
            </a:endParaRPr>
          </a:p>
        </p:txBody>
      </p:sp>
    </p:spTree>
    <p:extLst>
      <p:ext uri="{BB962C8B-B14F-4D97-AF65-F5344CB8AC3E}">
        <p14:creationId xmlns:p14="http://schemas.microsoft.com/office/powerpoint/2010/main" val="2122039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1938992"/>
          </a:xfrm>
          <a:prstGeom prst="rect">
            <a:avLst/>
          </a:prstGeom>
        </p:spPr>
        <p:txBody>
          <a:bodyPr wrap="square">
            <a:spAutoFit/>
          </a:bodyPr>
          <a:lstStyle/>
          <a:p>
            <a:pPr lvl="0">
              <a:defRPr/>
            </a:pPr>
            <a:r>
              <a:rPr lang="es-AR" sz="3600" b="1" dirty="0">
                <a:solidFill>
                  <a:srgbClr val="10069F"/>
                </a:solidFill>
              </a:rPr>
              <a:t> 2.1.2 Flujo </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del Proceso 2 </a:t>
            </a:r>
          </a:p>
          <a:p>
            <a:pPr lvl="0">
              <a:defRPr/>
            </a:pPr>
            <a:endParaRPr lang="es-AR" sz="3600" b="1" dirty="0">
              <a:solidFill>
                <a:srgbClr val="10069F"/>
              </a:solidFill>
              <a:latin typeface="Arial" panose="020B0604020202020204"/>
            </a:endParaRPr>
          </a:p>
          <a:p>
            <a:pPr lvl="0">
              <a:defRPr/>
            </a:pPr>
            <a:r>
              <a:rPr lang="es-AR" sz="2400" b="1" dirty="0" err="1">
                <a:solidFill>
                  <a:srgbClr val="10069F"/>
                </a:solidFill>
              </a:rPr>
              <a:t>Recepcion</a:t>
            </a:r>
            <a:r>
              <a:rPr lang="es-AR" sz="2400" b="1" dirty="0">
                <a:solidFill>
                  <a:srgbClr val="10069F"/>
                </a:solidFill>
              </a:rPr>
              <a:t> Planta Productiva a CD en mismo </a:t>
            </a:r>
            <a:r>
              <a:rPr lang="es-AR" sz="2400" b="1" dirty="0" err="1">
                <a:solidFill>
                  <a:srgbClr val="10069F"/>
                </a:solidFill>
              </a:rPr>
              <a:t>site</a:t>
            </a:r>
            <a:br>
              <a:rPr lang="en-US" sz="2400" b="1" dirty="0">
                <a:solidFill>
                  <a:srgbClr val="10069F"/>
                </a:solidFill>
              </a:rPr>
            </a:br>
            <a:endParaRPr lang="es-AR" sz="2400" b="1" dirty="0">
              <a:solidFill>
                <a:srgbClr val="10069F"/>
              </a:solidFill>
            </a:endParaRPr>
          </a:p>
        </p:txBody>
      </p:sp>
      <p:sp>
        <p:nvSpPr>
          <p:cNvPr id="5" name="CuadroTexto 4">
            <a:extLst>
              <a:ext uri="{FF2B5EF4-FFF2-40B4-BE49-F238E27FC236}">
                <a16:creationId xmlns:a16="http://schemas.microsoft.com/office/drawing/2014/main" id="{1FDE4193-998E-46E8-BD82-59E8695F44E0}"/>
              </a:ext>
            </a:extLst>
          </p:cNvPr>
          <p:cNvSpPr txBox="1"/>
          <p:nvPr/>
        </p:nvSpPr>
        <p:spPr>
          <a:xfrm>
            <a:off x="1580866" y="2657104"/>
            <a:ext cx="184730" cy="369332"/>
          </a:xfrm>
          <a:prstGeom prst="rect">
            <a:avLst/>
          </a:prstGeom>
          <a:noFill/>
        </p:spPr>
        <p:txBody>
          <a:bodyPr wrap="none" lIns="91440" tIns="45720" rIns="91440" bIns="45720" rtlCol="0" anchor="t">
            <a:spAutoFit/>
          </a:bodyPr>
          <a:lstStyle/>
          <a:p>
            <a:pPr algn="ctr"/>
            <a:endParaRPr lang="es-AR" dirty="0">
              <a:solidFill>
                <a:schemeClr val="accent1"/>
              </a:solidFill>
              <a:cs typeface="Arial"/>
            </a:endParaRPr>
          </a:p>
        </p:txBody>
      </p:sp>
      <p:sp>
        <p:nvSpPr>
          <p:cNvPr id="2" name="Rectángulo 1">
            <a:extLst>
              <a:ext uri="{FF2B5EF4-FFF2-40B4-BE49-F238E27FC236}">
                <a16:creationId xmlns:a16="http://schemas.microsoft.com/office/drawing/2014/main" id="{4C5BC1A3-34BA-4FE3-BB7E-AA830155C0B9}"/>
              </a:ext>
            </a:extLst>
          </p:cNvPr>
          <p:cNvSpPr/>
          <p:nvPr/>
        </p:nvSpPr>
        <p:spPr>
          <a:xfrm>
            <a:off x="-1668379" y="2782669"/>
            <a:ext cx="6096000" cy="646331"/>
          </a:xfrm>
          <a:prstGeom prst="rect">
            <a:avLst/>
          </a:prstGeom>
        </p:spPr>
        <p:txBody>
          <a:bodyPr>
            <a:spAutoFit/>
          </a:bodyPr>
          <a:lstStyle/>
          <a:p>
            <a:pPr algn="ctr"/>
            <a:r>
              <a:rPr lang="es-AR"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Link </a:t>
            </a:r>
          </a:p>
          <a:p>
            <a:pPr algn="ctr"/>
            <a:r>
              <a:rPr lang="es-AR"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Proceso </a:t>
            </a:r>
            <a:r>
              <a:rPr lang="es-AR" dirty="0" err="1">
                <a:solidFill>
                  <a:schemeClr val="accent1">
                    <a:lumMod val="60000"/>
                    <a:lumOff val="40000"/>
                  </a:schemeClr>
                </a:solidFill>
                <a:hlinkClick r:id="rId2">
                  <a:extLst>
                    <a:ext uri="{A12FA001-AC4F-418D-AE19-62706E023703}">
                      <ahyp:hlinkClr xmlns:ahyp="http://schemas.microsoft.com/office/drawing/2018/hyperlinkcolor" val="tx"/>
                    </a:ext>
                  </a:extLst>
                </a:hlinkClick>
              </a:rPr>
              <a:t>Recepcion</a:t>
            </a:r>
            <a:endParaRPr lang="es-AR" dirty="0">
              <a:solidFill>
                <a:schemeClr val="accent1">
                  <a:lumMod val="60000"/>
                  <a:lumOff val="40000"/>
                </a:schemeClr>
              </a:solidFill>
            </a:endParaRPr>
          </a:p>
        </p:txBody>
      </p:sp>
      <p:pic>
        <p:nvPicPr>
          <p:cNvPr id="3" name="Imagen 2">
            <a:extLst>
              <a:ext uri="{FF2B5EF4-FFF2-40B4-BE49-F238E27FC236}">
                <a16:creationId xmlns:a16="http://schemas.microsoft.com/office/drawing/2014/main" id="{DAABCC83-4E8D-44C7-B3EC-806EC7944C94}"/>
              </a:ext>
            </a:extLst>
          </p:cNvPr>
          <p:cNvPicPr>
            <a:picLocks noChangeAspect="1"/>
          </p:cNvPicPr>
          <p:nvPr/>
        </p:nvPicPr>
        <p:blipFill>
          <a:blip r:embed="rId3"/>
          <a:stretch>
            <a:fillRect/>
          </a:stretch>
        </p:blipFill>
        <p:spPr>
          <a:xfrm>
            <a:off x="4726666" y="1827026"/>
            <a:ext cx="3418714" cy="4683789"/>
          </a:xfrm>
          <a:prstGeom prst="rect">
            <a:avLst/>
          </a:prstGeom>
        </p:spPr>
      </p:pic>
    </p:spTree>
    <p:extLst>
      <p:ext uri="{BB962C8B-B14F-4D97-AF65-F5344CB8AC3E}">
        <p14:creationId xmlns:p14="http://schemas.microsoft.com/office/powerpoint/2010/main" val="1254365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a:spAutoFit/>
          </a:bodyPr>
          <a:lstStyle/>
          <a:p>
            <a:pPr lvl="0">
              <a:defRPr/>
            </a:pPr>
            <a:r>
              <a:rPr lang="es-AR" sz="3600" b="1" dirty="0">
                <a:solidFill>
                  <a:srgbClr val="10069F"/>
                </a:solidFill>
              </a:rPr>
              <a:t> 2.2.  Recursos necesarios Descarga</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6" name="Rectangle 58">
            <a:extLst>
              <a:ext uri="{FF2B5EF4-FFF2-40B4-BE49-F238E27FC236}">
                <a16:creationId xmlns:a16="http://schemas.microsoft.com/office/drawing/2014/main" id="{8C37C538-0D90-4195-850E-D2EB5B51871D}"/>
              </a:ext>
            </a:extLst>
          </p:cNvPr>
          <p:cNvSpPr>
            <a:spLocks noChangeArrowheads="1"/>
          </p:cNvSpPr>
          <p:nvPr>
            <p:custDataLst>
              <p:tags r:id="rId1"/>
            </p:custDataLst>
          </p:nvPr>
        </p:nvSpPr>
        <p:spPr bwMode="gray">
          <a:xfrm>
            <a:off x="6532381" y="2137817"/>
            <a:ext cx="4806550" cy="455574"/>
          </a:xfrm>
          <a:prstGeom prst="rect">
            <a:avLst/>
          </a:prstGeom>
          <a:noFill/>
          <a:ln w="9525">
            <a:noFill/>
            <a:miter lim="800000"/>
            <a:headEnd/>
            <a:tailEnd/>
          </a:ln>
        </p:spPr>
        <p:txBody>
          <a:bodyPr wrap="square" lIns="0" tIns="0" rIns="0" bIns="0">
            <a:spAutoFit/>
          </a:bodyPr>
          <a:lstStyle/>
          <a:p>
            <a:pPr marL="344487" lvl="1" indent="-285750" defTabSz="913526">
              <a:lnSpc>
                <a:spcPct val="110000"/>
              </a:lnSpc>
              <a:buClr>
                <a:srgbClr val="C25327"/>
              </a:buClr>
              <a:buSzPct val="100000"/>
              <a:buFont typeface="Arial" panose="020B0604020202020204" pitchFamily="34" charset="0"/>
              <a:buChar char="•"/>
            </a:pPr>
            <a:r>
              <a:rPr lang="es-AR" sz="1400" noProof="1">
                <a:solidFill>
                  <a:prstClr val="black"/>
                </a:solidFill>
              </a:rPr>
              <a:t>Ambas personas van descargando el producto y lo colocan el en staging </a:t>
            </a:r>
          </a:p>
        </p:txBody>
      </p:sp>
      <p:sp>
        <p:nvSpPr>
          <p:cNvPr id="7" name="Rectangle 59">
            <a:extLst>
              <a:ext uri="{FF2B5EF4-FFF2-40B4-BE49-F238E27FC236}">
                <a16:creationId xmlns:a16="http://schemas.microsoft.com/office/drawing/2014/main" id="{1AABB139-797B-412B-ACAE-65A75AD1FB3D}"/>
              </a:ext>
            </a:extLst>
          </p:cNvPr>
          <p:cNvSpPr>
            <a:spLocks noChangeArrowheads="1"/>
          </p:cNvSpPr>
          <p:nvPr>
            <p:custDataLst>
              <p:tags r:id="rId2"/>
            </p:custDataLst>
          </p:nvPr>
        </p:nvSpPr>
        <p:spPr bwMode="gray">
          <a:xfrm>
            <a:off x="6688880" y="3247226"/>
            <a:ext cx="5031418" cy="3062441"/>
          </a:xfrm>
          <a:prstGeom prst="rect">
            <a:avLst/>
          </a:prstGeom>
          <a:noFill/>
          <a:ln w="9525">
            <a:noFill/>
            <a:miter lim="800000"/>
            <a:headEnd/>
            <a:tailEnd/>
          </a:ln>
        </p:spPr>
        <p:txBody>
          <a:bodyPr wrap="square" lIns="0" tIns="0" rIns="0" bIns="0">
            <a:spAutoFit/>
          </a:bodyPr>
          <a:lstStyle/>
          <a:p>
            <a:pPr marL="285750" lvl="1" indent="-285750" defTabSz="913526">
              <a:lnSpc>
                <a:spcPct val="110000"/>
              </a:lnSpc>
              <a:buClr>
                <a:srgbClr val="C25327"/>
              </a:buClr>
              <a:buSzPct val="100000"/>
              <a:buFont typeface="Arial" panose="020B0604020202020204" pitchFamily="34" charset="0"/>
              <a:buChar char="•"/>
              <a:defRPr/>
            </a:pPr>
            <a:r>
              <a:rPr lang="es-AR" sz="1400" noProof="1">
                <a:solidFill>
                  <a:prstClr val="black"/>
                </a:solidFill>
              </a:rPr>
              <a:t>2 personas dentro del camion colocando el PT sobre el pallet ( lote mezclado)</a:t>
            </a:r>
          </a:p>
          <a:p>
            <a:pPr marL="285750" lvl="1" indent="-285750" defTabSz="913526">
              <a:lnSpc>
                <a:spcPct val="110000"/>
              </a:lnSpc>
              <a:buClr>
                <a:srgbClr val="C25327"/>
              </a:buClr>
              <a:buSzPct val="100000"/>
              <a:buFont typeface="Arial" panose="020B0604020202020204" pitchFamily="34" charset="0"/>
              <a:buChar char="•"/>
              <a:defRPr/>
            </a:pPr>
            <a:r>
              <a:rPr lang="es-AR" sz="1400" noProof="1">
                <a:solidFill>
                  <a:prstClr val="black"/>
                </a:solidFill>
              </a:rPr>
              <a:t>1 persona  Traslada el pallet y lo lleva a zona staging</a:t>
            </a:r>
          </a:p>
          <a:p>
            <a:pPr marL="285750" lvl="1" indent="-285750" defTabSz="913526">
              <a:lnSpc>
                <a:spcPct val="110000"/>
              </a:lnSpc>
              <a:buClr>
                <a:srgbClr val="C25327"/>
              </a:buClr>
              <a:buSzPct val="100000"/>
              <a:buFont typeface="Arial" panose="020B0604020202020204" pitchFamily="34" charset="0"/>
              <a:buChar char="•"/>
              <a:defRPr/>
            </a:pPr>
            <a:r>
              <a:rPr lang="es-AR" sz="1400" noProof="1">
                <a:solidFill>
                  <a:prstClr val="black"/>
                </a:solidFill>
              </a:rPr>
              <a:t>Al finalizar le coloca film streetch</a:t>
            </a:r>
          </a:p>
          <a:p>
            <a:pPr marL="0" lvl="1" defTabSz="913526">
              <a:lnSpc>
                <a:spcPct val="110000"/>
              </a:lnSpc>
              <a:buClr>
                <a:srgbClr val="C25327"/>
              </a:buClr>
              <a:buSzPct val="100000"/>
              <a:defRPr/>
            </a:pPr>
            <a:endParaRPr lang="es-AR" sz="1400" noProof="1">
              <a:solidFill>
                <a:prstClr val="black"/>
              </a:solidFill>
            </a:endParaRPr>
          </a:p>
          <a:p>
            <a:pPr marL="0" lvl="1" defTabSz="913526">
              <a:lnSpc>
                <a:spcPct val="110000"/>
              </a:lnSpc>
              <a:buClr>
                <a:srgbClr val="C25327"/>
              </a:buClr>
              <a:buSzPct val="100000"/>
              <a:defRPr/>
            </a:pPr>
            <a:endParaRPr lang="es-AR" sz="1400" noProof="1">
              <a:solidFill>
                <a:prstClr val="black"/>
              </a:solidFill>
            </a:endParaRPr>
          </a:p>
          <a:p>
            <a:pPr marL="285750" lvl="1" indent="-285750" defTabSz="913526">
              <a:lnSpc>
                <a:spcPct val="110000"/>
              </a:lnSpc>
              <a:buClr>
                <a:srgbClr val="C25327"/>
              </a:buClr>
              <a:buSzPct val="100000"/>
              <a:buFont typeface="Arial" panose="020B0604020202020204" pitchFamily="34" charset="0"/>
              <a:buChar char="•"/>
              <a:defRPr/>
            </a:pPr>
            <a:r>
              <a:rPr lang="es-AR" sz="1400" noProof="1">
                <a:solidFill>
                  <a:prstClr val="black"/>
                </a:solidFill>
              </a:rPr>
              <a:t>2 personas dentro del camion colocando el PT sobre el pallet ( lote mezclado)</a:t>
            </a:r>
          </a:p>
          <a:p>
            <a:pPr marL="285750" lvl="1" indent="-285750" defTabSz="913526">
              <a:lnSpc>
                <a:spcPct val="110000"/>
              </a:lnSpc>
              <a:buClr>
                <a:srgbClr val="C25327"/>
              </a:buClr>
              <a:buSzPct val="100000"/>
              <a:buFont typeface="Arial" panose="020B0604020202020204" pitchFamily="34" charset="0"/>
              <a:buChar char="•"/>
              <a:defRPr/>
            </a:pPr>
            <a:r>
              <a:rPr lang="es-AR" sz="1400" noProof="1">
                <a:solidFill>
                  <a:prstClr val="black"/>
                </a:solidFill>
              </a:rPr>
              <a:t>1 persona  Traslada el pallet y lo lleva a zona staging</a:t>
            </a:r>
          </a:p>
          <a:p>
            <a:pPr marL="285750" lvl="1" indent="-285750" defTabSz="913526">
              <a:lnSpc>
                <a:spcPct val="110000"/>
              </a:lnSpc>
              <a:buClr>
                <a:srgbClr val="C25327"/>
              </a:buClr>
              <a:buSzPct val="100000"/>
              <a:buFont typeface="Arial" panose="020B0604020202020204" pitchFamily="34" charset="0"/>
              <a:buChar char="•"/>
              <a:defRPr/>
            </a:pPr>
            <a:r>
              <a:rPr lang="es-AR" sz="1400" noProof="1">
                <a:solidFill>
                  <a:srgbClr val="FF0000"/>
                </a:solidFill>
              </a:rPr>
              <a:t>1 persona clasifica y segrega por lote y arma pallet por lote (Debe colocar 4 pallets vacíos y lo va colocando en cada pallet según lote)</a:t>
            </a:r>
          </a:p>
          <a:p>
            <a:pPr marL="285750" lvl="1" indent="-285750" defTabSz="913526">
              <a:lnSpc>
                <a:spcPct val="110000"/>
              </a:lnSpc>
              <a:buClr>
                <a:srgbClr val="C25327"/>
              </a:buClr>
              <a:buSzPct val="100000"/>
              <a:buFont typeface="Arial" panose="020B0604020202020204" pitchFamily="34" charset="0"/>
              <a:buChar char="•"/>
              <a:defRPr/>
            </a:pPr>
            <a:r>
              <a:rPr lang="es-AR" sz="1400" noProof="1">
                <a:solidFill>
                  <a:prstClr val="black"/>
                </a:solidFill>
              </a:rPr>
              <a:t>Al finalizar le coloca film streetch</a:t>
            </a:r>
          </a:p>
        </p:txBody>
      </p:sp>
      <p:sp>
        <p:nvSpPr>
          <p:cNvPr id="8" name="Rectangle 10">
            <a:extLst>
              <a:ext uri="{FF2B5EF4-FFF2-40B4-BE49-F238E27FC236}">
                <a16:creationId xmlns:a16="http://schemas.microsoft.com/office/drawing/2014/main" id="{A1BFB907-371A-4BA7-AD1E-0B854615344D}"/>
              </a:ext>
            </a:extLst>
          </p:cNvPr>
          <p:cNvSpPr>
            <a:spLocks noChangeArrowheads="1"/>
          </p:cNvSpPr>
          <p:nvPr>
            <p:custDataLst>
              <p:tags r:id="rId3"/>
            </p:custDataLst>
          </p:nvPr>
        </p:nvSpPr>
        <p:spPr bwMode="gray">
          <a:xfrm>
            <a:off x="982502" y="2292781"/>
            <a:ext cx="2345921" cy="492443"/>
          </a:xfrm>
          <a:prstGeom prst="rect">
            <a:avLst/>
          </a:prstGeom>
          <a:noFill/>
          <a:ln w="9525">
            <a:noFill/>
            <a:miter lim="800000"/>
            <a:headEnd/>
            <a:tailEnd/>
          </a:ln>
        </p:spPr>
        <p:txBody>
          <a:bodyPr wrap="square" lIns="0" tIns="0" rIns="0" bIns="0">
            <a:spAutoFit/>
          </a:bodyPr>
          <a:lstStyle/>
          <a:p>
            <a:pPr algn="ctr" defTabSz="913526">
              <a:buClr>
                <a:srgbClr val="C25327"/>
              </a:buClr>
            </a:pPr>
            <a:r>
              <a:rPr lang="es-AR" sz="1600" b="1" noProof="1">
                <a:solidFill>
                  <a:schemeClr val="accent6">
                    <a:lumMod val="50000"/>
                  </a:schemeClr>
                </a:solidFill>
                <a:latin typeface="Arial"/>
              </a:rPr>
              <a:t>Operador de Descarga</a:t>
            </a:r>
          </a:p>
          <a:p>
            <a:pPr algn="ctr" defTabSz="913526">
              <a:buClr>
                <a:srgbClr val="C25327"/>
              </a:buClr>
            </a:pPr>
            <a:r>
              <a:rPr lang="es-AR" sz="1600" b="1" noProof="1">
                <a:solidFill>
                  <a:schemeClr val="accent6">
                    <a:lumMod val="50000"/>
                  </a:schemeClr>
                </a:solidFill>
                <a:latin typeface="Arial"/>
              </a:rPr>
              <a:t>Palletizada</a:t>
            </a:r>
            <a:endParaRPr lang="es-AR" sz="1600" noProof="1">
              <a:solidFill>
                <a:prstClr val="black"/>
              </a:solidFill>
              <a:latin typeface="Arial"/>
            </a:endParaRPr>
          </a:p>
        </p:txBody>
      </p:sp>
      <p:sp>
        <p:nvSpPr>
          <p:cNvPr id="9" name="Rectangle 52">
            <a:extLst>
              <a:ext uri="{FF2B5EF4-FFF2-40B4-BE49-F238E27FC236}">
                <a16:creationId xmlns:a16="http://schemas.microsoft.com/office/drawing/2014/main" id="{6AAC1EC5-B2FA-4BDE-912A-EFFA5EA89AAC}"/>
              </a:ext>
            </a:extLst>
          </p:cNvPr>
          <p:cNvSpPr>
            <a:spLocks noChangeArrowheads="1"/>
          </p:cNvSpPr>
          <p:nvPr>
            <p:custDataLst>
              <p:tags r:id="rId4"/>
            </p:custDataLst>
          </p:nvPr>
        </p:nvSpPr>
        <p:spPr bwMode="gray">
          <a:xfrm>
            <a:off x="1061359" y="3496739"/>
            <a:ext cx="2364439" cy="738664"/>
          </a:xfrm>
          <a:prstGeom prst="rect">
            <a:avLst/>
          </a:prstGeom>
          <a:noFill/>
          <a:ln w="9525">
            <a:noFill/>
            <a:miter lim="800000"/>
            <a:headEnd/>
            <a:tailEnd/>
          </a:ln>
        </p:spPr>
        <p:txBody>
          <a:bodyPr wrap="square" lIns="0" tIns="0" rIns="0" bIns="0">
            <a:spAutoFit/>
          </a:bodyPr>
          <a:lstStyle/>
          <a:p>
            <a:pPr defTabSz="913526">
              <a:buClr>
                <a:srgbClr val="C25327"/>
              </a:buClr>
            </a:pPr>
            <a:r>
              <a:rPr lang="es-AR" sz="1600" b="1" noProof="1">
                <a:solidFill>
                  <a:schemeClr val="accent6">
                    <a:lumMod val="50000"/>
                  </a:schemeClr>
                </a:solidFill>
              </a:rPr>
              <a:t>Operador de Descarga</a:t>
            </a:r>
          </a:p>
          <a:p>
            <a:pPr algn="ctr" defTabSz="913526">
              <a:buClr>
                <a:srgbClr val="C25327"/>
              </a:buClr>
            </a:pPr>
            <a:r>
              <a:rPr lang="es-AR" sz="1600" b="1" noProof="1">
                <a:solidFill>
                  <a:schemeClr val="accent6">
                    <a:lumMod val="50000"/>
                  </a:schemeClr>
                </a:solidFill>
              </a:rPr>
              <a:t>a Granel </a:t>
            </a:r>
          </a:p>
          <a:p>
            <a:pPr algn="ctr" defTabSz="913526">
              <a:buClr>
                <a:srgbClr val="C25327"/>
              </a:buClr>
            </a:pPr>
            <a:r>
              <a:rPr lang="es-AR" sz="1600" b="1" noProof="1">
                <a:solidFill>
                  <a:schemeClr val="accent6">
                    <a:lumMod val="50000"/>
                  </a:schemeClr>
                </a:solidFill>
              </a:rPr>
              <a:t>PT No Regulado</a:t>
            </a:r>
            <a:endParaRPr lang="es-AR" sz="1600" noProof="1">
              <a:solidFill>
                <a:prstClr val="black"/>
              </a:solidFill>
            </a:endParaRPr>
          </a:p>
        </p:txBody>
      </p:sp>
      <p:pic>
        <p:nvPicPr>
          <p:cNvPr id="10" name="Picture 31" descr="linegrey.png">
            <a:extLst>
              <a:ext uri="{FF2B5EF4-FFF2-40B4-BE49-F238E27FC236}">
                <a16:creationId xmlns:a16="http://schemas.microsoft.com/office/drawing/2014/main" id="{53C09669-9A85-4DF3-8171-71598316DCBF}"/>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flipV="1">
            <a:off x="312445" y="1871134"/>
            <a:ext cx="10325057" cy="45720"/>
          </a:xfrm>
          <a:prstGeom prst="rect">
            <a:avLst/>
          </a:prstGeom>
        </p:spPr>
      </p:pic>
      <p:sp>
        <p:nvSpPr>
          <p:cNvPr id="11" name="AutoShape 43">
            <a:extLst>
              <a:ext uri="{FF2B5EF4-FFF2-40B4-BE49-F238E27FC236}">
                <a16:creationId xmlns:a16="http://schemas.microsoft.com/office/drawing/2014/main" id="{8FBFEC92-A618-44AB-8C44-75AAEBC930AB}"/>
              </a:ext>
            </a:extLst>
          </p:cNvPr>
          <p:cNvSpPr>
            <a:spLocks noChangeArrowheads="1"/>
          </p:cNvSpPr>
          <p:nvPr>
            <p:custDataLst>
              <p:tags r:id="rId5"/>
            </p:custDataLst>
          </p:nvPr>
        </p:nvSpPr>
        <p:spPr bwMode="gray">
          <a:xfrm>
            <a:off x="1761543" y="1487593"/>
            <a:ext cx="2019822" cy="238581"/>
          </a:xfrm>
          <a:prstGeom prst="rect">
            <a:avLst/>
          </a:prstGeom>
          <a:noFill/>
          <a:ln w="9525">
            <a:noFill/>
            <a:miter lim="800000"/>
            <a:headEnd/>
            <a:tailEnd/>
          </a:ln>
        </p:spPr>
        <p:txBody>
          <a:bodyPr lIns="0" tIns="0" rIns="0" bIns="18659" anchor="b">
            <a:spAutoFit/>
          </a:bodyPr>
          <a:lstStyle/>
          <a:p>
            <a:r>
              <a:rPr lang="es-AR" altLang="ko-KR" sz="1400" b="1" noProof="1">
                <a:solidFill>
                  <a:prstClr val="black"/>
                </a:solidFill>
                <a:latin typeface="Arial"/>
                <a:ea typeface="Gulim" pitchFamily="34" charset="-127"/>
              </a:rPr>
              <a:t>Rol </a:t>
            </a:r>
            <a:endParaRPr lang="es-AR" altLang="ko-KR" sz="1400" noProof="1">
              <a:solidFill>
                <a:prstClr val="black"/>
              </a:solidFill>
              <a:latin typeface="Arial"/>
              <a:ea typeface="Gulim" pitchFamily="34" charset="-127"/>
            </a:endParaRPr>
          </a:p>
        </p:txBody>
      </p:sp>
      <p:sp>
        <p:nvSpPr>
          <p:cNvPr id="12" name="AutoShape 45">
            <a:extLst>
              <a:ext uri="{FF2B5EF4-FFF2-40B4-BE49-F238E27FC236}">
                <a16:creationId xmlns:a16="http://schemas.microsoft.com/office/drawing/2014/main" id="{B55F5C65-DCB6-4960-8BC9-55CBCA7C9FFB}"/>
              </a:ext>
            </a:extLst>
          </p:cNvPr>
          <p:cNvSpPr>
            <a:spLocks noChangeArrowheads="1"/>
          </p:cNvSpPr>
          <p:nvPr>
            <p:custDataLst>
              <p:tags r:id="rId6"/>
            </p:custDataLst>
          </p:nvPr>
        </p:nvSpPr>
        <p:spPr bwMode="gray">
          <a:xfrm>
            <a:off x="3517238" y="1535574"/>
            <a:ext cx="822830" cy="243045"/>
          </a:xfrm>
          <a:prstGeom prst="rect">
            <a:avLst/>
          </a:prstGeom>
          <a:noFill/>
          <a:ln w="9525">
            <a:noFill/>
            <a:miter lim="800000"/>
            <a:headEnd/>
            <a:tailEnd/>
          </a:ln>
        </p:spPr>
        <p:txBody>
          <a:bodyPr lIns="0" tIns="0" rIns="0" bIns="18659" anchor="b">
            <a:spAutoFit/>
          </a:bodyPr>
          <a:lstStyle/>
          <a:p>
            <a:r>
              <a:rPr lang="es-AR" altLang="ko-KR" sz="1400" b="1" noProof="1">
                <a:solidFill>
                  <a:prstClr val="black"/>
                </a:solidFill>
                <a:latin typeface="Arial"/>
                <a:ea typeface="Gulim" pitchFamily="34" charset="-127"/>
              </a:rPr>
              <a:t>Cantidad</a:t>
            </a:r>
          </a:p>
        </p:txBody>
      </p:sp>
      <p:sp>
        <p:nvSpPr>
          <p:cNvPr id="13" name="AutoShape 48">
            <a:extLst>
              <a:ext uri="{FF2B5EF4-FFF2-40B4-BE49-F238E27FC236}">
                <a16:creationId xmlns:a16="http://schemas.microsoft.com/office/drawing/2014/main" id="{0F46EAC2-8DFD-4BE9-B298-10B4840BC004}"/>
              </a:ext>
            </a:extLst>
          </p:cNvPr>
          <p:cNvSpPr>
            <a:spLocks noChangeArrowheads="1"/>
          </p:cNvSpPr>
          <p:nvPr>
            <p:custDataLst>
              <p:tags r:id="rId7"/>
            </p:custDataLst>
          </p:nvPr>
        </p:nvSpPr>
        <p:spPr bwMode="gray">
          <a:xfrm>
            <a:off x="6842974" y="1535574"/>
            <a:ext cx="4370072" cy="243045"/>
          </a:xfrm>
          <a:prstGeom prst="rect">
            <a:avLst/>
          </a:prstGeom>
          <a:noFill/>
          <a:ln w="9525">
            <a:noFill/>
            <a:miter lim="800000"/>
            <a:headEnd/>
            <a:tailEnd/>
          </a:ln>
        </p:spPr>
        <p:txBody>
          <a:bodyPr lIns="0" tIns="0" rIns="0" bIns="18659" anchor="b">
            <a:spAutoFit/>
          </a:bodyPr>
          <a:lstStyle/>
          <a:p>
            <a:r>
              <a:rPr lang="es-AR" altLang="ko-KR" sz="1400" b="1" noProof="1">
                <a:solidFill>
                  <a:prstClr val="black"/>
                </a:solidFill>
                <a:latin typeface="Arial"/>
                <a:ea typeface="Gulim" pitchFamily="34" charset="-127"/>
              </a:rPr>
              <a:t>Descripcion</a:t>
            </a:r>
          </a:p>
        </p:txBody>
      </p:sp>
      <p:pic>
        <p:nvPicPr>
          <p:cNvPr id="14" name="Picture 37" descr="linegrey.png">
            <a:extLst>
              <a:ext uri="{FF2B5EF4-FFF2-40B4-BE49-F238E27FC236}">
                <a16:creationId xmlns:a16="http://schemas.microsoft.com/office/drawing/2014/main" id="{FA2FEA52-E90A-457E-94CF-02ACE2A79B86}"/>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312445" y="3095414"/>
            <a:ext cx="10325069" cy="45719"/>
          </a:xfrm>
          <a:prstGeom prst="rect">
            <a:avLst/>
          </a:prstGeom>
        </p:spPr>
      </p:pic>
      <p:sp>
        <p:nvSpPr>
          <p:cNvPr id="17" name="Lágrima 58">
            <a:extLst>
              <a:ext uri="{FF2B5EF4-FFF2-40B4-BE49-F238E27FC236}">
                <a16:creationId xmlns:a16="http://schemas.microsoft.com/office/drawing/2014/main" id="{2C86C5ED-A608-4958-BF1A-7D2570F319DE}"/>
              </a:ext>
            </a:extLst>
          </p:cNvPr>
          <p:cNvSpPr/>
          <p:nvPr/>
        </p:nvSpPr>
        <p:spPr>
          <a:xfrm>
            <a:off x="3625640" y="2102936"/>
            <a:ext cx="801670" cy="738664"/>
          </a:xfrm>
          <a:prstGeom prst="teardrop">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1">
                <a:ln>
                  <a:noFill/>
                </a:ln>
                <a:solidFill>
                  <a:prstClr val="white"/>
                </a:solidFill>
                <a:effectLst/>
                <a:uLnTx/>
                <a:uFillTx/>
                <a:latin typeface="Arial" panose="020B0604020202020204"/>
                <a:ea typeface="+mn-ea"/>
                <a:cs typeface="+mn-cs"/>
              </a:rPr>
              <a:t>2</a:t>
            </a:r>
          </a:p>
        </p:txBody>
      </p:sp>
      <p:sp>
        <p:nvSpPr>
          <p:cNvPr id="18" name="Lágrima 59">
            <a:extLst>
              <a:ext uri="{FF2B5EF4-FFF2-40B4-BE49-F238E27FC236}">
                <a16:creationId xmlns:a16="http://schemas.microsoft.com/office/drawing/2014/main" id="{D5840806-9F49-414F-A566-4B94C2432D08}"/>
              </a:ext>
            </a:extLst>
          </p:cNvPr>
          <p:cNvSpPr/>
          <p:nvPr/>
        </p:nvSpPr>
        <p:spPr>
          <a:xfrm>
            <a:off x="3643692" y="3312073"/>
            <a:ext cx="801670" cy="738664"/>
          </a:xfrm>
          <a:prstGeom prst="teardrop">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1">
                <a:ln>
                  <a:noFill/>
                </a:ln>
                <a:solidFill>
                  <a:prstClr val="white"/>
                </a:solidFill>
                <a:effectLst/>
                <a:uLnTx/>
                <a:uFillTx/>
                <a:latin typeface="Arial" panose="020B0604020202020204"/>
                <a:ea typeface="+mn-ea"/>
                <a:cs typeface="+mn-cs"/>
              </a:rPr>
              <a:t>3</a:t>
            </a:r>
          </a:p>
        </p:txBody>
      </p:sp>
      <p:pic>
        <p:nvPicPr>
          <p:cNvPr id="19" name="Gráfico 60" descr="Obreros de la construcción">
            <a:extLst>
              <a:ext uri="{FF2B5EF4-FFF2-40B4-BE49-F238E27FC236}">
                <a16:creationId xmlns:a16="http://schemas.microsoft.com/office/drawing/2014/main" id="{5AF6C77A-03FF-4D63-B580-F6952A361A31}"/>
              </a:ext>
            </a:extLst>
          </p:cNvPr>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2445" y="2150821"/>
            <a:ext cx="582736" cy="582736"/>
          </a:xfrm>
          <a:prstGeom prst="rect">
            <a:avLst/>
          </a:prstGeom>
        </p:spPr>
      </p:pic>
      <p:pic>
        <p:nvPicPr>
          <p:cNvPr id="20" name="Gráfico 62" descr="Obreros de la construcción">
            <a:extLst>
              <a:ext uri="{FF2B5EF4-FFF2-40B4-BE49-F238E27FC236}">
                <a16:creationId xmlns:a16="http://schemas.microsoft.com/office/drawing/2014/main" id="{1631CDAD-1991-4683-AEB0-C8F2A007B379}"/>
              </a:ext>
            </a:extLst>
          </p:cNvPr>
          <p:cNvPicPr>
            <a:picLocks noChangeAspect="1"/>
          </p:cNvPicPr>
          <p:nvPr/>
        </p:nvPicPr>
        <p:blipFill>
          <a:blip r:embed="rId1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3359" y="3390450"/>
            <a:ext cx="582736" cy="582736"/>
          </a:xfrm>
          <a:prstGeom prst="rect">
            <a:avLst/>
          </a:prstGeom>
        </p:spPr>
      </p:pic>
      <p:sp>
        <p:nvSpPr>
          <p:cNvPr id="21" name="AutoShape 45">
            <a:extLst>
              <a:ext uri="{FF2B5EF4-FFF2-40B4-BE49-F238E27FC236}">
                <a16:creationId xmlns:a16="http://schemas.microsoft.com/office/drawing/2014/main" id="{9E07C85A-24E7-426F-8F4A-DBC50C75963D}"/>
              </a:ext>
            </a:extLst>
          </p:cNvPr>
          <p:cNvSpPr>
            <a:spLocks noChangeArrowheads="1"/>
          </p:cNvSpPr>
          <p:nvPr>
            <p:custDataLst>
              <p:tags r:id="rId8"/>
            </p:custDataLst>
          </p:nvPr>
        </p:nvSpPr>
        <p:spPr bwMode="gray">
          <a:xfrm>
            <a:off x="4751677" y="1530758"/>
            <a:ext cx="1845762" cy="234285"/>
          </a:xfrm>
          <a:prstGeom prst="rect">
            <a:avLst/>
          </a:prstGeom>
          <a:noFill/>
          <a:ln w="9525">
            <a:noFill/>
            <a:miter lim="800000"/>
            <a:headEnd/>
            <a:tailEnd/>
          </a:ln>
        </p:spPr>
        <p:txBody>
          <a:bodyPr wrap="square" lIns="0" tIns="0" rIns="0" bIns="18659" anchor="b">
            <a:spAutoFit/>
          </a:bodyPr>
          <a:lstStyle/>
          <a:p>
            <a:r>
              <a:rPr lang="es-AR" altLang="ko-KR" sz="1400" b="1" noProof="1">
                <a:solidFill>
                  <a:prstClr val="black"/>
                </a:solidFill>
                <a:latin typeface="Arial"/>
                <a:ea typeface="Gulim" pitchFamily="34" charset="-127"/>
              </a:rPr>
              <a:t>Tiempo Estimado</a:t>
            </a:r>
          </a:p>
        </p:txBody>
      </p:sp>
      <p:cxnSp>
        <p:nvCxnSpPr>
          <p:cNvPr id="22" name="Straight Connector 38">
            <a:extLst>
              <a:ext uri="{FF2B5EF4-FFF2-40B4-BE49-F238E27FC236}">
                <a16:creationId xmlns:a16="http://schemas.microsoft.com/office/drawing/2014/main" id="{E97BC2B2-CB3F-4FFB-BEC3-A17431CFD556}"/>
              </a:ext>
            </a:extLst>
          </p:cNvPr>
          <p:cNvCxnSpPr>
            <a:cxnSpLocks/>
          </p:cNvCxnSpPr>
          <p:nvPr/>
        </p:nvCxnSpPr>
        <p:spPr>
          <a:xfrm flipH="1">
            <a:off x="4550359" y="1601893"/>
            <a:ext cx="30108" cy="4692534"/>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DEFE5DF-4745-439C-A018-DD99B8216A9C}"/>
              </a:ext>
            </a:extLst>
          </p:cNvPr>
          <p:cNvSpPr/>
          <p:nvPr/>
        </p:nvSpPr>
        <p:spPr>
          <a:xfrm>
            <a:off x="4968285" y="2236703"/>
            <a:ext cx="1313180" cy="615553"/>
          </a:xfrm>
          <a:prstGeom prst="rect">
            <a:avLst/>
          </a:prstGeom>
        </p:spPr>
        <p:txBody>
          <a:bodyPr wrap="none">
            <a:spAutoFit/>
          </a:bodyPr>
          <a:lstStyle/>
          <a:p>
            <a:pPr lvl="0" algn="ctr">
              <a:defRPr/>
            </a:pPr>
            <a:r>
              <a:rPr lang="es-AR" noProof="1"/>
              <a:t>30 minutos</a:t>
            </a:r>
          </a:p>
          <a:p>
            <a:pPr lvl="0" algn="ctr">
              <a:defRPr/>
            </a:pPr>
            <a:r>
              <a:rPr lang="es-AR" sz="1600" noProof="1"/>
              <a:t>(60 pallets)</a:t>
            </a:r>
          </a:p>
        </p:txBody>
      </p:sp>
      <p:sp>
        <p:nvSpPr>
          <p:cNvPr id="3" name="Rectangle 2">
            <a:extLst>
              <a:ext uri="{FF2B5EF4-FFF2-40B4-BE49-F238E27FC236}">
                <a16:creationId xmlns:a16="http://schemas.microsoft.com/office/drawing/2014/main" id="{62406968-52EC-4C56-8AAF-6E6B4C6F6EB7}"/>
              </a:ext>
            </a:extLst>
          </p:cNvPr>
          <p:cNvSpPr/>
          <p:nvPr/>
        </p:nvSpPr>
        <p:spPr>
          <a:xfrm>
            <a:off x="4550359" y="3288180"/>
            <a:ext cx="2033526" cy="646331"/>
          </a:xfrm>
          <a:prstGeom prst="rect">
            <a:avLst/>
          </a:prstGeom>
        </p:spPr>
        <p:txBody>
          <a:bodyPr wrap="square">
            <a:spAutoFit/>
          </a:bodyPr>
          <a:lstStyle/>
          <a:p>
            <a:pPr lvl="0" algn="ctr">
              <a:defRPr/>
            </a:pPr>
            <a:r>
              <a:rPr lang="es-AR" noProof="1"/>
              <a:t>2.5/ 3 horas</a:t>
            </a:r>
          </a:p>
          <a:p>
            <a:pPr lvl="0" algn="ctr">
              <a:defRPr/>
            </a:pPr>
            <a:r>
              <a:rPr lang="es-AR" noProof="1"/>
              <a:t>(40“ contenedor)</a:t>
            </a:r>
          </a:p>
        </p:txBody>
      </p:sp>
      <p:sp>
        <p:nvSpPr>
          <p:cNvPr id="25" name="Rectangle 24">
            <a:extLst>
              <a:ext uri="{FF2B5EF4-FFF2-40B4-BE49-F238E27FC236}">
                <a16:creationId xmlns:a16="http://schemas.microsoft.com/office/drawing/2014/main" id="{9E3807F7-F36A-49EF-8478-50138D05538E}"/>
              </a:ext>
            </a:extLst>
          </p:cNvPr>
          <p:cNvSpPr/>
          <p:nvPr/>
        </p:nvSpPr>
        <p:spPr>
          <a:xfrm>
            <a:off x="2628" y="882033"/>
            <a:ext cx="7307000" cy="400110"/>
          </a:xfrm>
          <a:prstGeom prst="rect">
            <a:avLst/>
          </a:prstGeom>
        </p:spPr>
        <p:txBody>
          <a:bodyPr wrap="none">
            <a:spAutoFit/>
          </a:bodyPr>
          <a:lstStyle/>
          <a:p>
            <a:r>
              <a:rPr lang="es-AR" sz="2000" b="1" dirty="0">
                <a:solidFill>
                  <a:srgbClr val="10069F"/>
                </a:solidFill>
              </a:rPr>
              <a:t>Recepción Producto Terminado Regulado y No Regulado: </a:t>
            </a:r>
            <a:endParaRPr lang="es-AR" sz="2000" dirty="0"/>
          </a:p>
        </p:txBody>
      </p:sp>
      <p:sp>
        <p:nvSpPr>
          <p:cNvPr id="26" name="Rectangle 52">
            <a:extLst>
              <a:ext uri="{FF2B5EF4-FFF2-40B4-BE49-F238E27FC236}">
                <a16:creationId xmlns:a16="http://schemas.microsoft.com/office/drawing/2014/main" id="{347BC5AF-E41F-45A4-B99F-445043641713}"/>
              </a:ext>
            </a:extLst>
          </p:cNvPr>
          <p:cNvSpPr>
            <a:spLocks noChangeArrowheads="1"/>
          </p:cNvSpPr>
          <p:nvPr>
            <p:custDataLst>
              <p:tags r:id="rId9"/>
            </p:custDataLst>
          </p:nvPr>
        </p:nvSpPr>
        <p:spPr bwMode="gray">
          <a:xfrm>
            <a:off x="1061359" y="5035979"/>
            <a:ext cx="2364439" cy="738664"/>
          </a:xfrm>
          <a:prstGeom prst="rect">
            <a:avLst/>
          </a:prstGeom>
          <a:noFill/>
          <a:ln w="9525">
            <a:noFill/>
            <a:miter lim="800000"/>
            <a:headEnd/>
            <a:tailEnd/>
          </a:ln>
        </p:spPr>
        <p:txBody>
          <a:bodyPr wrap="square" lIns="0" tIns="0" rIns="0" bIns="0">
            <a:spAutoFit/>
          </a:bodyPr>
          <a:lstStyle/>
          <a:p>
            <a:pPr defTabSz="913526">
              <a:buClr>
                <a:srgbClr val="C25327"/>
              </a:buClr>
            </a:pPr>
            <a:r>
              <a:rPr lang="es-AR" sz="1600" b="1" noProof="1">
                <a:solidFill>
                  <a:schemeClr val="accent6">
                    <a:lumMod val="50000"/>
                  </a:schemeClr>
                </a:solidFill>
              </a:rPr>
              <a:t>Operador de Descarga</a:t>
            </a:r>
          </a:p>
          <a:p>
            <a:pPr algn="ctr" defTabSz="913526">
              <a:buClr>
                <a:srgbClr val="C25327"/>
              </a:buClr>
            </a:pPr>
            <a:r>
              <a:rPr lang="es-AR" sz="1600" b="1" noProof="1">
                <a:solidFill>
                  <a:schemeClr val="accent6">
                    <a:lumMod val="50000"/>
                  </a:schemeClr>
                </a:solidFill>
              </a:rPr>
              <a:t>a Granel </a:t>
            </a:r>
          </a:p>
          <a:p>
            <a:pPr algn="ctr" defTabSz="913526">
              <a:buClr>
                <a:srgbClr val="C25327"/>
              </a:buClr>
            </a:pPr>
            <a:r>
              <a:rPr lang="es-AR" sz="1600" b="1" noProof="1">
                <a:solidFill>
                  <a:schemeClr val="accent6">
                    <a:lumMod val="50000"/>
                  </a:schemeClr>
                </a:solidFill>
              </a:rPr>
              <a:t>PT Regulado</a:t>
            </a:r>
            <a:endParaRPr lang="es-AR" sz="1600" noProof="1">
              <a:solidFill>
                <a:prstClr val="black"/>
              </a:solidFill>
            </a:endParaRPr>
          </a:p>
        </p:txBody>
      </p:sp>
      <p:sp>
        <p:nvSpPr>
          <p:cNvPr id="27" name="Lágrima 59">
            <a:extLst>
              <a:ext uri="{FF2B5EF4-FFF2-40B4-BE49-F238E27FC236}">
                <a16:creationId xmlns:a16="http://schemas.microsoft.com/office/drawing/2014/main" id="{1AD7BC43-2596-41AF-9575-FC6FC4AB2D16}"/>
              </a:ext>
            </a:extLst>
          </p:cNvPr>
          <p:cNvSpPr/>
          <p:nvPr/>
        </p:nvSpPr>
        <p:spPr>
          <a:xfrm>
            <a:off x="3643692" y="4851313"/>
            <a:ext cx="801670" cy="738664"/>
          </a:xfrm>
          <a:prstGeom prst="teardrop">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1">
                <a:ln>
                  <a:noFill/>
                </a:ln>
                <a:solidFill>
                  <a:prstClr val="white"/>
                </a:solidFill>
                <a:effectLst/>
                <a:uLnTx/>
                <a:uFillTx/>
                <a:latin typeface="Arial" panose="020B0604020202020204"/>
                <a:ea typeface="+mn-ea"/>
                <a:cs typeface="+mn-cs"/>
              </a:rPr>
              <a:t>4</a:t>
            </a:r>
          </a:p>
        </p:txBody>
      </p:sp>
      <p:pic>
        <p:nvPicPr>
          <p:cNvPr id="28" name="Gráfico 62" descr="Obreros de la construcción">
            <a:extLst>
              <a:ext uri="{FF2B5EF4-FFF2-40B4-BE49-F238E27FC236}">
                <a16:creationId xmlns:a16="http://schemas.microsoft.com/office/drawing/2014/main" id="{0342BE99-ABC6-40F3-AF5E-FCEB4358EFB4}"/>
              </a:ext>
            </a:extLst>
          </p:cNvPr>
          <p:cNvPicPr>
            <a:picLocks noChangeAspect="1"/>
          </p:cNvPicPr>
          <p:nvPr/>
        </p:nvPicPr>
        <p:blipFill>
          <a:blip r:embed="rId1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3359" y="4929690"/>
            <a:ext cx="582736" cy="582736"/>
          </a:xfrm>
          <a:prstGeom prst="rect">
            <a:avLst/>
          </a:prstGeom>
        </p:spPr>
      </p:pic>
      <p:sp>
        <p:nvSpPr>
          <p:cNvPr id="29" name="Rectangle 28">
            <a:extLst>
              <a:ext uri="{FF2B5EF4-FFF2-40B4-BE49-F238E27FC236}">
                <a16:creationId xmlns:a16="http://schemas.microsoft.com/office/drawing/2014/main" id="{4CB06DE5-6792-41F9-AC83-8595DF8E3E3A}"/>
              </a:ext>
            </a:extLst>
          </p:cNvPr>
          <p:cNvSpPr/>
          <p:nvPr/>
        </p:nvSpPr>
        <p:spPr>
          <a:xfrm>
            <a:off x="4575171" y="4827420"/>
            <a:ext cx="2008713" cy="646331"/>
          </a:xfrm>
          <a:prstGeom prst="rect">
            <a:avLst/>
          </a:prstGeom>
        </p:spPr>
        <p:txBody>
          <a:bodyPr wrap="square">
            <a:spAutoFit/>
          </a:bodyPr>
          <a:lstStyle/>
          <a:p>
            <a:pPr lvl="0" algn="ctr">
              <a:defRPr/>
            </a:pPr>
            <a:r>
              <a:rPr lang="es-AR" noProof="1"/>
              <a:t>3 / 3.5 horas</a:t>
            </a:r>
          </a:p>
          <a:p>
            <a:pPr lvl="0" algn="ctr">
              <a:defRPr/>
            </a:pPr>
            <a:r>
              <a:rPr lang="es-AR" noProof="1"/>
              <a:t>(40“ contenedor)</a:t>
            </a:r>
          </a:p>
        </p:txBody>
      </p:sp>
      <p:pic>
        <p:nvPicPr>
          <p:cNvPr id="30" name="Picture 37" descr="linegrey.png">
            <a:extLst>
              <a:ext uri="{FF2B5EF4-FFF2-40B4-BE49-F238E27FC236}">
                <a16:creationId xmlns:a16="http://schemas.microsoft.com/office/drawing/2014/main" id="{F77020BB-56C8-4786-BBE1-C67A8F20F16B}"/>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312445" y="4436534"/>
            <a:ext cx="10325069" cy="45719"/>
          </a:xfrm>
          <a:prstGeom prst="rect">
            <a:avLst/>
          </a:prstGeom>
        </p:spPr>
      </p:pic>
      <p:cxnSp>
        <p:nvCxnSpPr>
          <p:cNvPr id="31" name="Straight Connector 38">
            <a:extLst>
              <a:ext uri="{FF2B5EF4-FFF2-40B4-BE49-F238E27FC236}">
                <a16:creationId xmlns:a16="http://schemas.microsoft.com/office/drawing/2014/main" id="{63A23199-8970-41F7-AA39-4C9C499A7523}"/>
              </a:ext>
            </a:extLst>
          </p:cNvPr>
          <p:cNvCxnSpPr>
            <a:cxnSpLocks/>
          </p:cNvCxnSpPr>
          <p:nvPr/>
        </p:nvCxnSpPr>
        <p:spPr>
          <a:xfrm flipH="1">
            <a:off x="3407359" y="1662853"/>
            <a:ext cx="30108" cy="4692534"/>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8">
            <a:extLst>
              <a:ext uri="{FF2B5EF4-FFF2-40B4-BE49-F238E27FC236}">
                <a16:creationId xmlns:a16="http://schemas.microsoft.com/office/drawing/2014/main" id="{85EFD729-5FC7-4221-AE88-290FE7FEB20F}"/>
              </a:ext>
            </a:extLst>
          </p:cNvPr>
          <p:cNvCxnSpPr>
            <a:cxnSpLocks/>
          </p:cNvCxnSpPr>
          <p:nvPr/>
        </p:nvCxnSpPr>
        <p:spPr>
          <a:xfrm flipH="1">
            <a:off x="6472161" y="1530758"/>
            <a:ext cx="30108" cy="4692534"/>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5593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a:spAutoFit/>
          </a:bodyPr>
          <a:lstStyle/>
          <a:p>
            <a:pPr lvl="0">
              <a:defRPr/>
            </a:pPr>
            <a:r>
              <a:rPr lang="es-AR" sz="3600" b="1" dirty="0">
                <a:solidFill>
                  <a:srgbClr val="10069F"/>
                </a:solidFill>
              </a:rPr>
              <a:t>2.2.  Recursos necesarios Descarga</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8" name="Rectangle 10">
            <a:extLst>
              <a:ext uri="{FF2B5EF4-FFF2-40B4-BE49-F238E27FC236}">
                <a16:creationId xmlns:a16="http://schemas.microsoft.com/office/drawing/2014/main" id="{A1BFB907-371A-4BA7-AD1E-0B854615344D}"/>
              </a:ext>
            </a:extLst>
          </p:cNvPr>
          <p:cNvSpPr>
            <a:spLocks noChangeArrowheads="1"/>
          </p:cNvSpPr>
          <p:nvPr>
            <p:custDataLst>
              <p:tags r:id="rId1"/>
            </p:custDataLst>
          </p:nvPr>
        </p:nvSpPr>
        <p:spPr bwMode="gray">
          <a:xfrm>
            <a:off x="1607342" y="4273981"/>
            <a:ext cx="2345921" cy="246221"/>
          </a:xfrm>
          <a:prstGeom prst="rect">
            <a:avLst/>
          </a:prstGeom>
          <a:noFill/>
          <a:ln w="9525">
            <a:noFill/>
            <a:miter lim="800000"/>
            <a:headEnd/>
            <a:tailEnd/>
          </a:ln>
        </p:spPr>
        <p:txBody>
          <a:bodyPr wrap="square" lIns="0" tIns="0" rIns="0" bIns="0">
            <a:spAutoFit/>
          </a:bodyPr>
          <a:lstStyle/>
          <a:p>
            <a:pPr algn="ctr" defTabSz="913526">
              <a:buClr>
                <a:srgbClr val="C25327"/>
              </a:buClr>
            </a:pPr>
            <a:r>
              <a:rPr lang="en-US" sz="1600" b="1" dirty="0">
                <a:solidFill>
                  <a:schemeClr val="accent6">
                    <a:lumMod val="50000"/>
                  </a:schemeClr>
                </a:solidFill>
                <a:latin typeface="Arial"/>
              </a:rPr>
              <a:t>Operador de Descarga</a:t>
            </a:r>
          </a:p>
        </p:txBody>
      </p:sp>
      <p:pic>
        <p:nvPicPr>
          <p:cNvPr id="10" name="Picture 31" descr="linegrey.png">
            <a:extLst>
              <a:ext uri="{FF2B5EF4-FFF2-40B4-BE49-F238E27FC236}">
                <a16:creationId xmlns:a16="http://schemas.microsoft.com/office/drawing/2014/main" id="{53C09669-9A85-4DF3-8171-71598316DCBF}"/>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flipV="1">
            <a:off x="937285" y="3501814"/>
            <a:ext cx="10325057" cy="45720"/>
          </a:xfrm>
          <a:prstGeom prst="rect">
            <a:avLst/>
          </a:prstGeom>
        </p:spPr>
      </p:pic>
      <p:sp>
        <p:nvSpPr>
          <p:cNvPr id="11" name="AutoShape 43">
            <a:extLst>
              <a:ext uri="{FF2B5EF4-FFF2-40B4-BE49-F238E27FC236}">
                <a16:creationId xmlns:a16="http://schemas.microsoft.com/office/drawing/2014/main" id="{8FBFEC92-A618-44AB-8C44-75AAEBC930AB}"/>
              </a:ext>
            </a:extLst>
          </p:cNvPr>
          <p:cNvSpPr>
            <a:spLocks noChangeArrowheads="1"/>
          </p:cNvSpPr>
          <p:nvPr>
            <p:custDataLst>
              <p:tags r:id="rId2"/>
            </p:custDataLst>
          </p:nvPr>
        </p:nvSpPr>
        <p:spPr bwMode="gray">
          <a:xfrm>
            <a:off x="2386383" y="3118273"/>
            <a:ext cx="2019822" cy="238581"/>
          </a:xfrm>
          <a:prstGeom prst="rect">
            <a:avLst/>
          </a:prstGeom>
          <a:noFill/>
          <a:ln w="9525">
            <a:noFill/>
            <a:miter lim="800000"/>
            <a:headEnd/>
            <a:tailEnd/>
          </a:ln>
        </p:spPr>
        <p:txBody>
          <a:bodyPr lIns="0" tIns="0" rIns="0" bIns="18659" anchor="b">
            <a:spAutoFit/>
          </a:bodyPr>
          <a:lstStyle/>
          <a:p>
            <a:r>
              <a:rPr lang="en-US" altLang="ko-KR" sz="1400" b="1" dirty="0">
                <a:solidFill>
                  <a:prstClr val="black"/>
                </a:solidFill>
                <a:latin typeface="Arial"/>
                <a:ea typeface="Gulim" pitchFamily="34" charset="-127"/>
              </a:rPr>
              <a:t>Rol </a:t>
            </a:r>
            <a:endParaRPr lang="en-US" altLang="ko-KR" sz="1400" dirty="0">
              <a:solidFill>
                <a:prstClr val="black"/>
              </a:solidFill>
              <a:latin typeface="Arial"/>
              <a:ea typeface="Gulim" pitchFamily="34" charset="-127"/>
            </a:endParaRPr>
          </a:p>
        </p:txBody>
      </p:sp>
      <p:sp>
        <p:nvSpPr>
          <p:cNvPr id="12" name="AutoShape 45">
            <a:extLst>
              <a:ext uri="{FF2B5EF4-FFF2-40B4-BE49-F238E27FC236}">
                <a16:creationId xmlns:a16="http://schemas.microsoft.com/office/drawing/2014/main" id="{B55F5C65-DCB6-4960-8BC9-55CBCA7C9FFB}"/>
              </a:ext>
            </a:extLst>
          </p:cNvPr>
          <p:cNvSpPr>
            <a:spLocks noChangeArrowheads="1"/>
          </p:cNvSpPr>
          <p:nvPr>
            <p:custDataLst>
              <p:tags r:id="rId3"/>
            </p:custDataLst>
          </p:nvPr>
        </p:nvSpPr>
        <p:spPr bwMode="gray">
          <a:xfrm>
            <a:off x="4142078" y="3166254"/>
            <a:ext cx="822830" cy="243045"/>
          </a:xfrm>
          <a:prstGeom prst="rect">
            <a:avLst/>
          </a:prstGeom>
          <a:noFill/>
          <a:ln w="9525">
            <a:noFill/>
            <a:miter lim="800000"/>
            <a:headEnd/>
            <a:tailEnd/>
          </a:ln>
        </p:spPr>
        <p:txBody>
          <a:bodyPr lIns="0" tIns="0" rIns="0" bIns="18659" anchor="b">
            <a:spAutoFit/>
          </a:bodyPr>
          <a:lstStyle/>
          <a:p>
            <a:r>
              <a:rPr lang="en-US" altLang="ko-KR" sz="1400" b="1" dirty="0">
                <a:solidFill>
                  <a:prstClr val="black"/>
                </a:solidFill>
                <a:latin typeface="Arial"/>
                <a:ea typeface="Gulim" pitchFamily="34" charset="-127"/>
              </a:rPr>
              <a:t>Cantidad</a:t>
            </a:r>
          </a:p>
        </p:txBody>
      </p:sp>
      <p:sp>
        <p:nvSpPr>
          <p:cNvPr id="13" name="AutoShape 48">
            <a:extLst>
              <a:ext uri="{FF2B5EF4-FFF2-40B4-BE49-F238E27FC236}">
                <a16:creationId xmlns:a16="http://schemas.microsoft.com/office/drawing/2014/main" id="{0F46EAC2-8DFD-4BE9-B298-10B4840BC004}"/>
              </a:ext>
            </a:extLst>
          </p:cNvPr>
          <p:cNvSpPr>
            <a:spLocks noChangeArrowheads="1"/>
          </p:cNvSpPr>
          <p:nvPr>
            <p:custDataLst>
              <p:tags r:id="rId4"/>
            </p:custDataLst>
          </p:nvPr>
        </p:nvSpPr>
        <p:spPr bwMode="gray">
          <a:xfrm>
            <a:off x="7467814" y="3166254"/>
            <a:ext cx="4370072" cy="243045"/>
          </a:xfrm>
          <a:prstGeom prst="rect">
            <a:avLst/>
          </a:prstGeom>
          <a:noFill/>
          <a:ln w="9525">
            <a:noFill/>
            <a:miter lim="800000"/>
            <a:headEnd/>
            <a:tailEnd/>
          </a:ln>
        </p:spPr>
        <p:txBody>
          <a:bodyPr lIns="0" tIns="0" rIns="0" bIns="18659" anchor="b">
            <a:spAutoFit/>
          </a:bodyPr>
          <a:lstStyle/>
          <a:p>
            <a:r>
              <a:rPr lang="en-US" altLang="ko-KR" sz="1400" b="1" dirty="0">
                <a:solidFill>
                  <a:prstClr val="black"/>
                </a:solidFill>
                <a:latin typeface="Arial"/>
                <a:ea typeface="Gulim" pitchFamily="34" charset="-127"/>
              </a:rPr>
              <a:t>Descripcion</a:t>
            </a:r>
          </a:p>
        </p:txBody>
      </p:sp>
      <p:pic>
        <p:nvPicPr>
          <p:cNvPr id="14" name="Picture 37" descr="linegrey.png">
            <a:extLst>
              <a:ext uri="{FF2B5EF4-FFF2-40B4-BE49-F238E27FC236}">
                <a16:creationId xmlns:a16="http://schemas.microsoft.com/office/drawing/2014/main" id="{FA2FEA52-E90A-457E-94CF-02ACE2A79B86}"/>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937285" y="5269964"/>
            <a:ext cx="10325069" cy="45719"/>
          </a:xfrm>
          <a:prstGeom prst="rect">
            <a:avLst/>
          </a:prstGeom>
        </p:spPr>
      </p:pic>
      <p:sp>
        <p:nvSpPr>
          <p:cNvPr id="17" name="Lágrima 58">
            <a:extLst>
              <a:ext uri="{FF2B5EF4-FFF2-40B4-BE49-F238E27FC236}">
                <a16:creationId xmlns:a16="http://schemas.microsoft.com/office/drawing/2014/main" id="{2C86C5ED-A608-4958-BF1A-7D2570F319DE}"/>
              </a:ext>
            </a:extLst>
          </p:cNvPr>
          <p:cNvSpPr/>
          <p:nvPr/>
        </p:nvSpPr>
        <p:spPr>
          <a:xfrm>
            <a:off x="4172754" y="4009813"/>
            <a:ext cx="801670" cy="738664"/>
          </a:xfrm>
          <a:prstGeom prst="teardrop">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1</a:t>
            </a:r>
          </a:p>
        </p:txBody>
      </p:sp>
      <p:pic>
        <p:nvPicPr>
          <p:cNvPr id="19" name="Gráfico 60" descr="Obreros de la construcción">
            <a:extLst>
              <a:ext uri="{FF2B5EF4-FFF2-40B4-BE49-F238E27FC236}">
                <a16:creationId xmlns:a16="http://schemas.microsoft.com/office/drawing/2014/main" id="{5AF6C77A-03FF-4D63-B580-F6952A361A31}"/>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7285" y="4132021"/>
            <a:ext cx="582736" cy="582736"/>
          </a:xfrm>
          <a:prstGeom prst="rect">
            <a:avLst/>
          </a:prstGeom>
        </p:spPr>
      </p:pic>
      <p:cxnSp>
        <p:nvCxnSpPr>
          <p:cNvPr id="22" name="Straight Connector 38">
            <a:extLst>
              <a:ext uri="{FF2B5EF4-FFF2-40B4-BE49-F238E27FC236}">
                <a16:creationId xmlns:a16="http://schemas.microsoft.com/office/drawing/2014/main" id="{E97BC2B2-CB3F-4FFB-BEC3-A17431CFD556}"/>
              </a:ext>
            </a:extLst>
          </p:cNvPr>
          <p:cNvCxnSpPr>
            <a:cxnSpLocks/>
          </p:cNvCxnSpPr>
          <p:nvPr/>
        </p:nvCxnSpPr>
        <p:spPr>
          <a:xfrm flipH="1">
            <a:off x="5205307" y="3232573"/>
            <a:ext cx="1" cy="206025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9E3807F7-F36A-49EF-8478-50138D05538E}"/>
              </a:ext>
            </a:extLst>
          </p:cNvPr>
          <p:cNvSpPr/>
          <p:nvPr/>
        </p:nvSpPr>
        <p:spPr>
          <a:xfrm>
            <a:off x="2628" y="882033"/>
            <a:ext cx="8089074" cy="400110"/>
          </a:xfrm>
          <a:prstGeom prst="rect">
            <a:avLst/>
          </a:prstGeom>
        </p:spPr>
        <p:txBody>
          <a:bodyPr wrap="none">
            <a:spAutoFit/>
          </a:bodyPr>
          <a:lstStyle/>
          <a:p>
            <a:r>
              <a:rPr lang="es-AR" sz="2000" b="1" dirty="0">
                <a:solidFill>
                  <a:srgbClr val="10069F"/>
                </a:solidFill>
              </a:rPr>
              <a:t>Colocación Film Streetch PT a Granel  Regulado y No Regulado: </a:t>
            </a:r>
          </a:p>
        </p:txBody>
      </p:sp>
      <p:sp>
        <p:nvSpPr>
          <p:cNvPr id="5" name="Rectangle 4">
            <a:extLst>
              <a:ext uri="{FF2B5EF4-FFF2-40B4-BE49-F238E27FC236}">
                <a16:creationId xmlns:a16="http://schemas.microsoft.com/office/drawing/2014/main" id="{BCAD5D3F-2BDF-4AF5-8EF2-DA4B4B055332}"/>
              </a:ext>
            </a:extLst>
          </p:cNvPr>
          <p:cNvSpPr/>
          <p:nvPr/>
        </p:nvSpPr>
        <p:spPr>
          <a:xfrm>
            <a:off x="5283428" y="3771156"/>
            <a:ext cx="6096000" cy="1258871"/>
          </a:xfrm>
          <a:prstGeom prst="rect">
            <a:avLst/>
          </a:prstGeom>
        </p:spPr>
        <p:txBody>
          <a:bodyPr>
            <a:spAutoFit/>
          </a:bodyPr>
          <a:lstStyle/>
          <a:p>
            <a:pPr marL="58737" lvl="1" indent="-342900" defTabSz="913526">
              <a:lnSpc>
                <a:spcPct val="110000"/>
              </a:lnSpc>
              <a:buClr>
                <a:srgbClr val="C25327"/>
              </a:buClr>
              <a:buSzPct val="100000"/>
              <a:buFont typeface="Arial" panose="020B0604020202020204" pitchFamily="34" charset="0"/>
              <a:buChar char="•"/>
              <a:defRPr/>
            </a:pPr>
            <a:r>
              <a:rPr lang="es-AR" sz="1400" b="1" dirty="0">
                <a:solidFill>
                  <a:prstClr val="black"/>
                </a:solidFill>
              </a:rPr>
              <a:t>Automático:</a:t>
            </a:r>
            <a:r>
              <a:rPr lang="es-AR" sz="1400" dirty="0">
                <a:solidFill>
                  <a:prstClr val="black"/>
                </a:solidFill>
              </a:rPr>
              <a:t> 1 montacarga toma el pallet y lo lleva a la maquina de streetch y lo vuelve a colocar en el staging</a:t>
            </a:r>
          </a:p>
          <a:p>
            <a:pPr marL="58737" lvl="1" indent="-342900" defTabSz="913526">
              <a:lnSpc>
                <a:spcPct val="110000"/>
              </a:lnSpc>
              <a:buClr>
                <a:srgbClr val="C25327"/>
              </a:buClr>
              <a:buSzPct val="100000"/>
              <a:buFont typeface="Arial" panose="020B0604020202020204" pitchFamily="34" charset="0"/>
              <a:buChar char="•"/>
              <a:defRPr/>
            </a:pPr>
            <a:endParaRPr lang="es-AR" sz="1400" dirty="0">
              <a:solidFill>
                <a:prstClr val="black"/>
              </a:solidFill>
            </a:endParaRPr>
          </a:p>
          <a:p>
            <a:pPr marL="58737" lvl="1" indent="-342900" defTabSz="913526">
              <a:lnSpc>
                <a:spcPct val="110000"/>
              </a:lnSpc>
              <a:buClr>
                <a:srgbClr val="C25327"/>
              </a:buClr>
              <a:buSzPct val="100000"/>
              <a:buFont typeface="Arial" panose="020B0604020202020204" pitchFamily="34" charset="0"/>
              <a:buChar char="•"/>
              <a:defRPr/>
            </a:pPr>
            <a:r>
              <a:rPr lang="es-AR" sz="1400" b="1" dirty="0">
                <a:solidFill>
                  <a:prstClr val="black"/>
                </a:solidFill>
              </a:rPr>
              <a:t>Manual: </a:t>
            </a:r>
            <a:r>
              <a:rPr lang="es-AR" sz="1400" dirty="0">
                <a:solidFill>
                  <a:prstClr val="black"/>
                </a:solidFill>
              </a:rPr>
              <a:t>la persona que segrega por Lote, una vez finalizado el armado de pallet según ficha logística, le coloca el f. streetch</a:t>
            </a:r>
          </a:p>
        </p:txBody>
      </p:sp>
      <p:cxnSp>
        <p:nvCxnSpPr>
          <p:cNvPr id="31" name="Straight Connector 38">
            <a:extLst>
              <a:ext uri="{FF2B5EF4-FFF2-40B4-BE49-F238E27FC236}">
                <a16:creationId xmlns:a16="http://schemas.microsoft.com/office/drawing/2014/main" id="{63A23199-8970-41F7-AA39-4C9C499A7523}"/>
              </a:ext>
            </a:extLst>
          </p:cNvPr>
          <p:cNvCxnSpPr>
            <a:cxnSpLocks/>
          </p:cNvCxnSpPr>
          <p:nvPr/>
        </p:nvCxnSpPr>
        <p:spPr>
          <a:xfrm>
            <a:off x="4062307" y="3293533"/>
            <a:ext cx="0" cy="1976431"/>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59D057B-2536-4E05-A105-3693AD594B04}"/>
              </a:ext>
            </a:extLst>
          </p:cNvPr>
          <p:cNvSpPr/>
          <p:nvPr/>
        </p:nvSpPr>
        <p:spPr>
          <a:xfrm>
            <a:off x="1520021" y="1994555"/>
            <a:ext cx="1242648" cy="400110"/>
          </a:xfrm>
          <a:prstGeom prst="rect">
            <a:avLst/>
          </a:prstGeom>
        </p:spPr>
        <p:txBody>
          <a:bodyPr wrap="none">
            <a:spAutoFit/>
          </a:bodyPr>
          <a:lstStyle/>
          <a:p>
            <a:r>
              <a:rPr lang="es-ES" sz="2000" b="1" dirty="0">
                <a:solidFill>
                  <a:srgbClr val="000000"/>
                </a:solidFill>
                <a:latin typeface="Calibri" panose="020F0502020204030204" pitchFamily="34" charset="0"/>
                <a:ea typeface="Calibri" panose="020F0502020204030204" pitchFamily="34" charset="0"/>
              </a:rPr>
              <a:t>GU-00610</a:t>
            </a:r>
            <a:endParaRPr lang="es-AR" sz="2000" b="1" dirty="0"/>
          </a:p>
        </p:txBody>
      </p:sp>
      <p:graphicFrame>
        <p:nvGraphicFramePr>
          <p:cNvPr id="24" name="Table 23">
            <a:extLst>
              <a:ext uri="{FF2B5EF4-FFF2-40B4-BE49-F238E27FC236}">
                <a16:creationId xmlns:a16="http://schemas.microsoft.com/office/drawing/2014/main" id="{3B8E1DA1-077D-47AC-9B96-5E0C4511ECFB}"/>
              </a:ext>
            </a:extLst>
          </p:cNvPr>
          <p:cNvGraphicFramePr>
            <a:graphicFrameLocks noGrp="1"/>
          </p:cNvGraphicFramePr>
          <p:nvPr>
            <p:extLst>
              <p:ext uri="{D42A27DB-BD31-4B8C-83A1-F6EECF244321}">
                <p14:modId xmlns:p14="http://schemas.microsoft.com/office/powerpoint/2010/main" val="3277587570"/>
              </p:ext>
            </p:extLst>
          </p:nvPr>
        </p:nvGraphicFramePr>
        <p:xfrm>
          <a:off x="173778" y="1551333"/>
          <a:ext cx="4671353" cy="388645"/>
        </p:xfrm>
        <a:graphic>
          <a:graphicData uri="http://schemas.openxmlformats.org/drawingml/2006/table">
            <a:tbl>
              <a:tblPr firstRow="1" firstCol="1" bandRow="1">
                <a:tableStyleId>{5C22544A-7EE6-4342-B048-85BDC9FD1C3A}</a:tableStyleId>
              </a:tblPr>
              <a:tblGrid>
                <a:gridCol w="4671353">
                  <a:extLst>
                    <a:ext uri="{9D8B030D-6E8A-4147-A177-3AD203B41FA5}">
                      <a16:colId xmlns:a16="http://schemas.microsoft.com/office/drawing/2014/main" val="1352187007"/>
                    </a:ext>
                  </a:extLst>
                </a:gridCol>
              </a:tblGrid>
              <a:tr h="388645">
                <a:tc>
                  <a:txBody>
                    <a:bodyPr/>
                    <a:lstStyle/>
                    <a:p>
                      <a:pPr>
                        <a:lnSpc>
                          <a:spcPct val="115000"/>
                        </a:lnSpc>
                        <a:spcAft>
                          <a:spcPts val="1000"/>
                        </a:spcAft>
                      </a:pPr>
                      <a:r>
                        <a:rPr lang="es-ES" sz="1800" dirty="0">
                          <a:effectLst/>
                        </a:rPr>
                        <a:t>Guía de Aplicación de Streetch Film</a:t>
                      </a:r>
                      <a:endParaRPr lang="es-AR"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713439689"/>
                  </a:ext>
                </a:extLst>
              </a:tr>
            </a:tbl>
          </a:graphicData>
        </a:graphic>
      </p:graphicFrame>
      <p:sp>
        <p:nvSpPr>
          <p:cNvPr id="18" name="Text Placeholder 6">
            <a:extLst>
              <a:ext uri="{FF2B5EF4-FFF2-40B4-BE49-F238E27FC236}">
                <a16:creationId xmlns:a16="http://schemas.microsoft.com/office/drawing/2014/main" id="{2C818256-D79E-4E03-8703-B7E8231E4A68}"/>
              </a:ext>
            </a:extLst>
          </p:cNvPr>
          <p:cNvSpPr txBox="1">
            <a:spLocks/>
          </p:cNvSpPr>
          <p:nvPr/>
        </p:nvSpPr>
        <p:spPr>
          <a:xfrm>
            <a:off x="173778" y="1855961"/>
            <a:ext cx="4632787" cy="560532"/>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15000"/>
              </a:lnSpc>
              <a:spcAft>
                <a:spcPts val="1000"/>
              </a:spcAft>
              <a:buFont typeface="Wingdings" panose="05000000000000000000" pitchFamily="2" charset="2"/>
              <a:buChar char="§"/>
            </a:pPr>
            <a:endParaRPr lang="es-AR" dirty="0">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45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6" name="Picture 5">
            <a:extLst>
              <a:ext uri="{FF2B5EF4-FFF2-40B4-BE49-F238E27FC236}">
                <a16:creationId xmlns:a16="http://schemas.microsoft.com/office/drawing/2014/main" id="{0180D63E-E1DF-4873-8BEE-6E890F48E76C}"/>
              </a:ext>
            </a:extLst>
          </p:cNvPr>
          <p:cNvPicPr>
            <a:picLocks noChangeAspect="1"/>
          </p:cNvPicPr>
          <p:nvPr/>
        </p:nvPicPr>
        <p:blipFill>
          <a:blip r:embed="rId6"/>
          <a:stretch>
            <a:fillRect/>
          </a:stretch>
        </p:blipFill>
        <p:spPr>
          <a:xfrm>
            <a:off x="6468798" y="158749"/>
            <a:ext cx="5605548" cy="1340205"/>
          </a:xfrm>
          <a:prstGeom prst="rect">
            <a:avLst/>
          </a:prstGeom>
        </p:spPr>
      </p:pic>
      <p:pic>
        <p:nvPicPr>
          <p:cNvPr id="8" name="Picture 7">
            <a:extLst>
              <a:ext uri="{FF2B5EF4-FFF2-40B4-BE49-F238E27FC236}">
                <a16:creationId xmlns:a16="http://schemas.microsoft.com/office/drawing/2014/main" id="{923292C0-10FF-4B91-B0A3-FA2E04AF7DD3}"/>
              </a:ext>
            </a:extLst>
          </p:cNvPr>
          <p:cNvPicPr>
            <a:picLocks noChangeAspect="1"/>
          </p:cNvPicPr>
          <p:nvPr/>
        </p:nvPicPr>
        <p:blipFill>
          <a:blip r:embed="rId7"/>
          <a:stretch>
            <a:fillRect/>
          </a:stretch>
        </p:blipFill>
        <p:spPr>
          <a:xfrm>
            <a:off x="9853344" y="59584"/>
            <a:ext cx="2221002" cy="1147343"/>
          </a:xfrm>
          <a:prstGeom prst="rect">
            <a:avLst/>
          </a:prstGeom>
        </p:spPr>
      </p:pic>
      <p:pic>
        <p:nvPicPr>
          <p:cNvPr id="13" name="Imagen 12">
            <a:extLst>
              <a:ext uri="{FF2B5EF4-FFF2-40B4-BE49-F238E27FC236}">
                <a16:creationId xmlns:a16="http://schemas.microsoft.com/office/drawing/2014/main" id="{7C7267C1-6013-408E-AC2F-F5F24AF5D6E7}"/>
              </a:ext>
            </a:extLst>
          </p:cNvPr>
          <p:cNvPicPr>
            <a:picLocks noChangeAspect="1"/>
          </p:cNvPicPr>
          <p:nvPr/>
        </p:nvPicPr>
        <p:blipFill>
          <a:blip r:embed="rId8"/>
          <a:stretch>
            <a:fillRect/>
          </a:stretch>
        </p:blipFill>
        <p:spPr>
          <a:xfrm>
            <a:off x="9728628" y="170937"/>
            <a:ext cx="2199508" cy="924635"/>
          </a:xfrm>
          <a:prstGeom prst="rect">
            <a:avLst/>
          </a:prstGeom>
        </p:spPr>
      </p:pic>
      <p:sp>
        <p:nvSpPr>
          <p:cNvPr id="11" name="Title 1">
            <a:extLst>
              <a:ext uri="{FF2B5EF4-FFF2-40B4-BE49-F238E27FC236}">
                <a16:creationId xmlns:a16="http://schemas.microsoft.com/office/drawing/2014/main" id="{B62B9E20-847B-4B21-A152-204C15F33158}"/>
              </a:ext>
            </a:extLst>
          </p:cNvPr>
          <p:cNvSpPr>
            <a:spLocks noGrp="1"/>
          </p:cNvSpPr>
          <p:nvPr>
            <p:ph type="ctrTitle"/>
          </p:nvPr>
        </p:nvSpPr>
        <p:spPr>
          <a:xfrm>
            <a:off x="2623169" y="2028832"/>
            <a:ext cx="9979741" cy="2387600"/>
          </a:xfrm>
        </p:spPr>
        <p:txBody>
          <a:bodyPr vert="horz"/>
          <a:lstStyle/>
          <a:p>
            <a:r>
              <a:rPr lang="en-US" dirty="0"/>
              <a:t>Distribution Center</a:t>
            </a:r>
            <a:br>
              <a:rPr lang="en-US" dirty="0"/>
            </a:br>
            <a:r>
              <a:rPr lang="en-US" dirty="0"/>
              <a:t>Processes</a:t>
            </a:r>
          </a:p>
        </p:txBody>
      </p:sp>
      <p:pic>
        <p:nvPicPr>
          <p:cNvPr id="15" name="Picture 3">
            <a:extLst>
              <a:ext uri="{FF2B5EF4-FFF2-40B4-BE49-F238E27FC236}">
                <a16:creationId xmlns:a16="http://schemas.microsoft.com/office/drawing/2014/main" id="{35CA2244-ABA0-4A0D-BDA1-7C57DB159B2D}"/>
              </a:ext>
            </a:extLst>
          </p:cNvPr>
          <p:cNvPicPr>
            <a:picLocks noChangeAspect="1"/>
          </p:cNvPicPr>
          <p:nvPr/>
        </p:nvPicPr>
        <p:blipFill>
          <a:blip r:embed="rId9"/>
          <a:stretch>
            <a:fillRect/>
          </a:stretch>
        </p:blipFill>
        <p:spPr>
          <a:xfrm>
            <a:off x="1246910" y="2322203"/>
            <a:ext cx="2571357" cy="2028338"/>
          </a:xfrm>
          <a:prstGeom prst="rect">
            <a:avLst/>
          </a:prstGeom>
          <a:ln w="57150">
            <a:solidFill>
              <a:srgbClr val="37488F"/>
            </a:solidFill>
          </a:ln>
        </p:spPr>
      </p:pic>
    </p:spTree>
    <p:extLst>
      <p:ext uri="{BB962C8B-B14F-4D97-AF65-F5344CB8AC3E}">
        <p14:creationId xmlns:p14="http://schemas.microsoft.com/office/powerpoint/2010/main" val="3657306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2245838" cy="646331"/>
          </a:xfrm>
          <a:prstGeom prst="rect">
            <a:avLst/>
          </a:prstGeom>
        </p:spPr>
        <p:txBody>
          <a:bodyPr wrap="square" lIns="91440" tIns="45720" rIns="91440" bIns="45720" anchor="t">
            <a:spAutoFit/>
          </a:bodyPr>
          <a:lstStyle/>
          <a:p>
            <a:pPr lvl="0">
              <a:defRPr/>
            </a:pPr>
            <a:r>
              <a:rPr lang="es-AR" sz="3600" b="1" dirty="0">
                <a:solidFill>
                  <a:srgbClr val="10069F"/>
                </a:solidFill>
              </a:rPr>
              <a:t>2.3. Necesidades mapeadas del Proceso Recepción </a:t>
            </a:r>
          </a:p>
        </p:txBody>
      </p:sp>
      <p:sp>
        <p:nvSpPr>
          <p:cNvPr id="5" name="TextBox 4">
            <a:extLst>
              <a:ext uri="{FF2B5EF4-FFF2-40B4-BE49-F238E27FC236}">
                <a16:creationId xmlns:a16="http://schemas.microsoft.com/office/drawing/2014/main" id="{2ABECFE5-1467-4343-8FB7-E3B52FD07113}"/>
              </a:ext>
            </a:extLst>
          </p:cNvPr>
          <p:cNvSpPr txBox="1"/>
          <p:nvPr/>
        </p:nvSpPr>
        <p:spPr>
          <a:xfrm>
            <a:off x="171648" y="1034587"/>
            <a:ext cx="667351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srgbClr val="10069F"/>
                </a:solidFill>
                <a:effectLst/>
                <a:uLnTx/>
                <a:uFillTx/>
                <a:latin typeface="Arial" panose="020B0604020202020204"/>
                <a:ea typeface="+mn-ea"/>
                <a:cs typeface="+mn-cs"/>
              </a:rPr>
              <a:t>Recepción </a:t>
            </a:r>
            <a:r>
              <a:rPr kumimoji="0" lang="es-AR" sz="2000" b="0" i="0" u="none" strike="noStrike" kern="1200" cap="none" spc="0" normalizeH="0" baseline="0" noProof="0" dirty="0" err="1">
                <a:ln>
                  <a:noFill/>
                </a:ln>
                <a:solidFill>
                  <a:srgbClr val="10069F"/>
                </a:solidFill>
                <a:effectLst/>
                <a:uLnTx/>
                <a:uFillTx/>
                <a:latin typeface="Arial" panose="020B0604020202020204"/>
                <a:ea typeface="+mn-ea"/>
                <a:cs typeface="+mn-cs"/>
              </a:rPr>
              <a:t>Intramill</a:t>
            </a:r>
            <a:r>
              <a:rPr kumimoji="0" lang="es-AR" sz="2000" b="0" i="0" u="none" strike="noStrike" kern="1200" cap="none" spc="0" normalizeH="0" baseline="0" noProof="0" dirty="0">
                <a:ln>
                  <a:noFill/>
                </a:ln>
                <a:solidFill>
                  <a:srgbClr val="10069F"/>
                </a:solidFill>
                <a:effectLst/>
                <a:uLnTx/>
                <a:uFillTx/>
                <a:latin typeface="Arial" panose="020B0604020202020204"/>
                <a:ea typeface="+mn-ea"/>
                <a:cs typeface="+mn-cs"/>
              </a:rPr>
              <a:t> e Importados </a:t>
            </a:r>
            <a:r>
              <a:rPr kumimoji="0" lang="en-US" sz="2000" b="0" i="0" u="none" strike="noStrike" kern="1200" cap="none" spc="0" normalizeH="0" baseline="0" noProof="0" dirty="0">
                <a:ln>
                  <a:noFill/>
                </a:ln>
                <a:solidFill>
                  <a:srgbClr val="10069F"/>
                </a:solidFill>
                <a:effectLst/>
                <a:uLnTx/>
                <a:uFillTx/>
                <a:latin typeface="Arial" panose="020B0604020202020204"/>
                <a:ea typeface="+mn-ea"/>
                <a:cs typeface="+mn-cs"/>
              </a:rPr>
              <a:t>​</a:t>
            </a:r>
            <a:br>
              <a:rPr kumimoji="0" lang="en-US" sz="2000" b="0" i="0" u="none" strike="noStrike" kern="1200" cap="none" spc="0" normalizeH="0" baseline="0" noProof="0" dirty="0">
                <a:ln>
                  <a:noFill/>
                </a:ln>
                <a:solidFill>
                  <a:srgbClr val="10069F"/>
                </a:solidFill>
                <a:effectLst/>
                <a:uLnTx/>
                <a:uFillTx/>
                <a:latin typeface="Arial" panose="020B0604020202020204"/>
                <a:ea typeface="+mn-ea"/>
                <a:cs typeface="+mn-cs"/>
              </a:rPr>
            </a:br>
            <a: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Arial"/>
              </a:rPr>
              <a:t>​</a:t>
            </a:r>
            <a:b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Arial"/>
              </a:rPr>
            </a:br>
            <a: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Arial"/>
              </a:rPr>
              <a:t>​</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7" name="Rectangle 10">
            <a:extLst>
              <a:ext uri="{FF2B5EF4-FFF2-40B4-BE49-F238E27FC236}">
                <a16:creationId xmlns:a16="http://schemas.microsoft.com/office/drawing/2014/main" id="{EF9EC7A6-380C-41AB-BCCE-5E14C78439DF}"/>
              </a:ext>
            </a:extLst>
          </p:cNvPr>
          <p:cNvSpPr/>
          <p:nvPr/>
        </p:nvSpPr>
        <p:spPr>
          <a:xfrm>
            <a:off x="1463813" y="2603052"/>
            <a:ext cx="1273154" cy="1518156"/>
          </a:xfrm>
          <a:prstGeom prst="rect">
            <a:avLst/>
          </a:prstGeom>
          <a:solidFill>
            <a:srgbClr val="FFC00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Recepción por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handheld (RF)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ZLELO047?</a:t>
            </a:r>
          </a:p>
        </p:txBody>
      </p:sp>
      <p:sp>
        <p:nvSpPr>
          <p:cNvPr id="8" name="Rectangle 12">
            <a:extLst>
              <a:ext uri="{FF2B5EF4-FFF2-40B4-BE49-F238E27FC236}">
                <a16:creationId xmlns:a16="http://schemas.microsoft.com/office/drawing/2014/main" id="{20E9378C-3AFC-4407-B738-A045D10C395B}"/>
              </a:ext>
            </a:extLst>
          </p:cNvPr>
          <p:cNvSpPr/>
          <p:nvPr/>
        </p:nvSpPr>
        <p:spPr>
          <a:xfrm>
            <a:off x="2971333" y="2282460"/>
            <a:ext cx="1460388" cy="613144"/>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prstClr val="white"/>
                </a:solidFill>
                <a:effectLst/>
                <a:uLnTx/>
                <a:uFillTx/>
                <a:latin typeface="Arial" panose="020B0604020202020204"/>
                <a:ea typeface="+mn-ea"/>
                <a:cs typeface="+mn-cs"/>
              </a:rPr>
              <a:t>Granel</a:t>
            </a:r>
          </a:p>
        </p:txBody>
      </p:sp>
      <p:sp>
        <p:nvSpPr>
          <p:cNvPr id="9" name="Rectangle 13">
            <a:extLst>
              <a:ext uri="{FF2B5EF4-FFF2-40B4-BE49-F238E27FC236}">
                <a16:creationId xmlns:a16="http://schemas.microsoft.com/office/drawing/2014/main" id="{9E0FE67F-E555-4DAF-AF2E-51E6B6AB61B3}"/>
              </a:ext>
            </a:extLst>
          </p:cNvPr>
          <p:cNvSpPr/>
          <p:nvPr/>
        </p:nvSpPr>
        <p:spPr>
          <a:xfrm>
            <a:off x="2971333" y="3678388"/>
            <a:ext cx="1460388" cy="613144"/>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prstClr val="white"/>
                </a:solidFill>
                <a:effectLst/>
                <a:uLnTx/>
                <a:uFillTx/>
                <a:latin typeface="Arial" panose="020B0604020202020204"/>
                <a:ea typeface="+mn-ea"/>
                <a:cs typeface="+mn-cs"/>
              </a:rPr>
              <a:t>Paletizado</a:t>
            </a:r>
          </a:p>
        </p:txBody>
      </p:sp>
      <p:sp>
        <p:nvSpPr>
          <p:cNvPr id="10" name="Rectangle 14">
            <a:extLst>
              <a:ext uri="{FF2B5EF4-FFF2-40B4-BE49-F238E27FC236}">
                <a16:creationId xmlns:a16="http://schemas.microsoft.com/office/drawing/2014/main" id="{5F5D1611-0718-41A8-A956-B19629302A05}"/>
              </a:ext>
            </a:extLst>
          </p:cNvPr>
          <p:cNvSpPr/>
          <p:nvPr/>
        </p:nvSpPr>
        <p:spPr>
          <a:xfrm>
            <a:off x="4932491" y="3678388"/>
            <a:ext cx="1460388" cy="613144"/>
          </a:xfrm>
          <a:prstGeom prst="rect">
            <a:avLst/>
          </a:prstGeom>
          <a:solidFill>
            <a:srgbClr val="FFC00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Lectura de HU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err="1">
                <a:ln>
                  <a:noFill/>
                </a:ln>
                <a:solidFill>
                  <a:srgbClr val="292929"/>
                </a:solidFill>
                <a:effectLst/>
                <a:uLnTx/>
                <a:uFillTx/>
                <a:latin typeface="Arial" panose="020B0604020202020204"/>
                <a:ea typeface="+mn-ea"/>
                <a:cs typeface="+mn-cs"/>
              </a:rPr>
              <a:t>Intramill</a:t>
            </a: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 </a:t>
            </a:r>
          </a:p>
        </p:txBody>
      </p:sp>
      <p:sp>
        <p:nvSpPr>
          <p:cNvPr id="11" name="Rectangle 15">
            <a:extLst>
              <a:ext uri="{FF2B5EF4-FFF2-40B4-BE49-F238E27FC236}">
                <a16:creationId xmlns:a16="http://schemas.microsoft.com/office/drawing/2014/main" id="{39511CA6-6CE8-47E2-A338-7B68C6AB63CC}"/>
              </a:ext>
            </a:extLst>
          </p:cNvPr>
          <p:cNvSpPr/>
          <p:nvPr/>
        </p:nvSpPr>
        <p:spPr>
          <a:xfrm>
            <a:off x="4929682" y="2307402"/>
            <a:ext cx="1385578" cy="524080"/>
          </a:xfrm>
          <a:prstGeom prst="rect">
            <a:avLst/>
          </a:prstGeom>
          <a:solidFill>
            <a:srgbClr val="FFC00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Lectura EAN/SKU</a:t>
            </a:r>
          </a:p>
        </p:txBody>
      </p:sp>
      <p:sp>
        <p:nvSpPr>
          <p:cNvPr id="12" name="Rectangle 16">
            <a:extLst>
              <a:ext uri="{FF2B5EF4-FFF2-40B4-BE49-F238E27FC236}">
                <a16:creationId xmlns:a16="http://schemas.microsoft.com/office/drawing/2014/main" id="{A556EB86-A7F3-4D69-B81A-6CF07EB7CE6A}"/>
              </a:ext>
            </a:extLst>
          </p:cNvPr>
          <p:cNvSpPr/>
          <p:nvPr/>
        </p:nvSpPr>
        <p:spPr>
          <a:xfrm>
            <a:off x="9393716" y="2243498"/>
            <a:ext cx="2516907" cy="613144"/>
          </a:xfrm>
          <a:prstGeom prst="rect">
            <a:avLst/>
          </a:prstGeom>
          <a:solidFill>
            <a:srgbClr val="FFC00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Impresión en la caja de código de barra de Lote</a:t>
            </a:r>
          </a:p>
        </p:txBody>
      </p:sp>
      <p:cxnSp>
        <p:nvCxnSpPr>
          <p:cNvPr id="13" name="Straight Arrow Connector 18">
            <a:extLst>
              <a:ext uri="{FF2B5EF4-FFF2-40B4-BE49-F238E27FC236}">
                <a16:creationId xmlns:a16="http://schemas.microsoft.com/office/drawing/2014/main" id="{459F3704-9176-49EC-846A-DAC498A1D79A}"/>
              </a:ext>
            </a:extLst>
          </p:cNvPr>
          <p:cNvCxnSpPr>
            <a:cxnSpLocks/>
            <a:stCxn id="7" idx="3"/>
            <a:endCxn id="8" idx="1"/>
          </p:cNvCxnSpPr>
          <p:nvPr/>
        </p:nvCxnSpPr>
        <p:spPr>
          <a:xfrm flipV="1">
            <a:off x="2736967" y="2589032"/>
            <a:ext cx="234366" cy="77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a:extLst>
              <a:ext uri="{FF2B5EF4-FFF2-40B4-BE49-F238E27FC236}">
                <a16:creationId xmlns:a16="http://schemas.microsoft.com/office/drawing/2014/main" id="{608B7E88-D910-44B1-9CCA-CB52A4D83C0F}"/>
              </a:ext>
            </a:extLst>
          </p:cNvPr>
          <p:cNvCxnSpPr>
            <a:cxnSpLocks/>
            <a:stCxn id="7" idx="3"/>
            <a:endCxn id="9" idx="1"/>
          </p:cNvCxnSpPr>
          <p:nvPr/>
        </p:nvCxnSpPr>
        <p:spPr>
          <a:xfrm>
            <a:off x="2736967" y="3362130"/>
            <a:ext cx="234366" cy="622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2">
            <a:extLst>
              <a:ext uri="{FF2B5EF4-FFF2-40B4-BE49-F238E27FC236}">
                <a16:creationId xmlns:a16="http://schemas.microsoft.com/office/drawing/2014/main" id="{0A6A716C-AA03-45EB-805F-F225106BFC6E}"/>
              </a:ext>
            </a:extLst>
          </p:cNvPr>
          <p:cNvCxnSpPr>
            <a:cxnSpLocks/>
            <a:stCxn id="8" idx="3"/>
            <a:endCxn id="11" idx="1"/>
          </p:cNvCxnSpPr>
          <p:nvPr/>
        </p:nvCxnSpPr>
        <p:spPr>
          <a:xfrm flipV="1">
            <a:off x="4431721" y="2569442"/>
            <a:ext cx="497961" cy="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3">
            <a:extLst>
              <a:ext uri="{FF2B5EF4-FFF2-40B4-BE49-F238E27FC236}">
                <a16:creationId xmlns:a16="http://schemas.microsoft.com/office/drawing/2014/main" id="{996273FE-D290-44D4-86DD-FFFFE56294F5}"/>
              </a:ext>
            </a:extLst>
          </p:cNvPr>
          <p:cNvCxnSpPr>
            <a:cxnSpLocks/>
            <a:stCxn id="9" idx="3"/>
            <a:endCxn id="10" idx="1"/>
          </p:cNvCxnSpPr>
          <p:nvPr/>
        </p:nvCxnSpPr>
        <p:spPr>
          <a:xfrm>
            <a:off x="4431721" y="3984960"/>
            <a:ext cx="5007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8">
            <a:extLst>
              <a:ext uri="{FF2B5EF4-FFF2-40B4-BE49-F238E27FC236}">
                <a16:creationId xmlns:a16="http://schemas.microsoft.com/office/drawing/2014/main" id="{C871D536-43AD-4D2B-A19F-552399B4B945}"/>
              </a:ext>
            </a:extLst>
          </p:cNvPr>
          <p:cNvCxnSpPr>
            <a:cxnSpLocks/>
            <a:stCxn id="11" idx="3"/>
          </p:cNvCxnSpPr>
          <p:nvPr/>
        </p:nvCxnSpPr>
        <p:spPr>
          <a:xfrm>
            <a:off x="6315260" y="2569442"/>
            <a:ext cx="701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Diamond 30">
            <a:extLst>
              <a:ext uri="{FF2B5EF4-FFF2-40B4-BE49-F238E27FC236}">
                <a16:creationId xmlns:a16="http://schemas.microsoft.com/office/drawing/2014/main" id="{38322CC4-48AC-4072-AF1E-74E1629CEDB6}"/>
              </a:ext>
            </a:extLst>
          </p:cNvPr>
          <p:cNvSpPr/>
          <p:nvPr/>
        </p:nvSpPr>
        <p:spPr>
          <a:xfrm>
            <a:off x="6987934" y="1891997"/>
            <a:ext cx="2090088" cy="1260473"/>
          </a:xfrm>
          <a:prstGeom prst="diamond">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prstClr val="white"/>
                </a:solidFill>
                <a:effectLst/>
                <a:uLnTx/>
                <a:uFillTx/>
                <a:latin typeface="Arial" panose="020B0604020202020204"/>
                <a:ea typeface="+mn-ea"/>
                <a:cs typeface="+mn-cs"/>
              </a:rPr>
              <a:t>Es producto Regulado</a:t>
            </a:r>
          </a:p>
        </p:txBody>
      </p:sp>
      <p:cxnSp>
        <p:nvCxnSpPr>
          <p:cNvPr id="19" name="Straight Arrow Connector 32">
            <a:extLst>
              <a:ext uri="{FF2B5EF4-FFF2-40B4-BE49-F238E27FC236}">
                <a16:creationId xmlns:a16="http://schemas.microsoft.com/office/drawing/2014/main" id="{71588DF7-46C6-4A72-93A0-EB6F51329F42}"/>
              </a:ext>
            </a:extLst>
          </p:cNvPr>
          <p:cNvCxnSpPr>
            <a:cxnSpLocks/>
            <a:stCxn id="18" idx="3"/>
            <a:endCxn id="12" idx="1"/>
          </p:cNvCxnSpPr>
          <p:nvPr/>
        </p:nvCxnSpPr>
        <p:spPr>
          <a:xfrm>
            <a:off x="9078022" y="2522234"/>
            <a:ext cx="315694" cy="27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6">
            <a:extLst>
              <a:ext uri="{FF2B5EF4-FFF2-40B4-BE49-F238E27FC236}">
                <a16:creationId xmlns:a16="http://schemas.microsoft.com/office/drawing/2014/main" id="{8AC25CB8-6E51-40CD-8F85-9F0E5CCB4CEC}"/>
              </a:ext>
            </a:extLst>
          </p:cNvPr>
          <p:cNvCxnSpPr>
            <a:cxnSpLocks/>
            <a:stCxn id="18" idx="2"/>
            <a:endCxn id="22" idx="0"/>
          </p:cNvCxnSpPr>
          <p:nvPr/>
        </p:nvCxnSpPr>
        <p:spPr>
          <a:xfrm>
            <a:off x="8032978" y="3152470"/>
            <a:ext cx="0" cy="209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38">
            <a:extLst>
              <a:ext uri="{FF2B5EF4-FFF2-40B4-BE49-F238E27FC236}">
                <a16:creationId xmlns:a16="http://schemas.microsoft.com/office/drawing/2014/main" id="{281934BE-EADE-4F00-B9CB-4A59D509A0C1}"/>
              </a:ext>
            </a:extLst>
          </p:cNvPr>
          <p:cNvSpPr/>
          <p:nvPr/>
        </p:nvSpPr>
        <p:spPr>
          <a:xfrm>
            <a:off x="6511562" y="5331570"/>
            <a:ext cx="2513454" cy="613144"/>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prstClr val="white"/>
                </a:solidFill>
                <a:effectLst/>
                <a:uLnTx/>
                <a:uFillTx/>
                <a:latin typeface="Arial" panose="020B0604020202020204"/>
                <a:ea typeface="+mn-ea"/>
                <a:cs typeface="+mn-cs"/>
              </a:rPr>
              <a:t>Proceso finalizado</a:t>
            </a:r>
          </a:p>
        </p:txBody>
      </p:sp>
      <p:sp>
        <p:nvSpPr>
          <p:cNvPr id="22" name="Rectangle 40">
            <a:extLst>
              <a:ext uri="{FF2B5EF4-FFF2-40B4-BE49-F238E27FC236}">
                <a16:creationId xmlns:a16="http://schemas.microsoft.com/office/drawing/2014/main" id="{BCA18106-FE3A-4E7A-92B4-5D61E0CE853D}"/>
              </a:ext>
            </a:extLst>
          </p:cNvPr>
          <p:cNvSpPr/>
          <p:nvPr/>
        </p:nvSpPr>
        <p:spPr>
          <a:xfrm>
            <a:off x="6987934" y="3362130"/>
            <a:ext cx="2090088" cy="1339206"/>
          </a:xfrm>
          <a:prstGeom prst="rect">
            <a:avLst/>
          </a:prstGeom>
          <a:solidFill>
            <a:srgbClr val="FFC00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Monitor de control de Recepciones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Administrador WMS imprime </a:t>
            </a:r>
            <a:r>
              <a:rPr kumimoji="0" lang="es-AR" sz="1400" b="1" i="0" u="none" strike="noStrike" kern="1200" cap="none" spc="0" normalizeH="0" baseline="0" noProof="0" dirty="0">
                <a:ln>
                  <a:noFill/>
                </a:ln>
                <a:solidFill>
                  <a:srgbClr val="292929"/>
                </a:solidFill>
                <a:effectLst/>
                <a:uLnTx/>
                <a:uFillTx/>
                <a:latin typeface="Arial" panose="020B0604020202020204"/>
                <a:ea typeface="+mn-ea"/>
                <a:cs typeface="+mn-cs"/>
              </a:rPr>
              <a:t>Ciega electrónica</a:t>
            </a:r>
          </a:p>
        </p:txBody>
      </p:sp>
      <p:cxnSp>
        <p:nvCxnSpPr>
          <p:cNvPr id="23" name="Straight Arrow Connector 41">
            <a:extLst>
              <a:ext uri="{FF2B5EF4-FFF2-40B4-BE49-F238E27FC236}">
                <a16:creationId xmlns:a16="http://schemas.microsoft.com/office/drawing/2014/main" id="{74F93066-2C23-44F8-969C-25906FAF65FD}"/>
              </a:ext>
            </a:extLst>
          </p:cNvPr>
          <p:cNvCxnSpPr>
            <a:cxnSpLocks/>
            <a:stCxn id="10" idx="3"/>
            <a:endCxn id="22" idx="1"/>
          </p:cNvCxnSpPr>
          <p:nvPr/>
        </p:nvCxnSpPr>
        <p:spPr>
          <a:xfrm>
            <a:off x="6392879" y="3984960"/>
            <a:ext cx="595055" cy="46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45">
            <a:extLst>
              <a:ext uri="{FF2B5EF4-FFF2-40B4-BE49-F238E27FC236}">
                <a16:creationId xmlns:a16="http://schemas.microsoft.com/office/drawing/2014/main" id="{5C6347AE-0F77-4BB2-98C3-14A506423CC5}"/>
              </a:ext>
            </a:extLst>
          </p:cNvPr>
          <p:cNvSpPr/>
          <p:nvPr/>
        </p:nvSpPr>
        <p:spPr>
          <a:xfrm>
            <a:off x="9322130" y="831273"/>
            <a:ext cx="2614646" cy="1187653"/>
          </a:xfrm>
          <a:prstGeom prst="rect">
            <a:avLst/>
          </a:prstGeom>
          <a:solidFill>
            <a:srgbClr val="FFC00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1200" cap="none" spc="0" normalizeH="0" baseline="0" noProof="0" dirty="0">
                <a:ln>
                  <a:noFill/>
                </a:ln>
                <a:solidFill>
                  <a:srgbClr val="292929"/>
                </a:solidFill>
                <a:effectLst/>
                <a:uLnTx/>
                <a:uFillTx/>
                <a:latin typeface="Arial" panose="020B0604020202020204"/>
                <a:ea typeface="+mn-ea"/>
                <a:cs typeface="+mn-cs"/>
              </a:rPr>
              <a:t>Necesidad en Producto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1200" cap="none" spc="0" normalizeH="0" baseline="0" noProof="0" dirty="0">
                <a:ln>
                  <a:noFill/>
                </a:ln>
                <a:solidFill>
                  <a:srgbClr val="292929"/>
                </a:solidFill>
                <a:effectLst/>
                <a:uLnTx/>
                <a:uFillTx/>
                <a:latin typeface="Arial" panose="020B0604020202020204"/>
                <a:ea typeface="+mn-ea"/>
                <a:cs typeface="+mn-cs"/>
              </a:rPr>
              <a:t>(R&amp;E / Cali. MOVE /Manufactura)</a:t>
            </a:r>
          </a:p>
        </p:txBody>
      </p:sp>
      <p:cxnSp>
        <p:nvCxnSpPr>
          <p:cNvPr id="25" name="Straight Arrow Connector 46">
            <a:extLst>
              <a:ext uri="{FF2B5EF4-FFF2-40B4-BE49-F238E27FC236}">
                <a16:creationId xmlns:a16="http://schemas.microsoft.com/office/drawing/2014/main" id="{95D4A266-1C17-469A-838A-189721DAD4B8}"/>
              </a:ext>
            </a:extLst>
          </p:cNvPr>
          <p:cNvCxnSpPr>
            <a:cxnSpLocks/>
            <a:stCxn id="12" idx="0"/>
            <a:endCxn id="24" idx="2"/>
          </p:cNvCxnSpPr>
          <p:nvPr/>
        </p:nvCxnSpPr>
        <p:spPr>
          <a:xfrm flipH="1" flipV="1">
            <a:off x="10629453" y="2018926"/>
            <a:ext cx="22717" cy="22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Star: 7 Points 50">
            <a:extLst>
              <a:ext uri="{FF2B5EF4-FFF2-40B4-BE49-F238E27FC236}">
                <a16:creationId xmlns:a16="http://schemas.microsoft.com/office/drawing/2014/main" id="{36152746-F937-490F-AB39-17CE684AFB49}"/>
              </a:ext>
            </a:extLst>
          </p:cNvPr>
          <p:cNvSpPr/>
          <p:nvPr/>
        </p:nvSpPr>
        <p:spPr>
          <a:xfrm>
            <a:off x="9134265" y="1445114"/>
            <a:ext cx="571082" cy="398059"/>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7" name="Rectangle 53">
            <a:extLst>
              <a:ext uri="{FF2B5EF4-FFF2-40B4-BE49-F238E27FC236}">
                <a16:creationId xmlns:a16="http://schemas.microsoft.com/office/drawing/2014/main" id="{217D3B8B-A6C6-4975-AD06-0C495BB46028}"/>
              </a:ext>
            </a:extLst>
          </p:cNvPr>
          <p:cNvSpPr/>
          <p:nvPr/>
        </p:nvSpPr>
        <p:spPr>
          <a:xfrm>
            <a:off x="9567887" y="3004701"/>
            <a:ext cx="2168567" cy="178263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prstClr val="white"/>
                </a:solidFill>
                <a:effectLst/>
                <a:uLnTx/>
                <a:uFillTx/>
                <a:latin typeface="Arial" panose="020B0604020202020204"/>
                <a:ea typeface="+mn-ea"/>
                <a:cs typeface="+mn-cs"/>
              </a:rPr>
              <a:t>Operador de Descarga firma ciega con los SKUs y cantidades leídas por RF y comenta faltantes o Producto a bloquear  no conforme.</a:t>
            </a:r>
          </a:p>
        </p:txBody>
      </p:sp>
      <p:sp>
        <p:nvSpPr>
          <p:cNvPr id="28" name="Rectangle 54">
            <a:extLst>
              <a:ext uri="{FF2B5EF4-FFF2-40B4-BE49-F238E27FC236}">
                <a16:creationId xmlns:a16="http://schemas.microsoft.com/office/drawing/2014/main" id="{0762C2B6-1D00-41A5-A673-70BE1754EB33}"/>
              </a:ext>
            </a:extLst>
          </p:cNvPr>
          <p:cNvSpPr/>
          <p:nvPr/>
        </p:nvSpPr>
        <p:spPr>
          <a:xfrm>
            <a:off x="9567887" y="5007906"/>
            <a:ext cx="2168567" cy="126047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prstClr val="white"/>
                </a:solidFill>
                <a:effectLst/>
                <a:uLnTx/>
                <a:uFillTx/>
                <a:latin typeface="Arial" panose="020B0604020202020204"/>
                <a:ea typeface="+mn-ea"/>
                <a:cs typeface="+mn-cs"/>
              </a:rPr>
              <a:t>Administrador WMS confirma en sistema según  Ciega recibida por operador</a:t>
            </a:r>
          </a:p>
        </p:txBody>
      </p:sp>
      <p:cxnSp>
        <p:nvCxnSpPr>
          <p:cNvPr id="29" name="Straight Arrow Connector 55">
            <a:extLst>
              <a:ext uri="{FF2B5EF4-FFF2-40B4-BE49-F238E27FC236}">
                <a16:creationId xmlns:a16="http://schemas.microsoft.com/office/drawing/2014/main" id="{E5AE9F1C-6EE6-4799-B265-D54DB20E0B30}"/>
              </a:ext>
            </a:extLst>
          </p:cNvPr>
          <p:cNvCxnSpPr>
            <a:cxnSpLocks/>
            <a:stCxn id="22" idx="3"/>
            <a:endCxn id="27" idx="1"/>
          </p:cNvCxnSpPr>
          <p:nvPr/>
        </p:nvCxnSpPr>
        <p:spPr>
          <a:xfrm flipV="1">
            <a:off x="9078022" y="3896016"/>
            <a:ext cx="489865" cy="135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58">
            <a:extLst>
              <a:ext uri="{FF2B5EF4-FFF2-40B4-BE49-F238E27FC236}">
                <a16:creationId xmlns:a16="http://schemas.microsoft.com/office/drawing/2014/main" id="{0CD1BE62-E3E8-467C-BC65-6BE00B5F09FB}"/>
              </a:ext>
            </a:extLst>
          </p:cNvPr>
          <p:cNvCxnSpPr>
            <a:cxnSpLocks/>
            <a:stCxn id="27" idx="2"/>
            <a:endCxn id="28" idx="0"/>
          </p:cNvCxnSpPr>
          <p:nvPr/>
        </p:nvCxnSpPr>
        <p:spPr>
          <a:xfrm>
            <a:off x="10652171" y="4787331"/>
            <a:ext cx="0" cy="22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64">
            <a:extLst>
              <a:ext uri="{FF2B5EF4-FFF2-40B4-BE49-F238E27FC236}">
                <a16:creationId xmlns:a16="http://schemas.microsoft.com/office/drawing/2014/main" id="{1A8D7EC7-48D9-46B4-9429-C21ADB0FACA1}"/>
              </a:ext>
            </a:extLst>
          </p:cNvPr>
          <p:cNvCxnSpPr>
            <a:cxnSpLocks/>
            <a:stCxn id="28" idx="1"/>
            <a:endCxn id="21" idx="3"/>
          </p:cNvCxnSpPr>
          <p:nvPr/>
        </p:nvCxnSpPr>
        <p:spPr>
          <a:xfrm flipH="1">
            <a:off x="9025016" y="5638142"/>
            <a:ext cx="5428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67">
            <a:extLst>
              <a:ext uri="{FF2B5EF4-FFF2-40B4-BE49-F238E27FC236}">
                <a16:creationId xmlns:a16="http://schemas.microsoft.com/office/drawing/2014/main" id="{E66EEA69-BE24-4AA3-A09A-D52A4B34ADC9}"/>
              </a:ext>
            </a:extLst>
          </p:cNvPr>
          <p:cNvCxnSpPr>
            <a:cxnSpLocks/>
            <a:stCxn id="21" idx="1"/>
            <a:endCxn id="33" idx="3"/>
          </p:cNvCxnSpPr>
          <p:nvPr/>
        </p:nvCxnSpPr>
        <p:spPr>
          <a:xfrm flipH="1">
            <a:off x="6021859" y="5638142"/>
            <a:ext cx="489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68">
            <a:extLst>
              <a:ext uri="{FF2B5EF4-FFF2-40B4-BE49-F238E27FC236}">
                <a16:creationId xmlns:a16="http://schemas.microsoft.com/office/drawing/2014/main" id="{BD28CB1E-E4B1-46E0-9181-E1492D213865}"/>
              </a:ext>
            </a:extLst>
          </p:cNvPr>
          <p:cNvSpPr/>
          <p:nvPr/>
        </p:nvSpPr>
        <p:spPr>
          <a:xfrm>
            <a:off x="3508405" y="5093741"/>
            <a:ext cx="2513454" cy="108880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prstClr val="white"/>
                </a:solidFill>
                <a:effectLst/>
                <a:uLnTx/>
                <a:uFillTx/>
                <a:latin typeface="Arial" panose="020B0604020202020204"/>
                <a:ea typeface="+mn-ea"/>
                <a:cs typeface="+mn-cs"/>
              </a:rPr>
              <a:t>Continua proceso de etiquetado y/o guardado dentro del Proceso Storage.</a:t>
            </a:r>
          </a:p>
        </p:txBody>
      </p:sp>
      <p:sp>
        <p:nvSpPr>
          <p:cNvPr id="35" name="Rectangle 37">
            <a:extLst>
              <a:ext uri="{FF2B5EF4-FFF2-40B4-BE49-F238E27FC236}">
                <a16:creationId xmlns:a16="http://schemas.microsoft.com/office/drawing/2014/main" id="{25071F07-FF57-48DF-AF6F-0A9BD98C210B}"/>
              </a:ext>
            </a:extLst>
          </p:cNvPr>
          <p:cNvSpPr/>
          <p:nvPr/>
        </p:nvSpPr>
        <p:spPr>
          <a:xfrm>
            <a:off x="94890" y="2385630"/>
            <a:ext cx="1134557" cy="1881681"/>
          </a:xfrm>
          <a:prstGeom prst="rect">
            <a:avLst/>
          </a:prstGeom>
          <a:solidFill>
            <a:srgbClr val="FFC00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Monitor de Ingresos (</a:t>
            </a:r>
            <a:r>
              <a:rPr kumimoji="0" lang="es-AR" sz="1400" b="0" i="0" u="none" strike="noStrike" kern="1200" cap="none" spc="0" normalizeH="0" baseline="0" noProof="0" dirty="0" err="1">
                <a:ln>
                  <a:noFill/>
                </a:ln>
                <a:solidFill>
                  <a:srgbClr val="292929"/>
                </a:solidFill>
                <a:effectLst/>
                <a:uLnTx/>
                <a:uFillTx/>
                <a:latin typeface="Arial" panose="020B0604020202020204"/>
                <a:ea typeface="+mn-ea"/>
                <a:cs typeface="+mn-cs"/>
              </a:rPr>
              <a:t>Inbound</a:t>
            </a: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EWM </a:t>
            </a:r>
            <a:r>
              <a:rPr kumimoji="0" lang="en-US" altLang="es-A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kumimoji="0" lang="en-US" altLang="es-AR" sz="14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poa</a:t>
            </a: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    </a:t>
            </a:r>
            <a:r>
              <a:rPr kumimoji="0" lang="es-AR" altLang="es-A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/n/</a:t>
            </a:r>
            <a:r>
              <a:rPr kumimoji="0" lang="es-AR" altLang="es-AR" sz="14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scwm</a:t>
            </a:r>
            <a:r>
              <a:rPr kumimoji="0" lang="es-AR" altLang="es-A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kumimoji="0" lang="es-AR" altLang="es-AR" sz="14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mon</a:t>
            </a:r>
            <a:endParaRPr kumimoji="0" lang="es-AR" altLang="es-AR" sz="3200" b="0" i="0" u="none" strike="noStrike" kern="1200" cap="none" spc="0" normalizeH="0" baseline="0" noProof="0" dirty="0">
              <a:ln>
                <a:noFill/>
              </a:ln>
              <a:solidFill>
                <a:srgbClr val="29292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ECC –PL3 - </a:t>
            </a:r>
            <a:r>
              <a:rPr kumimoji="0" lang="es-AR" altLang="es-A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vl06i</a:t>
            </a:r>
            <a:endParaRPr kumimoji="0" lang="es-AR" altLang="es-AR" sz="3200" b="0" i="0" u="none" strike="noStrike" kern="1200" cap="none" spc="0" normalizeH="0" baseline="0" noProof="0" dirty="0">
              <a:ln>
                <a:noFill/>
              </a:ln>
              <a:solidFill>
                <a:srgbClr val="292929"/>
              </a:solidFill>
              <a:effectLst/>
              <a:uLnTx/>
              <a:uFillTx/>
              <a:latin typeface="Arial" panose="020B0604020202020204" pitchFamily="34" charset="0"/>
              <a:ea typeface="+mn-ea"/>
              <a:cs typeface="+mn-cs"/>
            </a:endParaRPr>
          </a:p>
        </p:txBody>
      </p:sp>
      <p:cxnSp>
        <p:nvCxnSpPr>
          <p:cNvPr id="41" name="Straight Arrow Connector 58">
            <a:extLst>
              <a:ext uri="{FF2B5EF4-FFF2-40B4-BE49-F238E27FC236}">
                <a16:creationId xmlns:a16="http://schemas.microsoft.com/office/drawing/2014/main" id="{0AE93DC8-90AF-4C2E-B717-2999EFB2F742}"/>
              </a:ext>
            </a:extLst>
          </p:cNvPr>
          <p:cNvCxnSpPr>
            <a:cxnSpLocks/>
            <a:stCxn id="12" idx="2"/>
            <a:endCxn id="27" idx="0"/>
          </p:cNvCxnSpPr>
          <p:nvPr/>
        </p:nvCxnSpPr>
        <p:spPr>
          <a:xfrm>
            <a:off x="10652170" y="2856642"/>
            <a:ext cx="1" cy="148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BCD4B387-AADA-4F63-8636-75919C04EEEC}"/>
              </a:ext>
            </a:extLst>
          </p:cNvPr>
          <p:cNvCxnSpPr>
            <a:cxnSpLocks/>
            <a:stCxn id="35" idx="3"/>
            <a:endCxn id="7" idx="1"/>
          </p:cNvCxnSpPr>
          <p:nvPr/>
        </p:nvCxnSpPr>
        <p:spPr>
          <a:xfrm>
            <a:off x="1229447" y="3326471"/>
            <a:ext cx="234366" cy="35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CuadroTexto 74">
            <a:extLst>
              <a:ext uri="{FF2B5EF4-FFF2-40B4-BE49-F238E27FC236}">
                <a16:creationId xmlns:a16="http://schemas.microsoft.com/office/drawing/2014/main" id="{16BCFB48-B91A-4BCC-AF27-9CF6C61CCBC7}"/>
              </a:ext>
            </a:extLst>
          </p:cNvPr>
          <p:cNvSpPr txBox="1"/>
          <p:nvPr/>
        </p:nvSpPr>
        <p:spPr>
          <a:xfrm>
            <a:off x="9034806" y="2247131"/>
            <a:ext cx="3305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292929"/>
                </a:solidFill>
                <a:effectLst/>
                <a:uLnTx/>
                <a:uFillTx/>
                <a:latin typeface="Arial" panose="020B0604020202020204"/>
                <a:ea typeface="+mn-ea"/>
                <a:cs typeface="+mn-cs"/>
              </a:rPr>
              <a:t>SI</a:t>
            </a:r>
          </a:p>
        </p:txBody>
      </p:sp>
      <p:sp>
        <p:nvSpPr>
          <p:cNvPr id="76" name="CuadroTexto 75">
            <a:extLst>
              <a:ext uri="{FF2B5EF4-FFF2-40B4-BE49-F238E27FC236}">
                <a16:creationId xmlns:a16="http://schemas.microsoft.com/office/drawing/2014/main" id="{C59C79EE-E608-43CA-B3A8-4B80715518D1}"/>
              </a:ext>
            </a:extLst>
          </p:cNvPr>
          <p:cNvSpPr txBox="1"/>
          <p:nvPr/>
        </p:nvSpPr>
        <p:spPr>
          <a:xfrm>
            <a:off x="8112641" y="3085131"/>
            <a:ext cx="38985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292929"/>
                </a:solidFill>
                <a:effectLst/>
                <a:uLnTx/>
                <a:uFillTx/>
                <a:latin typeface="Arial" panose="020B0604020202020204"/>
                <a:ea typeface="+mn-ea"/>
                <a:cs typeface="+mn-cs"/>
              </a:rPr>
              <a:t>No</a:t>
            </a:r>
          </a:p>
        </p:txBody>
      </p:sp>
    </p:spTree>
    <p:extLst>
      <p:ext uri="{BB962C8B-B14F-4D97-AF65-F5344CB8AC3E}">
        <p14:creationId xmlns:p14="http://schemas.microsoft.com/office/powerpoint/2010/main" val="44588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6" name="Picture 5">
            <a:extLst>
              <a:ext uri="{FF2B5EF4-FFF2-40B4-BE49-F238E27FC236}">
                <a16:creationId xmlns:a16="http://schemas.microsoft.com/office/drawing/2014/main" id="{0180D63E-E1DF-4873-8BEE-6E890F48E76C}"/>
              </a:ext>
            </a:extLst>
          </p:cNvPr>
          <p:cNvPicPr>
            <a:picLocks noChangeAspect="1"/>
          </p:cNvPicPr>
          <p:nvPr/>
        </p:nvPicPr>
        <p:blipFill>
          <a:blip r:embed="rId6"/>
          <a:stretch>
            <a:fillRect/>
          </a:stretch>
        </p:blipFill>
        <p:spPr>
          <a:xfrm>
            <a:off x="6468798" y="158749"/>
            <a:ext cx="5605548" cy="1340205"/>
          </a:xfrm>
          <a:prstGeom prst="rect">
            <a:avLst/>
          </a:prstGeom>
        </p:spPr>
      </p:pic>
      <p:pic>
        <p:nvPicPr>
          <p:cNvPr id="8" name="Picture 7">
            <a:extLst>
              <a:ext uri="{FF2B5EF4-FFF2-40B4-BE49-F238E27FC236}">
                <a16:creationId xmlns:a16="http://schemas.microsoft.com/office/drawing/2014/main" id="{923292C0-10FF-4B91-B0A3-FA2E04AF7DD3}"/>
              </a:ext>
            </a:extLst>
          </p:cNvPr>
          <p:cNvPicPr>
            <a:picLocks noChangeAspect="1"/>
          </p:cNvPicPr>
          <p:nvPr/>
        </p:nvPicPr>
        <p:blipFill>
          <a:blip r:embed="rId7"/>
          <a:stretch>
            <a:fillRect/>
          </a:stretch>
        </p:blipFill>
        <p:spPr>
          <a:xfrm>
            <a:off x="9853344" y="59584"/>
            <a:ext cx="2221002" cy="1147343"/>
          </a:xfrm>
          <a:prstGeom prst="rect">
            <a:avLst/>
          </a:prstGeom>
        </p:spPr>
      </p:pic>
      <p:pic>
        <p:nvPicPr>
          <p:cNvPr id="13" name="Imagen 12">
            <a:extLst>
              <a:ext uri="{FF2B5EF4-FFF2-40B4-BE49-F238E27FC236}">
                <a16:creationId xmlns:a16="http://schemas.microsoft.com/office/drawing/2014/main" id="{7C7267C1-6013-408E-AC2F-F5F24AF5D6E7}"/>
              </a:ext>
            </a:extLst>
          </p:cNvPr>
          <p:cNvPicPr>
            <a:picLocks noChangeAspect="1"/>
          </p:cNvPicPr>
          <p:nvPr/>
        </p:nvPicPr>
        <p:blipFill>
          <a:blip r:embed="rId8"/>
          <a:stretch>
            <a:fillRect/>
          </a:stretch>
        </p:blipFill>
        <p:spPr>
          <a:xfrm>
            <a:off x="9728628" y="170937"/>
            <a:ext cx="2199508" cy="924635"/>
          </a:xfrm>
          <a:prstGeom prst="rect">
            <a:avLst/>
          </a:prstGeom>
        </p:spPr>
      </p:pic>
      <p:sp>
        <p:nvSpPr>
          <p:cNvPr id="11" name="Title 1">
            <a:extLst>
              <a:ext uri="{FF2B5EF4-FFF2-40B4-BE49-F238E27FC236}">
                <a16:creationId xmlns:a16="http://schemas.microsoft.com/office/drawing/2014/main" id="{FA7C4BD2-C143-43E8-944F-C506079AB63D}"/>
              </a:ext>
            </a:extLst>
          </p:cNvPr>
          <p:cNvSpPr>
            <a:spLocks noGrp="1"/>
          </p:cNvSpPr>
          <p:nvPr>
            <p:ph type="ctrTitle"/>
          </p:nvPr>
        </p:nvSpPr>
        <p:spPr>
          <a:xfrm>
            <a:off x="263864" y="305154"/>
            <a:ext cx="9979741" cy="2387600"/>
          </a:xfrm>
        </p:spPr>
        <p:txBody>
          <a:bodyPr vert="horz"/>
          <a:lstStyle/>
          <a:p>
            <a:r>
              <a:rPr lang="es-AR" kern="0" dirty="0">
                <a:solidFill>
                  <a:prstClr val="white"/>
                </a:solidFill>
                <a:ea typeface="Gulim" pitchFamily="34" charset="-127"/>
                <a:cs typeface="Arial"/>
              </a:rPr>
              <a:t>Devoluciones/ </a:t>
            </a:r>
            <a:r>
              <a:rPr lang="es-AR" kern="0" dirty="0" err="1">
                <a:solidFill>
                  <a:prstClr val="white"/>
                </a:solidFill>
                <a:ea typeface="Gulim" pitchFamily="34" charset="-127"/>
                <a:cs typeface="Arial"/>
              </a:rPr>
              <a:t>Returns</a:t>
            </a:r>
            <a:endParaRPr lang="en-US" dirty="0"/>
          </a:p>
        </p:txBody>
      </p:sp>
      <p:sp>
        <p:nvSpPr>
          <p:cNvPr id="2" name="Rectángulo 1">
            <a:extLst>
              <a:ext uri="{FF2B5EF4-FFF2-40B4-BE49-F238E27FC236}">
                <a16:creationId xmlns:a16="http://schemas.microsoft.com/office/drawing/2014/main" id="{1F913014-B5D5-45B8-8AAD-B27ECC8B4BC3}"/>
              </a:ext>
            </a:extLst>
          </p:cNvPr>
          <p:cNvSpPr/>
          <p:nvPr/>
        </p:nvSpPr>
        <p:spPr>
          <a:xfrm>
            <a:off x="1216218" y="2512062"/>
            <a:ext cx="8075031" cy="92333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Incluye todos los pasos de un proceso que ocurren cuando se reciben los productos en un </a:t>
            </a:r>
            <a:r>
              <a:rPr kumimoji="0" lang="es-AR" sz="1800" b="0" i="0" u="none" strike="noStrike" kern="1200" cap="none" spc="0" normalizeH="0" baseline="0" noProof="0" dirty="0" err="1">
                <a:ln>
                  <a:noFill/>
                </a:ln>
                <a:solidFill>
                  <a:prstClr val="white"/>
                </a:solidFill>
                <a:effectLst/>
                <a:uLnTx/>
                <a:uFillTx/>
                <a:latin typeface="Arial" panose="020B0604020202020204"/>
                <a:ea typeface="+mn-ea"/>
                <a:cs typeface="+mn-cs"/>
              </a:rPr>
              <a:t>Almacen</a:t>
            </a: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 KC/3PL </a:t>
            </a:r>
            <a:r>
              <a:rPr lang="es-AR" dirty="0">
                <a:solidFill>
                  <a:prstClr val="white"/>
                </a:solidFill>
                <a:latin typeface="Arial" panose="020B0604020202020204"/>
              </a:rPr>
              <a:t>como causa de una devolución de Cliente/Transportadora</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9" name="Grupo 8">
            <a:extLst>
              <a:ext uri="{FF2B5EF4-FFF2-40B4-BE49-F238E27FC236}">
                <a16:creationId xmlns:a16="http://schemas.microsoft.com/office/drawing/2014/main" id="{219B0FAA-85D5-468F-B9F2-A0A2B72C6778}"/>
              </a:ext>
            </a:extLst>
          </p:cNvPr>
          <p:cNvGrpSpPr/>
          <p:nvPr/>
        </p:nvGrpSpPr>
        <p:grpSpPr>
          <a:xfrm>
            <a:off x="8562581" y="3803610"/>
            <a:ext cx="2093876" cy="1824470"/>
            <a:chOff x="4672934" y="2050609"/>
            <a:chExt cx="1998576" cy="1998576"/>
          </a:xfrm>
          <a:solidFill>
            <a:schemeClr val="bg1">
              <a:lumMod val="75000"/>
            </a:schemeClr>
          </a:solidFill>
          <a:scene3d>
            <a:camera prst="orthographicFront"/>
            <a:lightRig rig="threePt" dir="t"/>
          </a:scene3d>
        </p:grpSpPr>
        <p:sp>
          <p:nvSpPr>
            <p:cNvPr id="10" name="Triángulo isósceles 9">
              <a:extLst>
                <a:ext uri="{FF2B5EF4-FFF2-40B4-BE49-F238E27FC236}">
                  <a16:creationId xmlns:a16="http://schemas.microsoft.com/office/drawing/2014/main" id="{7E573026-7A7E-4B34-98F2-7438060A7631}"/>
                </a:ext>
              </a:extLst>
            </p:cNvPr>
            <p:cNvSpPr/>
            <p:nvPr/>
          </p:nvSpPr>
          <p:spPr>
            <a:xfrm>
              <a:off x="4672934" y="2050609"/>
              <a:ext cx="1998576" cy="1998576"/>
            </a:xfrm>
            <a:prstGeom prst="triangle">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a:lstStyle/>
            <a:p>
              <a:endParaRPr lang="es-ES"/>
            </a:p>
          </p:txBody>
        </p:sp>
        <p:sp>
          <p:nvSpPr>
            <p:cNvPr id="12" name="Triángulo isósceles 4">
              <a:extLst>
                <a:ext uri="{FF2B5EF4-FFF2-40B4-BE49-F238E27FC236}">
                  <a16:creationId xmlns:a16="http://schemas.microsoft.com/office/drawing/2014/main" id="{C85381AA-385A-4790-801B-EC8EE5AC50FA}"/>
                </a:ext>
              </a:extLst>
            </p:cNvPr>
            <p:cNvSpPr txBox="1"/>
            <p:nvPr/>
          </p:nvSpPr>
          <p:spPr>
            <a:xfrm>
              <a:off x="5248017" y="3286711"/>
              <a:ext cx="850686" cy="701893"/>
            </a:xfrm>
            <a:prstGeom prst="rect">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rPr>
                <a:t>Inbound</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rPr>
                <a:t>Processing</a:t>
              </a:r>
            </a:p>
          </p:txBody>
        </p:sp>
      </p:grpSp>
      <p:sp>
        <p:nvSpPr>
          <p:cNvPr id="14" name="Rectangle 9">
            <a:extLst>
              <a:ext uri="{FF2B5EF4-FFF2-40B4-BE49-F238E27FC236}">
                <a16:creationId xmlns:a16="http://schemas.microsoft.com/office/drawing/2014/main" id="{2A788E93-2E0B-49E5-A11B-B57AE8C63C17}"/>
              </a:ext>
            </a:extLst>
          </p:cNvPr>
          <p:cNvSpPr/>
          <p:nvPr/>
        </p:nvSpPr>
        <p:spPr>
          <a:xfrm>
            <a:off x="5692088" y="4244577"/>
            <a:ext cx="2594735" cy="1053492"/>
          </a:xfrm>
          <a:prstGeom prst="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err="1">
                <a:ln>
                  <a:noFill/>
                </a:ln>
                <a:solidFill>
                  <a:schemeClr val="tx1"/>
                </a:solidFill>
                <a:effectLst/>
                <a:uLnTx/>
                <a:uFillTx/>
                <a:latin typeface="Arial" panose="020B0604020202020204"/>
                <a:ea typeface="+mn-ea"/>
                <a:cs typeface="+mn-cs"/>
              </a:rPr>
              <a:t>Recepción</a:t>
            </a:r>
            <a:r>
              <a:rPr kumimoji="0" lang="en-US" sz="1200" b="1" i="0" u="none" strike="noStrike" kern="1200" cap="none" spc="0" normalizeH="0" baseline="0" noProof="0" dirty="0">
                <a:ln>
                  <a:noFill/>
                </a:ln>
                <a:solidFill>
                  <a:schemeClr val="tx1"/>
                </a:solidFill>
                <a:effectLst/>
                <a:uLnTx/>
                <a:uFillTx/>
                <a:latin typeface="Arial" panose="020B0604020202020204"/>
                <a:ea typeface="+mn-ea"/>
                <a:cs typeface="+mn-cs"/>
              </a:rPr>
              <a:t> - </a:t>
            </a:r>
            <a:r>
              <a:rPr kumimoji="0" lang="en-US" sz="1200" b="1" i="0" u="none" strike="noStrike" kern="1200" cap="none" spc="0" normalizeH="0" baseline="0" noProof="0" dirty="0" err="1">
                <a:ln>
                  <a:noFill/>
                </a:ln>
                <a:solidFill>
                  <a:schemeClr val="tx1"/>
                </a:solidFill>
                <a:effectLst/>
                <a:uLnTx/>
                <a:uFillTx/>
                <a:latin typeface="Arial" panose="020B0604020202020204"/>
                <a:ea typeface="+mn-ea"/>
                <a:cs typeface="+mn-cs"/>
              </a:rPr>
              <a:t>Descargas</a:t>
            </a:r>
            <a:endParaRPr kumimoji="0" lang="en-US" sz="1200" b="1" i="0" u="none" strike="noStrike" kern="1200" cap="none" spc="0" normalizeH="0" baseline="0" noProof="0" dirty="0">
              <a:ln>
                <a:noFill/>
              </a:ln>
              <a:solidFill>
                <a:schemeClr val="tx1"/>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err="1">
                <a:ln>
                  <a:noFill/>
                </a:ln>
                <a:solidFill>
                  <a:schemeClr val="bg1">
                    <a:lumMod val="75000"/>
                  </a:schemeClr>
                </a:solidFill>
                <a:effectLst/>
                <a:uLnTx/>
                <a:uFillTx/>
                <a:latin typeface="Arial" panose="020B0604020202020204"/>
                <a:ea typeface="+mn-ea"/>
                <a:cs typeface="+mn-cs"/>
              </a:rPr>
              <a:t>Devoluciones</a:t>
            </a:r>
            <a:r>
              <a:rPr kumimoji="0" lang="en-US" sz="1200" b="1" i="0" u="none" strike="noStrike" kern="1200" cap="none" spc="0" normalizeH="0" baseline="0" noProof="0" dirty="0">
                <a:ln>
                  <a:noFill/>
                </a:ln>
                <a:solidFill>
                  <a:schemeClr val="bg1">
                    <a:lumMod val="75000"/>
                  </a:schemeClr>
                </a:solidFill>
                <a:effectLst/>
                <a:uLnTx/>
                <a:uFillTx/>
                <a:latin typeface="Arial" panose="020B0604020202020204"/>
                <a:ea typeface="+mn-ea"/>
                <a:cs typeface="+mn-cs"/>
              </a:rPr>
              <a:t>/ Returns</a:t>
            </a:r>
          </a:p>
        </p:txBody>
      </p:sp>
      <p:cxnSp>
        <p:nvCxnSpPr>
          <p:cNvPr id="15" name="Straight Connector 23">
            <a:extLst>
              <a:ext uri="{FF2B5EF4-FFF2-40B4-BE49-F238E27FC236}">
                <a16:creationId xmlns:a16="http://schemas.microsoft.com/office/drawing/2014/main" id="{274384AB-A75A-4A50-8817-0D2BD31938DF}"/>
              </a:ext>
            </a:extLst>
          </p:cNvPr>
          <p:cNvCxnSpPr>
            <a:cxnSpLocks/>
          </p:cNvCxnSpPr>
          <p:nvPr/>
        </p:nvCxnSpPr>
        <p:spPr>
          <a:xfrm>
            <a:off x="7937839" y="4693437"/>
            <a:ext cx="1149009"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3">
            <a:extLst>
              <a:ext uri="{FF2B5EF4-FFF2-40B4-BE49-F238E27FC236}">
                <a16:creationId xmlns:a16="http://schemas.microsoft.com/office/drawing/2014/main" id="{971B3271-60AE-4FA1-8ADA-9EFD056F600A}"/>
              </a:ext>
            </a:extLst>
          </p:cNvPr>
          <p:cNvCxnSpPr>
            <a:cxnSpLocks/>
          </p:cNvCxnSpPr>
          <p:nvPr/>
        </p:nvCxnSpPr>
        <p:spPr>
          <a:xfrm flipV="1">
            <a:off x="7937839" y="4452335"/>
            <a:ext cx="0" cy="54297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086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6" name="Title 1">
            <a:extLst>
              <a:ext uri="{FF2B5EF4-FFF2-40B4-BE49-F238E27FC236}">
                <a16:creationId xmlns:a16="http://schemas.microsoft.com/office/drawing/2014/main" id="{17367D89-1C80-491A-8E75-2D70431A3ED7}"/>
              </a:ext>
            </a:extLst>
          </p:cNvPr>
          <p:cNvSpPr>
            <a:spLocks noGrp="1"/>
          </p:cNvSpPr>
          <p:nvPr>
            <p:ph type="title"/>
          </p:nvPr>
        </p:nvSpPr>
        <p:spPr>
          <a:xfrm>
            <a:off x="180975" y="127001"/>
            <a:ext cx="11839576" cy="1054100"/>
          </a:xfrm>
        </p:spPr>
        <p:txBody>
          <a:bodyPr>
            <a:normAutofit/>
          </a:bodyPr>
          <a:lstStyle/>
          <a:p>
            <a:r>
              <a:rPr lang="en-US" sz="4000" dirty="0"/>
              <a:t>LAO Logistics OPEX </a:t>
            </a:r>
            <a:endParaRPr lang="en-US" dirty="0"/>
          </a:p>
        </p:txBody>
      </p:sp>
      <p:sp>
        <p:nvSpPr>
          <p:cNvPr id="7" name="Rectangle 9">
            <a:extLst>
              <a:ext uri="{FF2B5EF4-FFF2-40B4-BE49-F238E27FC236}">
                <a16:creationId xmlns:a16="http://schemas.microsoft.com/office/drawing/2014/main" id="{E8C85CFF-451E-497A-8064-AFD5F8322CAD}"/>
              </a:ext>
            </a:extLst>
          </p:cNvPr>
          <p:cNvSpPr/>
          <p:nvPr/>
        </p:nvSpPr>
        <p:spPr>
          <a:xfrm>
            <a:off x="939724" y="1137584"/>
            <a:ext cx="10414074" cy="507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s-AR" dirty="0"/>
              <a:t>Tabla de contenido del Manual/</a:t>
            </a:r>
            <a:r>
              <a:rPr lang="es-AR" dirty="0" err="1"/>
              <a:t>Playbook</a:t>
            </a:r>
            <a:r>
              <a:rPr lang="es-AR" dirty="0"/>
              <a:t> de Procesos Operacionales de Almacenes LAO </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TextBox 113">
            <a:extLst>
              <a:ext uri="{FF2B5EF4-FFF2-40B4-BE49-F238E27FC236}">
                <a16:creationId xmlns:a16="http://schemas.microsoft.com/office/drawing/2014/main" id="{D36D5EA4-1FA2-45BC-86E0-4AD62BEAB240}"/>
              </a:ext>
            </a:extLst>
          </p:cNvPr>
          <p:cNvSpPr txBox="1"/>
          <p:nvPr/>
        </p:nvSpPr>
        <p:spPr>
          <a:xfrm>
            <a:off x="939724" y="2252130"/>
            <a:ext cx="10414074" cy="3388648"/>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wrap="square" lIns="182880" tIns="121920" rIns="0" bIns="12192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1400" b="1"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TextBox 2">
            <a:extLst>
              <a:ext uri="{FF2B5EF4-FFF2-40B4-BE49-F238E27FC236}">
                <a16:creationId xmlns:a16="http://schemas.microsoft.com/office/drawing/2014/main" id="{792A497C-D877-4A67-AFC1-246B63FCC6C9}"/>
              </a:ext>
            </a:extLst>
          </p:cNvPr>
          <p:cNvSpPr txBox="1"/>
          <p:nvPr/>
        </p:nvSpPr>
        <p:spPr>
          <a:xfrm>
            <a:off x="1387537" y="2821189"/>
            <a:ext cx="9518448" cy="2910990"/>
          </a:xfrm>
          <a:prstGeom prst="rect">
            <a:avLst/>
          </a:prstGeom>
          <a:noFill/>
        </p:spPr>
        <p:txBody>
          <a:bodyPr wrap="square" rtlCol="0">
            <a:spAutoFit/>
          </a:bodyPr>
          <a:lstStyle/>
          <a:p>
            <a:pPr lvl="0">
              <a:lnSpc>
                <a:spcPct val="110000"/>
              </a:lnSpc>
              <a:spcAft>
                <a:spcPts val="800"/>
              </a:spcAft>
            </a:pPr>
            <a:r>
              <a:rPr lang="es-AR" sz="2000" kern="0" dirty="0">
                <a:solidFill>
                  <a:prstClr val="white"/>
                </a:solidFill>
                <a:ea typeface="Gulim" pitchFamily="34" charset="-127"/>
                <a:cs typeface="Arial"/>
              </a:rPr>
              <a:t>3 Devoluciones/ </a:t>
            </a:r>
            <a:r>
              <a:rPr lang="es-AR" sz="2000" kern="0" dirty="0" err="1">
                <a:solidFill>
                  <a:prstClr val="white"/>
                </a:solidFill>
                <a:ea typeface="Gulim" pitchFamily="34" charset="-127"/>
                <a:cs typeface="Arial"/>
              </a:rPr>
              <a:t>Returns</a:t>
            </a:r>
            <a:r>
              <a:rPr lang="es-AR" sz="2000" kern="0" dirty="0">
                <a:solidFill>
                  <a:prstClr val="white"/>
                </a:solidFill>
                <a:ea typeface="Gulim" pitchFamily="34" charset="-127"/>
                <a:cs typeface="Arial"/>
              </a:rPr>
              <a:t> </a:t>
            </a:r>
          </a:p>
          <a:p>
            <a:pPr lvl="0">
              <a:lnSpc>
                <a:spcPct val="110000"/>
              </a:lnSpc>
              <a:spcAft>
                <a:spcPts val="800"/>
              </a:spcAft>
            </a:pPr>
            <a:r>
              <a:rPr lang="es-AR" sz="2000" kern="0" dirty="0">
                <a:solidFill>
                  <a:prstClr val="white"/>
                </a:solidFill>
                <a:ea typeface="Gulim" pitchFamily="34" charset="-127"/>
                <a:cs typeface="Arial"/>
              </a:rPr>
              <a:t>3.1 Tipos de Devoluciones</a:t>
            </a:r>
          </a:p>
          <a:p>
            <a:pPr lvl="0">
              <a:lnSpc>
                <a:spcPct val="110000"/>
              </a:lnSpc>
              <a:spcAft>
                <a:spcPts val="800"/>
              </a:spcAft>
            </a:pPr>
            <a:r>
              <a:rPr lang="es-AR" sz="2000" kern="0" dirty="0">
                <a:solidFill>
                  <a:prstClr val="white"/>
                </a:solidFill>
                <a:ea typeface="Gulim" pitchFamily="34" charset="-127"/>
                <a:cs typeface="Arial"/>
              </a:rPr>
              <a:t>	3.1.1. Devoluciones contra Entrega</a:t>
            </a:r>
          </a:p>
          <a:p>
            <a:pPr>
              <a:lnSpc>
                <a:spcPct val="110000"/>
              </a:lnSpc>
              <a:spcAft>
                <a:spcPts val="800"/>
              </a:spcAft>
            </a:pPr>
            <a:r>
              <a:rPr lang="es-AR" sz="2000" kern="0" dirty="0">
                <a:solidFill>
                  <a:prstClr val="white"/>
                </a:solidFill>
                <a:ea typeface="Gulim" pitchFamily="34" charset="-127"/>
                <a:cs typeface="Arial"/>
              </a:rPr>
              <a:t>	3.1.2. Devoluciones Post-Entrega/ DMA/ Coleta Cero</a:t>
            </a:r>
          </a:p>
          <a:p>
            <a:pPr>
              <a:lnSpc>
                <a:spcPct val="110000"/>
              </a:lnSpc>
              <a:spcAft>
                <a:spcPts val="800"/>
              </a:spcAft>
            </a:pPr>
            <a:r>
              <a:rPr lang="es-AR" sz="2000" kern="0" dirty="0">
                <a:solidFill>
                  <a:prstClr val="white"/>
                </a:solidFill>
                <a:ea typeface="Gulim" pitchFamily="34" charset="-127"/>
                <a:cs typeface="Arial"/>
              </a:rPr>
              <a:t>	3.1.3. Devoluciones Comodato</a:t>
            </a:r>
          </a:p>
          <a:p>
            <a:pPr lvl="0">
              <a:lnSpc>
                <a:spcPct val="110000"/>
              </a:lnSpc>
              <a:spcAft>
                <a:spcPts val="800"/>
              </a:spcAft>
            </a:pPr>
            <a:r>
              <a:rPr lang="es-AR" sz="2000" kern="0" dirty="0">
                <a:solidFill>
                  <a:prstClr val="white"/>
                </a:solidFill>
                <a:ea typeface="Gulim" pitchFamily="34" charset="-127"/>
                <a:cs typeface="Arial"/>
              </a:rPr>
              <a:t>	3.1.4. Devoluciones por Siniestro en transito</a:t>
            </a:r>
          </a:p>
          <a:p>
            <a:pPr lvl="0">
              <a:lnSpc>
                <a:spcPct val="110000"/>
              </a:lnSpc>
              <a:spcAft>
                <a:spcPts val="800"/>
              </a:spcAft>
            </a:pPr>
            <a:endParaRPr kumimoji="0" lang="en-US" sz="1100" b="0" i="0" u="none" strike="noStrike" kern="1200" cap="none" spc="0" normalizeH="0" baseline="0" noProof="0" dirty="0">
              <a:ln>
                <a:noFill/>
              </a:ln>
              <a:solidFill>
                <a:srgbClr val="292929"/>
              </a:solidFill>
              <a:effectLst/>
              <a:uLnTx/>
              <a:uFillTx/>
              <a:latin typeface="Arial" panose="020B0604020202020204"/>
              <a:ea typeface="+mn-ea"/>
              <a:cs typeface="Arial"/>
            </a:endParaRPr>
          </a:p>
        </p:txBody>
      </p:sp>
      <p:sp>
        <p:nvSpPr>
          <p:cNvPr id="16" name="Rectangle 9">
            <a:extLst>
              <a:ext uri="{FF2B5EF4-FFF2-40B4-BE49-F238E27FC236}">
                <a16:creationId xmlns:a16="http://schemas.microsoft.com/office/drawing/2014/main" id="{8723CD7D-5139-412A-90DC-7F2283ED2478}"/>
              </a:ext>
            </a:extLst>
          </p:cNvPr>
          <p:cNvSpPr/>
          <p:nvPr/>
        </p:nvSpPr>
        <p:spPr>
          <a:xfrm>
            <a:off x="939724" y="1658863"/>
            <a:ext cx="10414074" cy="5481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400" b="1" dirty="0" err="1">
                <a:solidFill>
                  <a:srgbClr val="10069F"/>
                </a:solidFill>
              </a:rPr>
              <a:t>Guia</a:t>
            </a:r>
            <a:r>
              <a:rPr lang="en-US" sz="2400" b="1" dirty="0">
                <a:solidFill>
                  <a:srgbClr val="10069F"/>
                </a:solidFill>
              </a:rPr>
              <a:t>  3 – </a:t>
            </a:r>
            <a:r>
              <a:rPr lang="en-US" sz="2400" b="1" dirty="0" err="1">
                <a:solidFill>
                  <a:srgbClr val="10069F"/>
                </a:solidFill>
              </a:rPr>
              <a:t>Devoluciones</a:t>
            </a:r>
            <a:r>
              <a:rPr lang="en-US" sz="2400" b="1" dirty="0">
                <a:solidFill>
                  <a:srgbClr val="10069F"/>
                </a:solidFill>
              </a:rPr>
              <a:t>/ Returns</a:t>
            </a:r>
          </a:p>
        </p:txBody>
      </p:sp>
    </p:spTree>
    <p:extLst>
      <p:ext uri="{BB962C8B-B14F-4D97-AF65-F5344CB8AC3E}">
        <p14:creationId xmlns:p14="http://schemas.microsoft.com/office/powerpoint/2010/main" val="813465556"/>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a:spAutoFit/>
          </a:bodyPr>
          <a:lstStyle/>
          <a:p>
            <a:pPr lvl="0">
              <a:defRPr/>
            </a:pPr>
            <a:r>
              <a:rPr lang="es-AR" sz="3600" b="1" dirty="0">
                <a:solidFill>
                  <a:srgbClr val="10069F"/>
                </a:solidFill>
              </a:rPr>
              <a:t>3. </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Descripcion general del proceso</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CAB6AB8D-4AB8-4B14-85F1-42BD771D48D1}"/>
              </a:ext>
            </a:extLst>
          </p:cNvPr>
          <p:cNvSpPr/>
          <p:nvPr/>
        </p:nvSpPr>
        <p:spPr>
          <a:xfrm>
            <a:off x="2900091" y="947158"/>
            <a:ext cx="5147563" cy="369332"/>
          </a:xfrm>
          <a:prstGeom prst="rect">
            <a:avLst/>
          </a:prstGeom>
        </p:spPr>
        <p:txBody>
          <a:bodyPr wrap="none">
            <a:spAutoFit/>
          </a:bodyPr>
          <a:lstStyle/>
          <a:p>
            <a:r>
              <a:rPr lang="es-AR" b="1" dirty="0">
                <a:solidFill>
                  <a:schemeClr val="accent1"/>
                </a:solidFill>
              </a:rPr>
              <a:t>El objetivo de este proceso es asegurar que: </a:t>
            </a:r>
          </a:p>
        </p:txBody>
      </p:sp>
      <p:sp>
        <p:nvSpPr>
          <p:cNvPr id="6" name="Right Arrow 19">
            <a:extLst>
              <a:ext uri="{FF2B5EF4-FFF2-40B4-BE49-F238E27FC236}">
                <a16:creationId xmlns:a16="http://schemas.microsoft.com/office/drawing/2014/main" id="{6743B6FC-9939-450D-995D-DDF94077E5C2}"/>
              </a:ext>
            </a:extLst>
          </p:cNvPr>
          <p:cNvSpPr/>
          <p:nvPr/>
        </p:nvSpPr>
        <p:spPr>
          <a:xfrm>
            <a:off x="2699447" y="1252576"/>
            <a:ext cx="6073269" cy="318807"/>
          </a:xfrm>
          <a:prstGeom prst="rightArrow">
            <a:avLst/>
          </a:prstGeom>
          <a:gradFill>
            <a:gsLst>
              <a:gs pos="0">
                <a:schemeClr val="accent1"/>
              </a:gs>
              <a:gs pos="100000">
                <a:schemeClr val="tx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TextBox 2">
            <a:extLst>
              <a:ext uri="{FF2B5EF4-FFF2-40B4-BE49-F238E27FC236}">
                <a16:creationId xmlns:a16="http://schemas.microsoft.com/office/drawing/2014/main" id="{1E35C0A2-CC02-437F-9D51-888AA9B3FCF3}"/>
              </a:ext>
            </a:extLst>
          </p:cNvPr>
          <p:cNvSpPr txBox="1"/>
          <p:nvPr/>
        </p:nvSpPr>
        <p:spPr>
          <a:xfrm>
            <a:off x="1487488" y="2905313"/>
            <a:ext cx="2304632" cy="656655"/>
          </a:xfrm>
          <a:prstGeom prst="rect">
            <a:avLst/>
          </a:prstGeom>
          <a:solidFill>
            <a:schemeClr val="accent1"/>
          </a:solidFill>
        </p:spPr>
        <p:txBody>
          <a:bodyPr wrap="square" lIns="243840" tIns="121920" rIns="243840" bIns="121920" rtlCol="0" anchor="b" anchorCtr="0">
            <a:spAutoFit/>
          </a:bodyPr>
          <a:lstStyle/>
          <a:p>
            <a:r>
              <a:rPr lang="en-US" sz="2667" dirty="0">
                <a:solidFill>
                  <a:srgbClr val="FFFFFF"/>
                </a:solidFill>
              </a:rPr>
              <a:t>1</a:t>
            </a:r>
            <a:r>
              <a:rPr lang="en-US" sz="2667" baseline="30000" dirty="0">
                <a:solidFill>
                  <a:srgbClr val="FFFFFF"/>
                </a:solidFill>
              </a:rPr>
              <a:t>st</a:t>
            </a:r>
            <a:r>
              <a:rPr lang="en-US" sz="2667" dirty="0">
                <a:solidFill>
                  <a:srgbClr val="FFFFFF"/>
                </a:solidFill>
              </a:rPr>
              <a:t> </a:t>
            </a:r>
          </a:p>
        </p:txBody>
      </p:sp>
      <p:sp>
        <p:nvSpPr>
          <p:cNvPr id="9" name="TextBox 4">
            <a:extLst>
              <a:ext uri="{FF2B5EF4-FFF2-40B4-BE49-F238E27FC236}">
                <a16:creationId xmlns:a16="http://schemas.microsoft.com/office/drawing/2014/main" id="{C1F333C1-F99A-4170-B6D0-39B5F1A43B56}"/>
              </a:ext>
            </a:extLst>
          </p:cNvPr>
          <p:cNvSpPr txBox="1"/>
          <p:nvPr/>
        </p:nvSpPr>
        <p:spPr>
          <a:xfrm>
            <a:off x="3792120" y="2248405"/>
            <a:ext cx="2304632" cy="656655"/>
          </a:xfrm>
          <a:prstGeom prst="rect">
            <a:avLst/>
          </a:prstGeom>
          <a:solidFill>
            <a:schemeClr val="accent3"/>
          </a:solidFill>
        </p:spPr>
        <p:txBody>
          <a:bodyPr wrap="square" lIns="243840" tIns="121920" rIns="243840" bIns="121920" rtlCol="0" anchor="b" anchorCtr="0">
            <a:spAutoFit/>
          </a:bodyPr>
          <a:lstStyle/>
          <a:p>
            <a:r>
              <a:rPr lang="en-US" sz="2667" dirty="0">
                <a:solidFill>
                  <a:srgbClr val="FFFFFF"/>
                </a:solidFill>
              </a:rPr>
              <a:t>2</a:t>
            </a:r>
            <a:r>
              <a:rPr lang="en-US" sz="2667" baseline="30000" dirty="0">
                <a:solidFill>
                  <a:srgbClr val="FFFFFF"/>
                </a:solidFill>
              </a:rPr>
              <a:t>nd</a:t>
            </a:r>
            <a:r>
              <a:rPr lang="en-US" sz="2667" dirty="0">
                <a:solidFill>
                  <a:srgbClr val="FFFFFF"/>
                </a:solidFill>
              </a:rPr>
              <a:t> </a:t>
            </a:r>
          </a:p>
        </p:txBody>
      </p:sp>
      <p:sp>
        <p:nvSpPr>
          <p:cNvPr id="10" name="TextBox 7">
            <a:extLst>
              <a:ext uri="{FF2B5EF4-FFF2-40B4-BE49-F238E27FC236}">
                <a16:creationId xmlns:a16="http://schemas.microsoft.com/office/drawing/2014/main" id="{4E19DDA5-4694-4CE9-9872-1E7D0AEB49BA}"/>
              </a:ext>
            </a:extLst>
          </p:cNvPr>
          <p:cNvSpPr txBox="1"/>
          <p:nvPr/>
        </p:nvSpPr>
        <p:spPr>
          <a:xfrm>
            <a:off x="6096752" y="1591497"/>
            <a:ext cx="2304632" cy="656655"/>
          </a:xfrm>
          <a:prstGeom prst="rect">
            <a:avLst/>
          </a:prstGeom>
          <a:solidFill>
            <a:schemeClr val="accent5"/>
          </a:solidFill>
        </p:spPr>
        <p:txBody>
          <a:bodyPr wrap="square" lIns="243840" tIns="121920" rIns="243840" bIns="121920" rtlCol="0" anchor="b" anchorCtr="0">
            <a:spAutoFit/>
          </a:bodyPr>
          <a:lstStyle/>
          <a:p>
            <a:r>
              <a:rPr lang="en-US" sz="2667" dirty="0">
                <a:solidFill>
                  <a:srgbClr val="FFFFFF"/>
                </a:solidFill>
              </a:rPr>
              <a:t>3</a:t>
            </a:r>
            <a:r>
              <a:rPr lang="en-US" sz="2667" baseline="30000" dirty="0">
                <a:solidFill>
                  <a:srgbClr val="FFFFFF"/>
                </a:solidFill>
              </a:rPr>
              <a:t>rd</a:t>
            </a:r>
            <a:r>
              <a:rPr lang="en-US" sz="2667" dirty="0">
                <a:solidFill>
                  <a:srgbClr val="FFFFFF"/>
                </a:solidFill>
              </a:rPr>
              <a:t>  </a:t>
            </a:r>
          </a:p>
        </p:txBody>
      </p:sp>
      <p:sp>
        <p:nvSpPr>
          <p:cNvPr id="11" name="TextBox 9">
            <a:extLst>
              <a:ext uri="{FF2B5EF4-FFF2-40B4-BE49-F238E27FC236}">
                <a16:creationId xmlns:a16="http://schemas.microsoft.com/office/drawing/2014/main" id="{FD858383-F100-43D3-A1BC-86937999D836}"/>
              </a:ext>
            </a:extLst>
          </p:cNvPr>
          <p:cNvSpPr txBox="1"/>
          <p:nvPr/>
        </p:nvSpPr>
        <p:spPr>
          <a:xfrm>
            <a:off x="1488992" y="3561966"/>
            <a:ext cx="2304632" cy="2684455"/>
          </a:xfrm>
          <a:prstGeom prst="rect">
            <a:avLst/>
          </a:prstGeom>
          <a:solidFill>
            <a:schemeClr val="accent1">
              <a:alpha val="20000"/>
            </a:schemeClr>
          </a:solidFill>
        </p:spPr>
        <p:txBody>
          <a:bodyPr wrap="square" lIns="243840" tIns="121920" rIns="243840" bIns="121920" rtlCol="0">
            <a:noAutofit/>
          </a:bodyPr>
          <a:lstStyle/>
          <a:p>
            <a:r>
              <a:rPr lang="es-AR" sz="1400" dirty="0"/>
              <a:t>Todas las devoluciones de productos terminados estén debidamente controladas, documentadas, autorizadas y registradas en el Sistema; a fin de lograr un adecuado control de los inventarios. </a:t>
            </a:r>
          </a:p>
        </p:txBody>
      </p:sp>
      <p:sp>
        <p:nvSpPr>
          <p:cNvPr id="12" name="TextBox 10">
            <a:extLst>
              <a:ext uri="{FF2B5EF4-FFF2-40B4-BE49-F238E27FC236}">
                <a16:creationId xmlns:a16="http://schemas.microsoft.com/office/drawing/2014/main" id="{08F102F0-2549-455E-906B-2AE710A6E811}"/>
              </a:ext>
            </a:extLst>
          </p:cNvPr>
          <p:cNvSpPr txBox="1"/>
          <p:nvPr/>
        </p:nvSpPr>
        <p:spPr>
          <a:xfrm>
            <a:off x="3792120" y="2905060"/>
            <a:ext cx="2304632" cy="3341361"/>
          </a:xfrm>
          <a:prstGeom prst="rect">
            <a:avLst/>
          </a:prstGeom>
          <a:solidFill>
            <a:schemeClr val="accent3">
              <a:alpha val="20000"/>
            </a:schemeClr>
          </a:solidFill>
        </p:spPr>
        <p:txBody>
          <a:bodyPr wrap="square" lIns="243840" tIns="121920" rIns="243840" bIns="121920" rtlCol="0">
            <a:noAutofit/>
          </a:bodyPr>
          <a:lstStyle/>
          <a:p>
            <a:r>
              <a:rPr lang="es-AR" sz="1400" dirty="0"/>
              <a:t>Se registren en el Sistema y se generen las Notas de Crédito con exactitud, a partir de la devolución de mercadería por parte de los clientes (faltantes y/o devoluciones de mercaderías u otros que correspondiesen). </a:t>
            </a:r>
          </a:p>
        </p:txBody>
      </p:sp>
      <p:sp>
        <p:nvSpPr>
          <p:cNvPr id="13" name="TextBox 11">
            <a:extLst>
              <a:ext uri="{FF2B5EF4-FFF2-40B4-BE49-F238E27FC236}">
                <a16:creationId xmlns:a16="http://schemas.microsoft.com/office/drawing/2014/main" id="{F37A3FC4-2BC9-450B-8191-34DC83B334BC}"/>
              </a:ext>
            </a:extLst>
          </p:cNvPr>
          <p:cNvSpPr txBox="1"/>
          <p:nvPr/>
        </p:nvSpPr>
        <p:spPr>
          <a:xfrm>
            <a:off x="6096752" y="2247833"/>
            <a:ext cx="2304632" cy="3998588"/>
          </a:xfrm>
          <a:prstGeom prst="rect">
            <a:avLst/>
          </a:prstGeom>
          <a:solidFill>
            <a:schemeClr val="accent5">
              <a:alpha val="20000"/>
            </a:schemeClr>
          </a:solidFill>
        </p:spPr>
        <p:txBody>
          <a:bodyPr wrap="square" lIns="243840" tIns="121920" rIns="243840" bIns="121920" rtlCol="0">
            <a:noAutofit/>
          </a:bodyPr>
          <a:lstStyle/>
          <a:p>
            <a:r>
              <a:rPr lang="es-AR" sz="1400" dirty="0"/>
              <a:t>Se registren en el Sistema y se generen las Notas de Débito a los transportes, a partir de la devolución de mercadería por los faltantes en las rendiciones de los despachos que haya realizado y/o la entrega de devoluciones. </a:t>
            </a:r>
          </a:p>
          <a:p>
            <a:endParaRPr lang="es-AR" sz="2000"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grpSp>
        <p:nvGrpSpPr>
          <p:cNvPr id="14" name="Group 23">
            <a:extLst>
              <a:ext uri="{FF2B5EF4-FFF2-40B4-BE49-F238E27FC236}">
                <a16:creationId xmlns:a16="http://schemas.microsoft.com/office/drawing/2014/main" id="{F02C7615-8712-4A79-A3F7-0C74654FEB6D}"/>
              </a:ext>
            </a:extLst>
          </p:cNvPr>
          <p:cNvGrpSpPr/>
          <p:nvPr/>
        </p:nvGrpSpPr>
        <p:grpSpPr>
          <a:xfrm>
            <a:off x="1951088" y="947158"/>
            <a:ext cx="949003" cy="826496"/>
            <a:chOff x="1184550" y="864627"/>
            <a:chExt cx="1074614" cy="839726"/>
          </a:xfrm>
        </p:grpSpPr>
        <p:sp>
          <p:nvSpPr>
            <p:cNvPr id="15" name="Oval 21">
              <a:extLst>
                <a:ext uri="{FF2B5EF4-FFF2-40B4-BE49-F238E27FC236}">
                  <a16:creationId xmlns:a16="http://schemas.microsoft.com/office/drawing/2014/main" id="{590D8CE8-64C2-4D33-A42C-13A988BE1377}"/>
                </a:ext>
              </a:extLst>
            </p:cNvPr>
            <p:cNvSpPr/>
            <p:nvPr/>
          </p:nvSpPr>
          <p:spPr>
            <a:xfrm>
              <a:off x="1787941" y="983236"/>
              <a:ext cx="312545" cy="38233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Oval 20">
              <a:extLst>
                <a:ext uri="{FF2B5EF4-FFF2-40B4-BE49-F238E27FC236}">
                  <a16:creationId xmlns:a16="http://schemas.microsoft.com/office/drawing/2014/main" id="{EF5889E4-17BE-4572-A774-26F666DBA0C7}"/>
                </a:ext>
              </a:extLst>
            </p:cNvPr>
            <p:cNvSpPr/>
            <p:nvPr/>
          </p:nvSpPr>
          <p:spPr>
            <a:xfrm>
              <a:off x="1862523" y="1168827"/>
              <a:ext cx="378179" cy="26114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7" name="Group 4">
              <a:extLst>
                <a:ext uri="{FF2B5EF4-FFF2-40B4-BE49-F238E27FC236}">
                  <a16:creationId xmlns:a16="http://schemas.microsoft.com/office/drawing/2014/main" id="{BEEC3D4B-3489-45CD-B0EE-D5B513867789}"/>
                </a:ext>
              </a:extLst>
            </p:cNvPr>
            <p:cNvGrpSpPr>
              <a:grpSpLocks noChangeAspect="1"/>
            </p:cNvGrpSpPr>
            <p:nvPr/>
          </p:nvGrpSpPr>
          <p:grpSpPr bwMode="auto">
            <a:xfrm>
              <a:off x="1184550" y="864627"/>
              <a:ext cx="1074614" cy="839726"/>
              <a:chOff x="2148" y="1073"/>
              <a:chExt cx="1464" cy="1144"/>
            </a:xfrm>
            <a:solidFill>
              <a:schemeClr val="accent1"/>
            </a:solidFill>
          </p:grpSpPr>
          <p:sp>
            <p:nvSpPr>
              <p:cNvPr id="18" name="Freeform 6">
                <a:extLst>
                  <a:ext uri="{FF2B5EF4-FFF2-40B4-BE49-F238E27FC236}">
                    <a16:creationId xmlns:a16="http://schemas.microsoft.com/office/drawing/2014/main" id="{8A2F362F-D0B3-4D68-9063-6B37EEE7CDCA}"/>
                  </a:ext>
                </a:extLst>
              </p:cNvPr>
              <p:cNvSpPr>
                <a:spLocks noEditPoints="1"/>
              </p:cNvSpPr>
              <p:nvPr/>
            </p:nvSpPr>
            <p:spPr bwMode="auto">
              <a:xfrm>
                <a:off x="2148" y="1073"/>
                <a:ext cx="1464" cy="1144"/>
              </a:xfrm>
              <a:custGeom>
                <a:avLst/>
                <a:gdLst>
                  <a:gd name="T0" fmla="*/ 176 w 206"/>
                  <a:gd name="T1" fmla="*/ 54 h 161"/>
                  <a:gd name="T2" fmla="*/ 123 w 206"/>
                  <a:gd name="T3" fmla="*/ 0 h 161"/>
                  <a:gd name="T4" fmla="*/ 80 w 206"/>
                  <a:gd name="T5" fmla="*/ 24 h 161"/>
                  <a:gd name="T6" fmla="*/ 68 w 206"/>
                  <a:gd name="T7" fmla="*/ 22 h 161"/>
                  <a:gd name="T8" fmla="*/ 35 w 206"/>
                  <a:gd name="T9" fmla="*/ 53 h 161"/>
                  <a:gd name="T10" fmla="*/ 0 w 206"/>
                  <a:gd name="T11" fmla="*/ 92 h 161"/>
                  <a:gd name="T12" fmla="*/ 38 w 206"/>
                  <a:gd name="T13" fmla="*/ 132 h 161"/>
                  <a:gd name="T14" fmla="*/ 92 w 206"/>
                  <a:gd name="T15" fmla="*/ 132 h 161"/>
                  <a:gd name="T16" fmla="*/ 92 w 206"/>
                  <a:gd name="T17" fmla="*/ 151 h 161"/>
                  <a:gd name="T18" fmla="*/ 102 w 206"/>
                  <a:gd name="T19" fmla="*/ 161 h 161"/>
                  <a:gd name="T20" fmla="*/ 158 w 206"/>
                  <a:gd name="T21" fmla="*/ 161 h 161"/>
                  <a:gd name="T22" fmla="*/ 168 w 206"/>
                  <a:gd name="T23" fmla="*/ 151 h 161"/>
                  <a:gd name="T24" fmla="*/ 168 w 206"/>
                  <a:gd name="T25" fmla="*/ 132 h 161"/>
                  <a:gd name="T26" fmla="*/ 171 w 206"/>
                  <a:gd name="T27" fmla="*/ 132 h 161"/>
                  <a:gd name="T28" fmla="*/ 206 w 206"/>
                  <a:gd name="T29" fmla="*/ 92 h 161"/>
                  <a:gd name="T30" fmla="*/ 176 w 206"/>
                  <a:gd name="T31" fmla="*/ 54 h 161"/>
                  <a:gd name="T32" fmla="*/ 163 w 206"/>
                  <a:gd name="T33" fmla="*/ 151 h 161"/>
                  <a:gd name="T34" fmla="*/ 158 w 206"/>
                  <a:gd name="T35" fmla="*/ 156 h 161"/>
                  <a:gd name="T36" fmla="*/ 102 w 206"/>
                  <a:gd name="T37" fmla="*/ 156 h 161"/>
                  <a:gd name="T38" fmla="*/ 96 w 206"/>
                  <a:gd name="T39" fmla="*/ 151 h 161"/>
                  <a:gd name="T40" fmla="*/ 96 w 206"/>
                  <a:gd name="T41" fmla="*/ 106 h 161"/>
                  <a:gd name="T42" fmla="*/ 102 w 206"/>
                  <a:gd name="T43" fmla="*/ 101 h 161"/>
                  <a:gd name="T44" fmla="*/ 158 w 206"/>
                  <a:gd name="T45" fmla="*/ 101 h 161"/>
                  <a:gd name="T46" fmla="*/ 163 w 206"/>
                  <a:gd name="T47" fmla="*/ 106 h 161"/>
                  <a:gd name="T48" fmla="*/ 163 w 206"/>
                  <a:gd name="T49" fmla="*/ 151 h 161"/>
                  <a:gd name="T50" fmla="*/ 151 w 206"/>
                  <a:gd name="T51" fmla="*/ 96 h 161"/>
                  <a:gd name="T52" fmla="*/ 109 w 206"/>
                  <a:gd name="T53" fmla="*/ 96 h 161"/>
                  <a:gd name="T54" fmla="*/ 109 w 206"/>
                  <a:gd name="T55" fmla="*/ 85 h 161"/>
                  <a:gd name="T56" fmla="*/ 130 w 206"/>
                  <a:gd name="T57" fmla="*/ 64 h 161"/>
                  <a:gd name="T58" fmla="*/ 151 w 206"/>
                  <a:gd name="T59" fmla="*/ 85 h 161"/>
                  <a:gd name="T60" fmla="*/ 151 w 206"/>
                  <a:gd name="T61" fmla="*/ 96 h 161"/>
                  <a:gd name="T62" fmla="*/ 171 w 206"/>
                  <a:gd name="T63" fmla="*/ 127 h 161"/>
                  <a:gd name="T64" fmla="*/ 168 w 206"/>
                  <a:gd name="T65" fmla="*/ 127 h 161"/>
                  <a:gd name="T66" fmla="*/ 168 w 206"/>
                  <a:gd name="T67" fmla="*/ 106 h 161"/>
                  <a:gd name="T68" fmla="*/ 158 w 206"/>
                  <a:gd name="T69" fmla="*/ 96 h 161"/>
                  <a:gd name="T70" fmla="*/ 156 w 206"/>
                  <a:gd name="T71" fmla="*/ 96 h 161"/>
                  <a:gd name="T72" fmla="*/ 156 w 206"/>
                  <a:gd name="T73" fmla="*/ 85 h 161"/>
                  <a:gd name="T74" fmla="*/ 130 w 206"/>
                  <a:gd name="T75" fmla="*/ 59 h 161"/>
                  <a:gd name="T76" fmla="*/ 104 w 206"/>
                  <a:gd name="T77" fmla="*/ 85 h 161"/>
                  <a:gd name="T78" fmla="*/ 104 w 206"/>
                  <a:gd name="T79" fmla="*/ 96 h 161"/>
                  <a:gd name="T80" fmla="*/ 102 w 206"/>
                  <a:gd name="T81" fmla="*/ 96 h 161"/>
                  <a:gd name="T82" fmla="*/ 92 w 206"/>
                  <a:gd name="T83" fmla="*/ 106 h 161"/>
                  <a:gd name="T84" fmla="*/ 92 w 206"/>
                  <a:gd name="T85" fmla="*/ 127 h 161"/>
                  <a:gd name="T86" fmla="*/ 38 w 206"/>
                  <a:gd name="T87" fmla="*/ 127 h 161"/>
                  <a:gd name="T88" fmla="*/ 5 w 206"/>
                  <a:gd name="T89" fmla="*/ 92 h 161"/>
                  <a:gd name="T90" fmla="*/ 37 w 206"/>
                  <a:gd name="T91" fmla="*/ 57 h 161"/>
                  <a:gd name="T92" fmla="*/ 40 w 206"/>
                  <a:gd name="T93" fmla="*/ 55 h 161"/>
                  <a:gd name="T94" fmla="*/ 68 w 206"/>
                  <a:gd name="T95" fmla="*/ 27 h 161"/>
                  <a:gd name="T96" fmla="*/ 80 w 206"/>
                  <a:gd name="T97" fmla="*/ 29 h 161"/>
                  <a:gd name="T98" fmla="*/ 83 w 206"/>
                  <a:gd name="T99" fmla="*/ 28 h 161"/>
                  <a:gd name="T100" fmla="*/ 123 w 206"/>
                  <a:gd name="T101" fmla="*/ 4 h 161"/>
                  <a:gd name="T102" fmla="*/ 171 w 206"/>
                  <a:gd name="T103" fmla="*/ 56 h 161"/>
                  <a:gd name="T104" fmla="*/ 173 w 206"/>
                  <a:gd name="T105" fmla="*/ 58 h 161"/>
                  <a:gd name="T106" fmla="*/ 202 w 206"/>
                  <a:gd name="T107" fmla="*/ 92 h 161"/>
                  <a:gd name="T108" fmla="*/ 171 w 206"/>
                  <a:gd name="T109"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161">
                    <a:moveTo>
                      <a:pt x="176" y="54"/>
                    </a:moveTo>
                    <a:cubicBezTo>
                      <a:pt x="174" y="24"/>
                      <a:pt x="151" y="0"/>
                      <a:pt x="123" y="0"/>
                    </a:cubicBezTo>
                    <a:cubicBezTo>
                      <a:pt x="106" y="0"/>
                      <a:pt x="90" y="9"/>
                      <a:pt x="80" y="24"/>
                    </a:cubicBezTo>
                    <a:cubicBezTo>
                      <a:pt x="76" y="23"/>
                      <a:pt x="72" y="22"/>
                      <a:pt x="68" y="22"/>
                    </a:cubicBezTo>
                    <a:cubicBezTo>
                      <a:pt x="50" y="22"/>
                      <a:pt x="36" y="35"/>
                      <a:pt x="35" y="53"/>
                    </a:cubicBezTo>
                    <a:cubicBezTo>
                      <a:pt x="15" y="55"/>
                      <a:pt x="0" y="72"/>
                      <a:pt x="0" y="92"/>
                    </a:cubicBezTo>
                    <a:cubicBezTo>
                      <a:pt x="0" y="115"/>
                      <a:pt x="17" y="132"/>
                      <a:pt x="38" y="132"/>
                    </a:cubicBezTo>
                    <a:cubicBezTo>
                      <a:pt x="92" y="132"/>
                      <a:pt x="92" y="132"/>
                      <a:pt x="92" y="132"/>
                    </a:cubicBezTo>
                    <a:cubicBezTo>
                      <a:pt x="92" y="151"/>
                      <a:pt x="92" y="151"/>
                      <a:pt x="92" y="151"/>
                    </a:cubicBezTo>
                    <a:cubicBezTo>
                      <a:pt x="92" y="156"/>
                      <a:pt x="96" y="161"/>
                      <a:pt x="102" y="161"/>
                    </a:cubicBezTo>
                    <a:cubicBezTo>
                      <a:pt x="158" y="161"/>
                      <a:pt x="158" y="161"/>
                      <a:pt x="158" y="161"/>
                    </a:cubicBezTo>
                    <a:cubicBezTo>
                      <a:pt x="163" y="161"/>
                      <a:pt x="168" y="156"/>
                      <a:pt x="168" y="151"/>
                    </a:cubicBezTo>
                    <a:cubicBezTo>
                      <a:pt x="168" y="132"/>
                      <a:pt x="168" y="132"/>
                      <a:pt x="168" y="132"/>
                    </a:cubicBezTo>
                    <a:cubicBezTo>
                      <a:pt x="171" y="132"/>
                      <a:pt x="171" y="132"/>
                      <a:pt x="171" y="132"/>
                    </a:cubicBezTo>
                    <a:cubicBezTo>
                      <a:pt x="190" y="131"/>
                      <a:pt x="206" y="113"/>
                      <a:pt x="206" y="92"/>
                    </a:cubicBezTo>
                    <a:cubicBezTo>
                      <a:pt x="206" y="73"/>
                      <a:pt x="194" y="57"/>
                      <a:pt x="176" y="54"/>
                    </a:cubicBezTo>
                    <a:close/>
                    <a:moveTo>
                      <a:pt x="163" y="151"/>
                    </a:moveTo>
                    <a:cubicBezTo>
                      <a:pt x="163" y="154"/>
                      <a:pt x="161" y="156"/>
                      <a:pt x="158" y="156"/>
                    </a:cubicBezTo>
                    <a:cubicBezTo>
                      <a:pt x="102" y="156"/>
                      <a:pt x="102" y="156"/>
                      <a:pt x="102" y="156"/>
                    </a:cubicBezTo>
                    <a:cubicBezTo>
                      <a:pt x="99" y="156"/>
                      <a:pt x="96" y="154"/>
                      <a:pt x="96" y="151"/>
                    </a:cubicBezTo>
                    <a:cubicBezTo>
                      <a:pt x="96" y="106"/>
                      <a:pt x="96" y="106"/>
                      <a:pt x="96" y="106"/>
                    </a:cubicBezTo>
                    <a:cubicBezTo>
                      <a:pt x="96" y="103"/>
                      <a:pt x="99" y="101"/>
                      <a:pt x="102" y="101"/>
                    </a:cubicBezTo>
                    <a:cubicBezTo>
                      <a:pt x="158" y="101"/>
                      <a:pt x="158" y="101"/>
                      <a:pt x="158" y="101"/>
                    </a:cubicBezTo>
                    <a:cubicBezTo>
                      <a:pt x="161" y="101"/>
                      <a:pt x="163" y="103"/>
                      <a:pt x="163" y="106"/>
                    </a:cubicBezTo>
                    <a:lnTo>
                      <a:pt x="163" y="151"/>
                    </a:lnTo>
                    <a:close/>
                    <a:moveTo>
                      <a:pt x="151" y="96"/>
                    </a:moveTo>
                    <a:cubicBezTo>
                      <a:pt x="109" y="96"/>
                      <a:pt x="109" y="96"/>
                      <a:pt x="109" y="96"/>
                    </a:cubicBezTo>
                    <a:cubicBezTo>
                      <a:pt x="109" y="85"/>
                      <a:pt x="109" y="85"/>
                      <a:pt x="109" y="85"/>
                    </a:cubicBezTo>
                    <a:cubicBezTo>
                      <a:pt x="109" y="73"/>
                      <a:pt x="118" y="64"/>
                      <a:pt x="130" y="64"/>
                    </a:cubicBezTo>
                    <a:cubicBezTo>
                      <a:pt x="141" y="64"/>
                      <a:pt x="151" y="73"/>
                      <a:pt x="151" y="85"/>
                    </a:cubicBezTo>
                    <a:lnTo>
                      <a:pt x="151" y="96"/>
                    </a:lnTo>
                    <a:close/>
                    <a:moveTo>
                      <a:pt x="171" y="127"/>
                    </a:moveTo>
                    <a:cubicBezTo>
                      <a:pt x="168" y="127"/>
                      <a:pt x="168" y="127"/>
                      <a:pt x="168" y="127"/>
                    </a:cubicBezTo>
                    <a:cubicBezTo>
                      <a:pt x="168" y="106"/>
                      <a:pt x="168" y="106"/>
                      <a:pt x="168" y="106"/>
                    </a:cubicBezTo>
                    <a:cubicBezTo>
                      <a:pt x="168" y="101"/>
                      <a:pt x="163" y="96"/>
                      <a:pt x="158" y="96"/>
                    </a:cubicBezTo>
                    <a:cubicBezTo>
                      <a:pt x="156" y="96"/>
                      <a:pt x="156" y="96"/>
                      <a:pt x="156" y="96"/>
                    </a:cubicBezTo>
                    <a:cubicBezTo>
                      <a:pt x="156" y="85"/>
                      <a:pt x="156" y="85"/>
                      <a:pt x="156" y="85"/>
                    </a:cubicBezTo>
                    <a:cubicBezTo>
                      <a:pt x="156" y="71"/>
                      <a:pt x="144" y="59"/>
                      <a:pt x="130" y="59"/>
                    </a:cubicBezTo>
                    <a:cubicBezTo>
                      <a:pt x="116" y="59"/>
                      <a:pt x="104" y="71"/>
                      <a:pt x="104" y="85"/>
                    </a:cubicBezTo>
                    <a:cubicBezTo>
                      <a:pt x="104" y="96"/>
                      <a:pt x="104" y="96"/>
                      <a:pt x="104" y="96"/>
                    </a:cubicBezTo>
                    <a:cubicBezTo>
                      <a:pt x="102" y="96"/>
                      <a:pt x="102" y="96"/>
                      <a:pt x="102" y="96"/>
                    </a:cubicBezTo>
                    <a:cubicBezTo>
                      <a:pt x="96" y="96"/>
                      <a:pt x="92" y="101"/>
                      <a:pt x="92" y="106"/>
                    </a:cubicBezTo>
                    <a:cubicBezTo>
                      <a:pt x="92" y="127"/>
                      <a:pt x="92" y="127"/>
                      <a:pt x="92" y="127"/>
                    </a:cubicBezTo>
                    <a:cubicBezTo>
                      <a:pt x="38" y="127"/>
                      <a:pt x="38" y="127"/>
                      <a:pt x="38" y="127"/>
                    </a:cubicBezTo>
                    <a:cubicBezTo>
                      <a:pt x="19" y="127"/>
                      <a:pt x="5" y="112"/>
                      <a:pt x="5" y="92"/>
                    </a:cubicBezTo>
                    <a:cubicBezTo>
                      <a:pt x="5" y="74"/>
                      <a:pt x="19" y="58"/>
                      <a:pt x="37" y="57"/>
                    </a:cubicBezTo>
                    <a:cubicBezTo>
                      <a:pt x="39" y="57"/>
                      <a:pt x="40" y="56"/>
                      <a:pt x="40" y="55"/>
                    </a:cubicBezTo>
                    <a:cubicBezTo>
                      <a:pt x="40" y="39"/>
                      <a:pt x="52" y="27"/>
                      <a:pt x="68" y="27"/>
                    </a:cubicBezTo>
                    <a:cubicBezTo>
                      <a:pt x="72" y="27"/>
                      <a:pt x="76" y="28"/>
                      <a:pt x="80" y="29"/>
                    </a:cubicBezTo>
                    <a:cubicBezTo>
                      <a:pt x="81" y="30"/>
                      <a:pt x="82" y="29"/>
                      <a:pt x="83" y="28"/>
                    </a:cubicBezTo>
                    <a:cubicBezTo>
                      <a:pt x="92" y="13"/>
                      <a:pt x="107" y="4"/>
                      <a:pt x="123" y="4"/>
                    </a:cubicBezTo>
                    <a:cubicBezTo>
                      <a:pt x="149" y="4"/>
                      <a:pt x="170" y="27"/>
                      <a:pt x="171" y="56"/>
                    </a:cubicBezTo>
                    <a:cubicBezTo>
                      <a:pt x="171" y="57"/>
                      <a:pt x="172" y="58"/>
                      <a:pt x="173" y="58"/>
                    </a:cubicBezTo>
                    <a:cubicBezTo>
                      <a:pt x="190" y="60"/>
                      <a:pt x="202" y="75"/>
                      <a:pt x="202" y="92"/>
                    </a:cubicBezTo>
                    <a:cubicBezTo>
                      <a:pt x="202" y="111"/>
                      <a:pt x="188" y="127"/>
                      <a:pt x="17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7">
                <a:extLst>
                  <a:ext uri="{FF2B5EF4-FFF2-40B4-BE49-F238E27FC236}">
                    <a16:creationId xmlns:a16="http://schemas.microsoft.com/office/drawing/2014/main" id="{BDCCDD2C-3868-4D1D-B4A7-CFAA5155B140}"/>
                  </a:ext>
                </a:extLst>
              </p:cNvPr>
              <p:cNvSpPr>
                <a:spLocks noEditPoints="1"/>
              </p:cNvSpPr>
              <p:nvPr/>
            </p:nvSpPr>
            <p:spPr bwMode="auto">
              <a:xfrm>
                <a:off x="3029" y="1911"/>
                <a:ext cx="86" cy="150"/>
              </a:xfrm>
              <a:custGeom>
                <a:avLst/>
                <a:gdLst>
                  <a:gd name="T0" fmla="*/ 6 w 12"/>
                  <a:gd name="T1" fmla="*/ 0 h 21"/>
                  <a:gd name="T2" fmla="*/ 0 w 12"/>
                  <a:gd name="T3" fmla="*/ 6 h 21"/>
                  <a:gd name="T4" fmla="*/ 3 w 12"/>
                  <a:gd name="T5" fmla="*/ 11 h 21"/>
                  <a:gd name="T6" fmla="*/ 3 w 12"/>
                  <a:gd name="T7" fmla="*/ 18 h 21"/>
                  <a:gd name="T8" fmla="*/ 6 w 12"/>
                  <a:gd name="T9" fmla="*/ 21 h 21"/>
                  <a:gd name="T10" fmla="*/ 8 w 12"/>
                  <a:gd name="T11" fmla="*/ 18 h 21"/>
                  <a:gd name="T12" fmla="*/ 8 w 12"/>
                  <a:gd name="T13" fmla="*/ 11 h 21"/>
                  <a:gd name="T14" fmla="*/ 12 w 12"/>
                  <a:gd name="T15" fmla="*/ 6 h 21"/>
                  <a:gd name="T16" fmla="*/ 6 w 12"/>
                  <a:gd name="T17" fmla="*/ 0 h 21"/>
                  <a:gd name="T18" fmla="*/ 6 w 12"/>
                  <a:gd name="T19" fmla="*/ 4 h 21"/>
                  <a:gd name="T20" fmla="*/ 7 w 12"/>
                  <a:gd name="T21" fmla="*/ 6 h 21"/>
                  <a:gd name="T22" fmla="*/ 6 w 12"/>
                  <a:gd name="T23" fmla="*/ 7 h 21"/>
                  <a:gd name="T24" fmla="*/ 4 w 12"/>
                  <a:gd name="T25" fmla="*/ 6 h 21"/>
                  <a:gd name="T26" fmla="*/ 6 w 12"/>
                  <a:gd name="T2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1">
                    <a:moveTo>
                      <a:pt x="6" y="0"/>
                    </a:moveTo>
                    <a:cubicBezTo>
                      <a:pt x="2" y="0"/>
                      <a:pt x="0" y="2"/>
                      <a:pt x="0" y="6"/>
                    </a:cubicBezTo>
                    <a:cubicBezTo>
                      <a:pt x="0" y="8"/>
                      <a:pt x="1" y="10"/>
                      <a:pt x="3" y="11"/>
                    </a:cubicBezTo>
                    <a:cubicBezTo>
                      <a:pt x="3" y="18"/>
                      <a:pt x="3" y="18"/>
                      <a:pt x="3" y="18"/>
                    </a:cubicBezTo>
                    <a:cubicBezTo>
                      <a:pt x="3" y="19"/>
                      <a:pt x="5" y="21"/>
                      <a:pt x="6" y="21"/>
                    </a:cubicBezTo>
                    <a:cubicBezTo>
                      <a:pt x="7" y="21"/>
                      <a:pt x="8" y="19"/>
                      <a:pt x="8" y="18"/>
                    </a:cubicBezTo>
                    <a:cubicBezTo>
                      <a:pt x="8" y="11"/>
                      <a:pt x="8" y="11"/>
                      <a:pt x="8" y="11"/>
                    </a:cubicBezTo>
                    <a:cubicBezTo>
                      <a:pt x="10" y="10"/>
                      <a:pt x="12" y="8"/>
                      <a:pt x="12" y="6"/>
                    </a:cubicBezTo>
                    <a:cubicBezTo>
                      <a:pt x="12" y="2"/>
                      <a:pt x="9" y="0"/>
                      <a:pt x="6" y="0"/>
                    </a:cubicBezTo>
                    <a:close/>
                    <a:moveTo>
                      <a:pt x="6" y="4"/>
                    </a:moveTo>
                    <a:cubicBezTo>
                      <a:pt x="7" y="4"/>
                      <a:pt x="7" y="5"/>
                      <a:pt x="7" y="6"/>
                    </a:cubicBezTo>
                    <a:cubicBezTo>
                      <a:pt x="7" y="7"/>
                      <a:pt x="7" y="7"/>
                      <a:pt x="6" y="7"/>
                    </a:cubicBezTo>
                    <a:cubicBezTo>
                      <a:pt x="5" y="7"/>
                      <a:pt x="4" y="7"/>
                      <a:pt x="4" y="6"/>
                    </a:cubicBezTo>
                    <a:cubicBezTo>
                      <a:pt x="4" y="5"/>
                      <a:pt x="5"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3" name="Rectángulo 2">
            <a:extLst>
              <a:ext uri="{FF2B5EF4-FFF2-40B4-BE49-F238E27FC236}">
                <a16:creationId xmlns:a16="http://schemas.microsoft.com/office/drawing/2014/main" id="{F0FE2DDC-5579-4B2F-BA90-37D5AEFC2A32}"/>
              </a:ext>
            </a:extLst>
          </p:cNvPr>
          <p:cNvSpPr/>
          <p:nvPr/>
        </p:nvSpPr>
        <p:spPr>
          <a:xfrm>
            <a:off x="8852694" y="2587309"/>
            <a:ext cx="3339306" cy="923330"/>
          </a:xfrm>
          <a:prstGeom prst="rect">
            <a:avLst/>
          </a:prstGeom>
        </p:spPr>
        <p:txBody>
          <a:bodyPr wrap="square">
            <a:spAutoFit/>
          </a:bodyPr>
          <a:lstStyle/>
          <a:p>
            <a:r>
              <a:rPr lang="es-AR" dirty="0">
                <a:solidFill>
                  <a:prstClr val="black"/>
                </a:solidFill>
              </a:rPr>
              <a:t>Manejo de devoluciones</a:t>
            </a:r>
          </a:p>
          <a:p>
            <a:r>
              <a:rPr lang="es-AR" dirty="0">
                <a:solidFill>
                  <a:prstClr val="black"/>
                </a:solidFill>
              </a:rPr>
              <a:t> en los Centros de distribución – </a:t>
            </a:r>
            <a:r>
              <a:rPr lang="en-US" dirty="0">
                <a:solidFill>
                  <a:prstClr val="black"/>
                </a:solidFill>
              </a:rPr>
              <a:t>GU - 00153</a:t>
            </a:r>
            <a:endParaRPr lang="es-AR" dirty="0"/>
          </a:p>
        </p:txBody>
      </p:sp>
    </p:spTree>
    <p:extLst>
      <p:ext uri="{BB962C8B-B14F-4D97-AF65-F5344CB8AC3E}">
        <p14:creationId xmlns:p14="http://schemas.microsoft.com/office/powerpoint/2010/main" val="210566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2" presetClass="entr" presetSubtype="8" decel="70000" fill="hold" grpId="0" nodeType="withEffect">
                                  <p:stCondLst>
                                    <p:cond delay="40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000" fill="hold"/>
                                        <p:tgtEl>
                                          <p:spTgt spid="6"/>
                                        </p:tgtEl>
                                        <p:attrNameLst>
                                          <p:attrName>ppt_x</p:attrName>
                                        </p:attrNameLst>
                                      </p:cBhvr>
                                      <p:tavLst>
                                        <p:tav tm="0">
                                          <p:val>
                                            <p:strVal val="0-#ppt_w/2"/>
                                          </p:val>
                                        </p:tav>
                                        <p:tav tm="100000">
                                          <p:val>
                                            <p:strVal val="#ppt_x"/>
                                          </p:val>
                                        </p:tav>
                                      </p:tavLst>
                                    </p:anim>
                                    <p:anim calcmode="lin" valueType="num">
                                      <p:cBhvr additive="base">
                                        <p:cTn id="29"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3. Metodología del Proceso</a:t>
            </a: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ángulo 1">
            <a:extLst>
              <a:ext uri="{FF2B5EF4-FFF2-40B4-BE49-F238E27FC236}">
                <a16:creationId xmlns:a16="http://schemas.microsoft.com/office/drawing/2014/main" id="{859E5F99-1C32-43FC-BB49-65EF0BC900C3}"/>
              </a:ext>
            </a:extLst>
          </p:cNvPr>
          <p:cNvSpPr/>
          <p:nvPr/>
        </p:nvSpPr>
        <p:spPr>
          <a:xfrm>
            <a:off x="211071" y="741818"/>
            <a:ext cx="11769858" cy="702372"/>
          </a:xfrm>
          <a:prstGeom prst="rect">
            <a:avLst/>
          </a:prstGeom>
        </p:spPr>
        <p:txBody>
          <a:bodyPr wrap="square">
            <a:spAutoFit/>
          </a:bodyPr>
          <a:lstStyle/>
          <a:p>
            <a:pPr lvl="0" algn="just">
              <a:lnSpc>
                <a:spcPct val="115000"/>
              </a:lnSpc>
              <a:spcBef>
                <a:spcPts val="800"/>
              </a:spcBef>
              <a:spcAft>
                <a:spcPts val="1000"/>
              </a:spcAft>
              <a:buClr>
                <a:srgbClr val="000000"/>
              </a:buClr>
              <a:buSzPct val="110000"/>
              <a:defRPr/>
            </a:pPr>
            <a:r>
              <a:rPr lang="es-AR" b="1" dirty="0">
                <a:solidFill>
                  <a:srgbClr val="000000"/>
                </a:solidFill>
                <a:latin typeface="Arial" panose="020B0604020202020204" pitchFamily="34" charset="0"/>
                <a:ea typeface="Arial" panose="020B0604020202020204" pitchFamily="34" charset="0"/>
                <a:cs typeface="Arial" panose="020B0604020202020204" pitchFamily="34" charset="0"/>
              </a:rPr>
              <a:t>Este proceso de </a:t>
            </a:r>
            <a:r>
              <a:rPr lang="es-AR" b="1" dirty="0" err="1">
                <a:solidFill>
                  <a:srgbClr val="000000"/>
                </a:solidFill>
                <a:latin typeface="Arial" panose="020B0604020202020204" pitchFamily="34" charset="0"/>
                <a:ea typeface="Arial" panose="020B0604020202020204" pitchFamily="34" charset="0"/>
                <a:cs typeface="Arial" panose="020B0604020202020204" pitchFamily="34" charset="0"/>
              </a:rPr>
              <a:t>Devolucion</a:t>
            </a:r>
            <a:r>
              <a:rPr lang="es-AR" b="1" dirty="0">
                <a:solidFill>
                  <a:srgbClr val="000000"/>
                </a:solidFill>
                <a:latin typeface="Arial" panose="020B0604020202020204" pitchFamily="34" charset="0"/>
                <a:ea typeface="Arial" panose="020B0604020202020204" pitchFamily="34" charset="0"/>
                <a:cs typeface="Arial" panose="020B0604020202020204" pitchFamily="34" charset="0"/>
              </a:rPr>
              <a:t> debería poder garantizar el correcto control, gestión y administración de los inventarios devueltos a KC por rechazos en el Cliente</a:t>
            </a:r>
          </a:p>
        </p:txBody>
      </p:sp>
      <p:sp>
        <p:nvSpPr>
          <p:cNvPr id="28" name="Chevron 6">
            <a:extLst>
              <a:ext uri="{FF2B5EF4-FFF2-40B4-BE49-F238E27FC236}">
                <a16:creationId xmlns:a16="http://schemas.microsoft.com/office/drawing/2014/main" id="{625DCE4D-FD9B-42C7-8AC5-9290AD2CA7C5}"/>
              </a:ext>
            </a:extLst>
          </p:cNvPr>
          <p:cNvSpPr/>
          <p:nvPr/>
        </p:nvSpPr>
        <p:spPr>
          <a:xfrm rot="5400000">
            <a:off x="5055342" y="4200550"/>
            <a:ext cx="1824736" cy="2861240"/>
          </a:xfrm>
          <a:prstGeom prst="chevron">
            <a:avLst>
              <a:gd name="adj" fmla="val 20758"/>
            </a:avLst>
          </a:prstGeom>
          <a:solidFill>
            <a:srgbClr val="CF423F"/>
          </a:solidFill>
          <a:ln w="9525" cap="flat" cmpd="sng" algn="ctr">
            <a:noFill/>
            <a:prstDash val="solid"/>
          </a:ln>
          <a:effectLst>
            <a:outerShdw blurRad="50800" dist="38100" dir="5400000" algn="t" rotWithShape="0">
              <a:prstClr val="black">
                <a:alpha val="40000"/>
              </a:prstClr>
            </a:outerShdw>
          </a:effectLst>
        </p:spPr>
        <p:txBody>
          <a:bodyPr vert="vert270" lIns="210312" rtlCol="0" anchor="t" anchorCtr="0"/>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Open Sans Light"/>
                <a:ea typeface="+mn-ea"/>
                <a:cs typeface="+mn-cs"/>
              </a:rPr>
              <a:t>4</a:t>
            </a:r>
          </a:p>
          <a:p>
            <a:pPr lvl="0" algn="ctr" defTabSz="1219170"/>
            <a:r>
              <a:rPr lang="en-US" sz="1333" kern="0" dirty="0">
                <a:solidFill>
                  <a:srgbClr val="FFFFFF"/>
                </a:solidFill>
                <a:latin typeface="Open Sans Light"/>
              </a:rPr>
              <a:t>KC </a:t>
            </a:r>
            <a:r>
              <a:rPr lang="en-US" sz="1333" kern="0" dirty="0" err="1">
                <a:solidFill>
                  <a:srgbClr val="FFFFFF"/>
                </a:solidFill>
                <a:latin typeface="Open Sans Light"/>
              </a:rPr>
              <a:t>gestionara</a:t>
            </a:r>
            <a:r>
              <a:rPr lang="en-US" sz="1333" kern="0" dirty="0">
                <a:solidFill>
                  <a:srgbClr val="FFFFFF"/>
                </a:solidFill>
                <a:latin typeface="Open Sans Light"/>
              </a:rPr>
              <a:t> la </a:t>
            </a:r>
            <a:r>
              <a:rPr lang="en-US" sz="1333" kern="0" dirty="0" err="1">
                <a:solidFill>
                  <a:srgbClr val="FFFFFF"/>
                </a:solidFill>
                <a:latin typeface="Open Sans Light"/>
              </a:rPr>
              <a:t>correcta</a:t>
            </a:r>
            <a:r>
              <a:rPr lang="en-US" sz="1333" kern="0" dirty="0">
                <a:solidFill>
                  <a:srgbClr val="FFFFFF"/>
                </a:solidFill>
                <a:latin typeface="Open Sans Light"/>
              </a:rPr>
              <a:t> Nota de </a:t>
            </a:r>
            <a:r>
              <a:rPr lang="en-US" sz="1333" kern="0" dirty="0" err="1">
                <a:solidFill>
                  <a:srgbClr val="FFFFFF"/>
                </a:solidFill>
                <a:latin typeface="Open Sans Light"/>
              </a:rPr>
              <a:t>Credito</a:t>
            </a:r>
            <a:r>
              <a:rPr lang="en-US" sz="1333" kern="0" dirty="0">
                <a:solidFill>
                  <a:srgbClr val="FFFFFF"/>
                </a:solidFill>
                <a:latin typeface="Open Sans Light"/>
              </a:rPr>
              <a:t> a cliente o </a:t>
            </a:r>
            <a:r>
              <a:rPr lang="en-US" sz="1333" kern="0" dirty="0" err="1">
                <a:solidFill>
                  <a:srgbClr val="FFFFFF"/>
                </a:solidFill>
                <a:latin typeface="Open Sans Light"/>
              </a:rPr>
              <a:t>transportadora</a:t>
            </a:r>
            <a:endParaRPr kumimoji="0" lang="en-US" sz="1333"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29" name="Chevron 20">
            <a:extLst>
              <a:ext uri="{FF2B5EF4-FFF2-40B4-BE49-F238E27FC236}">
                <a16:creationId xmlns:a16="http://schemas.microsoft.com/office/drawing/2014/main" id="{19F48268-7DA2-4F6C-88B1-6CD7A9059C5F}"/>
              </a:ext>
            </a:extLst>
          </p:cNvPr>
          <p:cNvSpPr/>
          <p:nvPr/>
        </p:nvSpPr>
        <p:spPr>
          <a:xfrm rot="5400000">
            <a:off x="5055341" y="2970546"/>
            <a:ext cx="1824737" cy="2861240"/>
          </a:xfrm>
          <a:prstGeom prst="chevron">
            <a:avLst>
              <a:gd name="adj" fmla="val 20758"/>
            </a:avLst>
          </a:prstGeom>
          <a:solidFill>
            <a:srgbClr val="7487CE"/>
          </a:solidFill>
          <a:ln w="9525" cap="flat" cmpd="sng" algn="ctr">
            <a:noFill/>
            <a:prstDash val="solid"/>
          </a:ln>
          <a:effectLst>
            <a:outerShdw blurRad="50800" dist="38100" dir="5400000" algn="t" rotWithShape="0">
              <a:prstClr val="black">
                <a:alpha val="40000"/>
              </a:prstClr>
            </a:outerShdw>
          </a:effectLst>
        </p:spPr>
        <p:txBody>
          <a:bodyPr vert="vert270" lIns="210312" rtlCol="0" anchor="t" anchorCtr="0"/>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Open Sans Light"/>
                <a:ea typeface="+mn-ea"/>
                <a:cs typeface="+mn-cs"/>
              </a:rPr>
              <a:t>3</a:t>
            </a:r>
          </a:p>
          <a:p>
            <a:pPr lvl="0" algn="ctr" defTabSz="1219170"/>
            <a:r>
              <a:rPr lang="es-AR" sz="1333" kern="0" dirty="0">
                <a:solidFill>
                  <a:srgbClr val="FFFFFF"/>
                </a:solidFill>
                <a:latin typeface="Open Sans Light"/>
              </a:rPr>
              <a:t>KC inspeccionara el producto devuelto y lo deberá clasificar según corresponda </a:t>
            </a:r>
            <a:endParaRPr kumimoji="0" lang="en-US" sz="1333"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30" name="Chevron 21">
            <a:extLst>
              <a:ext uri="{FF2B5EF4-FFF2-40B4-BE49-F238E27FC236}">
                <a16:creationId xmlns:a16="http://schemas.microsoft.com/office/drawing/2014/main" id="{58EEAFCA-D4AA-4B70-BFF8-8FE0D0B4D923}"/>
              </a:ext>
            </a:extLst>
          </p:cNvPr>
          <p:cNvSpPr/>
          <p:nvPr/>
        </p:nvSpPr>
        <p:spPr>
          <a:xfrm rot="5400000">
            <a:off x="4928918" y="1683355"/>
            <a:ext cx="2077583" cy="2861240"/>
          </a:xfrm>
          <a:prstGeom prst="chevron">
            <a:avLst>
              <a:gd name="adj" fmla="val 20758"/>
            </a:avLst>
          </a:prstGeom>
          <a:solidFill>
            <a:srgbClr val="F49D00"/>
          </a:solidFill>
          <a:ln w="9525" cap="flat" cmpd="sng" algn="ctr">
            <a:noFill/>
            <a:prstDash val="solid"/>
          </a:ln>
          <a:effectLst>
            <a:outerShdw blurRad="50800" dist="38100" dir="5400000" algn="t" rotWithShape="0">
              <a:prstClr val="black">
                <a:alpha val="40000"/>
              </a:prstClr>
            </a:outerShdw>
          </a:effectLst>
        </p:spPr>
        <p:txBody>
          <a:bodyPr vert="vert270" lIns="210312" rtlCol="0" anchor="t" anchorCtr="0"/>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Open Sans Light"/>
                <a:ea typeface="+mn-ea"/>
                <a:cs typeface="+mn-cs"/>
              </a:rPr>
              <a:t>2</a:t>
            </a:r>
          </a:p>
          <a:p>
            <a:pPr lvl="0" algn="ctr" defTabSz="1219170"/>
            <a:r>
              <a:rPr lang="es-AR" sz="1333" kern="0" dirty="0">
                <a:solidFill>
                  <a:srgbClr val="FFFFFF"/>
                </a:solidFill>
                <a:latin typeface="Open Sans Light"/>
              </a:rPr>
              <a:t>KC deberá autorizar esa devolución y gestionar la metodología de recepción de esos productos</a:t>
            </a:r>
            <a:endParaRPr kumimoji="0" lang="en-US" sz="1333"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31" name="Pentagon 3">
            <a:extLst>
              <a:ext uri="{FF2B5EF4-FFF2-40B4-BE49-F238E27FC236}">
                <a16:creationId xmlns:a16="http://schemas.microsoft.com/office/drawing/2014/main" id="{D23F74D1-A8A8-4758-BCBC-48E9B386630B}"/>
              </a:ext>
            </a:extLst>
          </p:cNvPr>
          <p:cNvSpPr/>
          <p:nvPr/>
        </p:nvSpPr>
        <p:spPr>
          <a:xfrm rot="5400000">
            <a:off x="5325532" y="637130"/>
            <a:ext cx="1284355" cy="2861240"/>
          </a:xfrm>
          <a:prstGeom prst="homePlate">
            <a:avLst>
              <a:gd name="adj" fmla="val 22102"/>
            </a:avLst>
          </a:prstGeom>
          <a:solidFill>
            <a:srgbClr val="4DB3C7"/>
          </a:solidFill>
          <a:ln w="9525" cap="flat" cmpd="sng" algn="ctr">
            <a:noFill/>
            <a:prstDash val="solid"/>
          </a:ln>
          <a:effectLst>
            <a:outerShdw blurRad="50800" dist="38100" dir="5400000" algn="t" rotWithShape="0">
              <a:prstClr val="black">
                <a:alpha val="40000"/>
              </a:prstClr>
            </a:outerShdw>
          </a:effectLst>
        </p:spPr>
        <p:txBody>
          <a:bodyPr vert="vert270" lIns="182880" rtlCol="0" anchor="ctr" anchorCtr="0"/>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Open Sans Light"/>
                <a:ea typeface="+mn-ea"/>
                <a:cs typeface="+mn-cs"/>
              </a:rPr>
              <a:t> 1</a:t>
            </a:r>
          </a:p>
          <a:p>
            <a:pPr lvl="0" algn="ctr" defTabSz="1219170">
              <a:lnSpc>
                <a:spcPct val="90000"/>
              </a:lnSpc>
            </a:pPr>
            <a:r>
              <a:rPr lang="es-AR" sz="1333" kern="0" dirty="0">
                <a:solidFill>
                  <a:srgbClr val="FFFFFF"/>
                </a:solidFill>
                <a:latin typeface="Open Sans Light"/>
              </a:rPr>
              <a:t>KC es notificado por el Cliente o Transporte sobre una posible </a:t>
            </a:r>
            <a:r>
              <a:rPr lang="es-AR" sz="1333" kern="0" dirty="0" err="1">
                <a:solidFill>
                  <a:srgbClr val="FFFFFF"/>
                </a:solidFill>
                <a:latin typeface="Open Sans Light"/>
              </a:rPr>
              <a:t>devolucion</a:t>
            </a:r>
            <a:endParaRPr lang="es-AR" sz="1333" kern="0" dirty="0">
              <a:solidFill>
                <a:srgbClr val="FFFFFF"/>
              </a:solidFill>
              <a:latin typeface="Open Sans Light"/>
            </a:endParaRPr>
          </a:p>
        </p:txBody>
      </p:sp>
      <p:pic>
        <p:nvPicPr>
          <p:cNvPr id="41" name="Picture 23">
            <a:extLst>
              <a:ext uri="{FF2B5EF4-FFF2-40B4-BE49-F238E27FC236}">
                <a16:creationId xmlns:a16="http://schemas.microsoft.com/office/drawing/2014/main" id="{4EA0B64D-697E-4885-A634-D2A574E638BE}"/>
              </a:ext>
            </a:extLst>
          </p:cNvPr>
          <p:cNvPicPr>
            <a:picLocks noChangeAspect="1"/>
          </p:cNvPicPr>
          <p:nvPr/>
        </p:nvPicPr>
        <p:blipFill>
          <a:blip r:embed="rId2"/>
          <a:stretch>
            <a:fillRect/>
          </a:stretch>
        </p:blipFill>
        <p:spPr>
          <a:xfrm>
            <a:off x="2470592" y="4137353"/>
            <a:ext cx="443147" cy="443147"/>
          </a:xfrm>
          <a:prstGeom prst="rect">
            <a:avLst/>
          </a:prstGeom>
        </p:spPr>
      </p:pic>
      <p:pic>
        <p:nvPicPr>
          <p:cNvPr id="42" name="Picture 24">
            <a:extLst>
              <a:ext uri="{FF2B5EF4-FFF2-40B4-BE49-F238E27FC236}">
                <a16:creationId xmlns:a16="http://schemas.microsoft.com/office/drawing/2014/main" id="{10893B82-4800-4A84-9EC2-B1141117585B}"/>
              </a:ext>
            </a:extLst>
          </p:cNvPr>
          <p:cNvPicPr>
            <a:picLocks noChangeAspect="1"/>
          </p:cNvPicPr>
          <p:nvPr/>
        </p:nvPicPr>
        <p:blipFill>
          <a:blip r:embed="rId3"/>
          <a:stretch>
            <a:fillRect/>
          </a:stretch>
        </p:blipFill>
        <p:spPr>
          <a:xfrm>
            <a:off x="2457356" y="1706471"/>
            <a:ext cx="469619" cy="300285"/>
          </a:xfrm>
          <a:prstGeom prst="rect">
            <a:avLst/>
          </a:prstGeom>
        </p:spPr>
      </p:pic>
      <p:sp>
        <p:nvSpPr>
          <p:cNvPr id="54" name="Flecha: a la derecha 53">
            <a:extLst>
              <a:ext uri="{FF2B5EF4-FFF2-40B4-BE49-F238E27FC236}">
                <a16:creationId xmlns:a16="http://schemas.microsoft.com/office/drawing/2014/main" id="{94F63A85-DF1F-443B-B6A7-03A4E576727B}"/>
              </a:ext>
            </a:extLst>
          </p:cNvPr>
          <p:cNvSpPr/>
          <p:nvPr/>
        </p:nvSpPr>
        <p:spPr>
          <a:xfrm>
            <a:off x="348502" y="1889877"/>
            <a:ext cx="3857557" cy="3763380"/>
          </a:xfrm>
          <a:prstGeom prst="rightArrow">
            <a:avLst/>
          </a:prstGeom>
          <a:solidFill>
            <a:schemeClr val="bg2">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a:t>Segun</a:t>
            </a:r>
            <a:r>
              <a:rPr lang="es-AR" dirty="0"/>
              <a:t> el Tipo de </a:t>
            </a:r>
            <a:r>
              <a:rPr lang="es-AR" dirty="0" err="1"/>
              <a:t>Devolucion</a:t>
            </a:r>
            <a:r>
              <a:rPr lang="es-AR" dirty="0"/>
              <a:t> </a:t>
            </a:r>
            <a:r>
              <a:rPr lang="es-AR" dirty="0" err="1"/>
              <a:t>sera</a:t>
            </a:r>
            <a:r>
              <a:rPr lang="es-AR" dirty="0"/>
              <a:t> el flujo de proceso que debamos ejecutar</a:t>
            </a:r>
          </a:p>
        </p:txBody>
      </p:sp>
      <p:sp>
        <p:nvSpPr>
          <p:cNvPr id="56" name="Rectángulo 55">
            <a:extLst>
              <a:ext uri="{FF2B5EF4-FFF2-40B4-BE49-F238E27FC236}">
                <a16:creationId xmlns:a16="http://schemas.microsoft.com/office/drawing/2014/main" id="{273BD14B-5087-4C3D-965C-01D2F81D6770}"/>
              </a:ext>
            </a:extLst>
          </p:cNvPr>
          <p:cNvSpPr/>
          <p:nvPr/>
        </p:nvSpPr>
        <p:spPr>
          <a:xfrm>
            <a:off x="7548750" y="2365659"/>
            <a:ext cx="4432177" cy="1045351"/>
          </a:xfrm>
          <a:prstGeom prst="rect">
            <a:avLst/>
          </a:prstGeom>
          <a:solidFill>
            <a:srgbClr val="FFC000"/>
          </a:solidFill>
          <a:ln>
            <a:solidFill>
              <a:schemeClr val="tx1"/>
            </a:solidFill>
            <a:prstDash val="sysDot"/>
          </a:ln>
          <a:scene3d>
            <a:camera prst="orthographicFront"/>
            <a:lightRig rig="threePt" dir="t"/>
          </a:scene3d>
          <a:sp3d>
            <a:bevelT w="101600" prst="riblet"/>
          </a:sp3d>
        </p:spPr>
        <p:txBody>
          <a:bodyPr wrap="square">
            <a:spAutoFit/>
          </a:bodyPr>
          <a:lstStyle/>
          <a:p>
            <a:pPr marL="173038" lvl="0" indent="-173038" algn="just">
              <a:lnSpc>
                <a:spcPct val="115000"/>
              </a:lnSpc>
              <a:spcBef>
                <a:spcPts val="800"/>
              </a:spcBef>
              <a:spcAft>
                <a:spcPts val="1000"/>
              </a:spcAft>
              <a:buClr>
                <a:srgbClr val="000000"/>
              </a:buClr>
              <a:buSzPct val="110000"/>
              <a:buFont typeface="Wingdings" panose="05000000000000000000" pitchFamily="2" charset="2"/>
              <a:buChar char="ü"/>
              <a:defRPr/>
            </a:pPr>
            <a:r>
              <a:rPr lang="es-AR" sz="1400" dirty="0">
                <a:solidFill>
                  <a:srgbClr val="000000"/>
                </a:solidFill>
                <a:latin typeface="Arial" panose="020B0604020202020204" pitchFamily="34" charset="0"/>
                <a:ea typeface="Arial" panose="020B0604020202020204" pitchFamily="34" charset="0"/>
                <a:cs typeface="Arial" panose="020B0604020202020204" pitchFamily="34" charset="0"/>
              </a:rPr>
              <a:t>Directo </a:t>
            </a:r>
            <a:r>
              <a:rPr lang="es-AR" sz="1400" dirty="0" err="1">
                <a:solidFill>
                  <a:srgbClr val="000000"/>
                </a:solidFill>
                <a:latin typeface="Arial" panose="020B0604020202020204" pitchFamily="34" charset="0"/>
                <a:ea typeface="Arial" panose="020B0604020202020204" pitchFamily="34" charset="0"/>
                <a:cs typeface="Arial" panose="020B0604020202020204" pitchFamily="34" charset="0"/>
              </a:rPr>
              <a:t>envio</a:t>
            </a:r>
            <a:r>
              <a:rPr lang="es-AR" sz="1400" dirty="0">
                <a:solidFill>
                  <a:srgbClr val="000000"/>
                </a:solidFill>
                <a:latin typeface="Arial" panose="020B0604020202020204" pitchFamily="34" charset="0"/>
                <a:ea typeface="Arial" panose="020B0604020202020204" pitchFamily="34" charset="0"/>
                <a:cs typeface="Arial" panose="020B0604020202020204" pitchFamily="34" charset="0"/>
              </a:rPr>
              <a:t> de cliente a KC</a:t>
            </a:r>
          </a:p>
          <a:p>
            <a:pPr marL="173038" lvl="0" indent="-173038" algn="just">
              <a:lnSpc>
                <a:spcPct val="115000"/>
              </a:lnSpc>
              <a:spcBef>
                <a:spcPts val="800"/>
              </a:spcBef>
              <a:spcAft>
                <a:spcPts val="1000"/>
              </a:spcAft>
              <a:buClr>
                <a:srgbClr val="000000"/>
              </a:buClr>
              <a:buSzPct val="110000"/>
              <a:buFont typeface="Wingdings" panose="05000000000000000000" pitchFamily="2" charset="2"/>
              <a:buChar char="ü"/>
              <a:defRPr/>
            </a:pPr>
            <a:r>
              <a:rPr lang="es-AR" sz="1400" dirty="0">
                <a:solidFill>
                  <a:srgbClr val="000000"/>
                </a:solidFill>
                <a:latin typeface="Arial" panose="020B0604020202020204" pitchFamily="34" charset="0"/>
                <a:cs typeface="Arial" panose="020B0604020202020204" pitchFamily="34" charset="0"/>
              </a:rPr>
              <a:t>Acumulación de devoluciones en Transportadora y posterior </a:t>
            </a:r>
            <a:r>
              <a:rPr lang="es-AR" sz="1400" dirty="0" err="1">
                <a:solidFill>
                  <a:srgbClr val="000000"/>
                </a:solidFill>
                <a:latin typeface="Arial" panose="020B0604020202020204" pitchFamily="34" charset="0"/>
                <a:cs typeface="Arial" panose="020B0604020202020204" pitchFamily="34" charset="0"/>
              </a:rPr>
              <a:t>envio</a:t>
            </a:r>
            <a:r>
              <a:rPr lang="es-AR" sz="1400" dirty="0">
                <a:solidFill>
                  <a:srgbClr val="000000"/>
                </a:solidFill>
                <a:latin typeface="Arial" panose="020B0604020202020204" pitchFamily="34" charset="0"/>
                <a:cs typeface="Arial" panose="020B0604020202020204" pitchFamily="34" charset="0"/>
              </a:rPr>
              <a:t> a KC</a:t>
            </a:r>
          </a:p>
        </p:txBody>
      </p:sp>
      <p:sp>
        <p:nvSpPr>
          <p:cNvPr id="57" name="Rectángulo 56">
            <a:extLst>
              <a:ext uri="{FF2B5EF4-FFF2-40B4-BE49-F238E27FC236}">
                <a16:creationId xmlns:a16="http://schemas.microsoft.com/office/drawing/2014/main" id="{0A15DF35-F76C-47A6-9910-C896B9DA9BF5}"/>
              </a:ext>
            </a:extLst>
          </p:cNvPr>
          <p:cNvSpPr/>
          <p:nvPr/>
        </p:nvSpPr>
        <p:spPr>
          <a:xfrm>
            <a:off x="7548751" y="3604394"/>
            <a:ext cx="4432178" cy="1771703"/>
          </a:xfrm>
          <a:prstGeom prst="rect">
            <a:avLst/>
          </a:prstGeom>
          <a:solidFill>
            <a:srgbClr val="7487CE"/>
          </a:solidFill>
          <a:ln>
            <a:solidFill>
              <a:schemeClr val="tx1"/>
            </a:solidFill>
            <a:prstDash val="sysDot"/>
          </a:ln>
          <a:scene3d>
            <a:camera prst="orthographicFront"/>
            <a:lightRig rig="threePt" dir="t"/>
          </a:scene3d>
          <a:sp3d>
            <a:bevelT w="101600" prst="riblet"/>
          </a:sp3d>
        </p:spPr>
        <p:txBody>
          <a:bodyPr wrap="square">
            <a:spAutoFit/>
          </a:bodyPr>
          <a:lstStyle/>
          <a:p>
            <a:pPr marL="173038" lvl="0" indent="-173038" algn="just">
              <a:lnSpc>
                <a:spcPct val="115000"/>
              </a:lnSpc>
              <a:spcBef>
                <a:spcPts val="800"/>
              </a:spcBef>
              <a:spcAft>
                <a:spcPts val="1000"/>
              </a:spcAft>
              <a:buClr>
                <a:srgbClr val="000000"/>
              </a:buClr>
              <a:buSzPct val="110000"/>
              <a:buFont typeface="Wingdings" panose="05000000000000000000" pitchFamily="2" charset="2"/>
              <a:buChar char="ü"/>
              <a:defRPr/>
            </a:pPr>
            <a:r>
              <a:rPr lang="es-AR" sz="1400" dirty="0">
                <a:solidFill>
                  <a:srgbClr val="000000"/>
                </a:solidFill>
                <a:latin typeface="Arial" panose="020B0604020202020204" pitchFamily="34" charset="0"/>
                <a:ea typeface="Arial" panose="020B0604020202020204" pitchFamily="34" charset="0"/>
                <a:cs typeface="Arial" panose="020B0604020202020204" pitchFamily="34" charset="0"/>
              </a:rPr>
              <a:t>PT apto para la venta (</a:t>
            </a:r>
            <a:r>
              <a:rPr lang="es-AR" sz="1400" dirty="0" err="1">
                <a:solidFill>
                  <a:srgbClr val="000000"/>
                </a:solidFill>
                <a:latin typeface="Arial" panose="020B0604020202020204" pitchFamily="34" charset="0"/>
                <a:ea typeface="Arial" panose="020B0604020202020204" pitchFamily="34" charset="0"/>
                <a:cs typeface="Arial" panose="020B0604020202020204" pitchFamily="34" charset="0"/>
              </a:rPr>
              <a:t>Almacen</a:t>
            </a:r>
            <a:r>
              <a:rPr lang="es-AR" sz="1400" dirty="0">
                <a:solidFill>
                  <a:srgbClr val="000000"/>
                </a:solidFill>
                <a:latin typeface="Arial" panose="020B0604020202020204" pitchFamily="34" charset="0"/>
                <a:ea typeface="Arial" panose="020B0604020202020204" pitchFamily="34" charset="0"/>
                <a:cs typeface="Arial" panose="020B0604020202020204" pitchFamily="34" charset="0"/>
              </a:rPr>
              <a:t> libre disponibilidad)</a:t>
            </a:r>
          </a:p>
          <a:p>
            <a:pPr marL="173038" lvl="0" indent="-173038" algn="just">
              <a:lnSpc>
                <a:spcPct val="115000"/>
              </a:lnSpc>
              <a:spcBef>
                <a:spcPts val="800"/>
              </a:spcBef>
              <a:spcAft>
                <a:spcPts val="1000"/>
              </a:spcAft>
              <a:buClr>
                <a:srgbClr val="000000"/>
              </a:buClr>
              <a:buSzPct val="110000"/>
              <a:buFont typeface="Wingdings" panose="05000000000000000000" pitchFamily="2" charset="2"/>
              <a:buChar char="ü"/>
              <a:defRPr/>
            </a:pPr>
            <a:r>
              <a:rPr lang="es-AR" sz="1400" dirty="0">
                <a:solidFill>
                  <a:srgbClr val="000000"/>
                </a:solidFill>
                <a:latin typeface="Arial" panose="020B0604020202020204" pitchFamily="34" charset="0"/>
                <a:ea typeface="Arial" panose="020B0604020202020204" pitchFamily="34" charset="0"/>
                <a:cs typeface="Arial" panose="020B0604020202020204" pitchFamily="34" charset="0"/>
              </a:rPr>
              <a:t>PT No apto para la venta (</a:t>
            </a:r>
            <a:r>
              <a:rPr lang="es-AR" sz="1400" dirty="0" err="1">
                <a:solidFill>
                  <a:srgbClr val="000000"/>
                </a:solidFill>
                <a:latin typeface="Arial" panose="020B0604020202020204" pitchFamily="34" charset="0"/>
                <a:ea typeface="Arial" panose="020B0604020202020204" pitchFamily="34" charset="0"/>
                <a:cs typeface="Arial" panose="020B0604020202020204" pitchFamily="34" charset="0"/>
              </a:rPr>
              <a:t>Almacen</a:t>
            </a:r>
            <a:r>
              <a:rPr lang="es-AR" sz="1400" dirty="0">
                <a:solidFill>
                  <a:srgbClr val="000000"/>
                </a:solidFill>
                <a:latin typeface="Arial" panose="020B0604020202020204" pitchFamily="34" charset="0"/>
                <a:ea typeface="Arial" panose="020B0604020202020204" pitchFamily="34" charset="0"/>
                <a:cs typeface="Arial" panose="020B0604020202020204" pitchFamily="34" charset="0"/>
              </a:rPr>
              <a:t> de No conformes)</a:t>
            </a:r>
          </a:p>
          <a:p>
            <a:pPr marL="173038" lvl="0" indent="-173038" algn="just">
              <a:lnSpc>
                <a:spcPct val="115000"/>
              </a:lnSpc>
              <a:spcBef>
                <a:spcPts val="800"/>
              </a:spcBef>
              <a:spcAft>
                <a:spcPts val="1000"/>
              </a:spcAft>
              <a:buClr>
                <a:srgbClr val="000000"/>
              </a:buClr>
              <a:buSzPct val="110000"/>
              <a:buFont typeface="Wingdings" panose="05000000000000000000" pitchFamily="2" charset="2"/>
              <a:buChar char="ü"/>
              <a:defRPr/>
            </a:pPr>
            <a:r>
              <a:rPr lang="es-AR" sz="1400" dirty="0">
                <a:solidFill>
                  <a:srgbClr val="000000"/>
                </a:solidFill>
                <a:latin typeface="Arial" panose="020B0604020202020204" pitchFamily="34" charset="0"/>
                <a:ea typeface="Arial" panose="020B0604020202020204" pitchFamily="34" charset="0"/>
                <a:cs typeface="Arial" panose="020B0604020202020204" pitchFamily="34" charset="0"/>
              </a:rPr>
              <a:t>PT para la destrucción ( Baja y destrucción de inventario)</a:t>
            </a:r>
          </a:p>
        </p:txBody>
      </p:sp>
      <p:cxnSp>
        <p:nvCxnSpPr>
          <p:cNvPr id="59" name="Conector recto 58">
            <a:extLst>
              <a:ext uri="{FF2B5EF4-FFF2-40B4-BE49-F238E27FC236}">
                <a16:creationId xmlns:a16="http://schemas.microsoft.com/office/drawing/2014/main" id="{A663F5AE-3909-48D9-AE72-61B08B978B35}"/>
              </a:ext>
            </a:extLst>
          </p:cNvPr>
          <p:cNvCxnSpPr>
            <a:cxnSpLocks/>
            <a:stCxn id="30" idx="0"/>
            <a:endCxn id="56" idx="1"/>
          </p:cNvCxnSpPr>
          <p:nvPr/>
        </p:nvCxnSpPr>
        <p:spPr>
          <a:xfrm flipV="1">
            <a:off x="7398330" y="2888335"/>
            <a:ext cx="150420" cy="1000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7E3410D8-3FE6-480D-8CC5-736D1ABA6414}"/>
              </a:ext>
            </a:extLst>
          </p:cNvPr>
          <p:cNvCxnSpPr/>
          <p:nvPr/>
        </p:nvCxnSpPr>
        <p:spPr>
          <a:xfrm flipV="1">
            <a:off x="7396354" y="4442024"/>
            <a:ext cx="150421" cy="10008"/>
          </a:xfrm>
          <a:prstGeom prst="line">
            <a:avLst/>
          </a:prstGeom>
          <a:ln w="76200">
            <a:solidFill>
              <a:srgbClr val="7487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2914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55556">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55556">
                                          <p:cBhvr additive="base">
                                            <p:cTn id="7" dur="900" fill="hold"/>
                                            <p:tgtEl>
                                              <p:spTgt spid="31"/>
                                            </p:tgtEl>
                                            <p:attrNameLst>
                                              <p:attrName>ppt_x</p:attrName>
                                            </p:attrNameLst>
                                          </p:cBhvr>
                                          <p:tavLst>
                                            <p:tav tm="0">
                                              <p:val>
                                                <p:strVal val="#ppt_x"/>
                                              </p:val>
                                            </p:tav>
                                            <p:tav tm="100000">
                                              <p:val>
                                                <p:strVal val="#ppt_x"/>
                                              </p:val>
                                            </p:tav>
                                          </p:tavLst>
                                        </p:anim>
                                        <p:anim calcmode="lin" valueType="num" p14:bounceEnd="55556">
                                          <p:cBhvr additive="base">
                                            <p:cTn id="8" dur="9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5556">
                                      <p:stCondLst>
                                        <p:cond delay="300"/>
                                      </p:stCondLst>
                                      <p:childTnLst>
                                        <p:set>
                                          <p:cBhvr>
                                            <p:cTn id="10" dur="1" fill="hold">
                                              <p:stCondLst>
                                                <p:cond delay="0"/>
                                              </p:stCondLst>
                                            </p:cTn>
                                            <p:tgtEl>
                                              <p:spTgt spid="30"/>
                                            </p:tgtEl>
                                            <p:attrNameLst>
                                              <p:attrName>style.visibility</p:attrName>
                                            </p:attrNameLst>
                                          </p:cBhvr>
                                          <p:to>
                                            <p:strVal val="visible"/>
                                          </p:to>
                                        </p:set>
                                        <p:anim calcmode="lin" valueType="num" p14:bounceEnd="55556">
                                          <p:cBhvr additive="base">
                                            <p:cTn id="11" dur="1000" fill="hold"/>
                                            <p:tgtEl>
                                              <p:spTgt spid="30"/>
                                            </p:tgtEl>
                                            <p:attrNameLst>
                                              <p:attrName>ppt_x</p:attrName>
                                            </p:attrNameLst>
                                          </p:cBhvr>
                                          <p:tavLst>
                                            <p:tav tm="0">
                                              <p:val>
                                                <p:strVal val="#ppt_x"/>
                                              </p:val>
                                            </p:tav>
                                            <p:tav tm="100000">
                                              <p:val>
                                                <p:strVal val="#ppt_x"/>
                                              </p:val>
                                            </p:tav>
                                          </p:tavLst>
                                        </p:anim>
                                        <p:anim calcmode="lin" valueType="num" p14:bounceEnd="55556">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5556">
                                      <p:stCondLst>
                                        <p:cond delay="600"/>
                                      </p:stCondLst>
                                      <p:childTnLst>
                                        <p:set>
                                          <p:cBhvr>
                                            <p:cTn id="14" dur="1" fill="hold">
                                              <p:stCondLst>
                                                <p:cond delay="0"/>
                                              </p:stCondLst>
                                            </p:cTn>
                                            <p:tgtEl>
                                              <p:spTgt spid="29"/>
                                            </p:tgtEl>
                                            <p:attrNameLst>
                                              <p:attrName>style.visibility</p:attrName>
                                            </p:attrNameLst>
                                          </p:cBhvr>
                                          <p:to>
                                            <p:strVal val="visible"/>
                                          </p:to>
                                        </p:set>
                                        <p:anim calcmode="lin" valueType="num" p14:bounceEnd="55556">
                                          <p:cBhvr additive="base">
                                            <p:cTn id="15" dur="1100" fill="hold"/>
                                            <p:tgtEl>
                                              <p:spTgt spid="29"/>
                                            </p:tgtEl>
                                            <p:attrNameLst>
                                              <p:attrName>ppt_x</p:attrName>
                                            </p:attrNameLst>
                                          </p:cBhvr>
                                          <p:tavLst>
                                            <p:tav tm="0">
                                              <p:val>
                                                <p:strVal val="#ppt_x"/>
                                              </p:val>
                                            </p:tav>
                                            <p:tav tm="100000">
                                              <p:val>
                                                <p:strVal val="#ppt_x"/>
                                              </p:val>
                                            </p:tav>
                                          </p:tavLst>
                                        </p:anim>
                                        <p:anim calcmode="lin" valueType="num" p14:bounceEnd="55556">
                                          <p:cBhvr additive="base">
                                            <p:cTn id="16" dur="11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5556">
                                      <p:stCondLst>
                                        <p:cond delay="1000"/>
                                      </p:stCondLst>
                                      <p:childTnLst>
                                        <p:set>
                                          <p:cBhvr>
                                            <p:cTn id="18" dur="1" fill="hold">
                                              <p:stCondLst>
                                                <p:cond delay="0"/>
                                              </p:stCondLst>
                                            </p:cTn>
                                            <p:tgtEl>
                                              <p:spTgt spid="28"/>
                                            </p:tgtEl>
                                            <p:attrNameLst>
                                              <p:attrName>style.visibility</p:attrName>
                                            </p:attrNameLst>
                                          </p:cBhvr>
                                          <p:to>
                                            <p:strVal val="visible"/>
                                          </p:to>
                                        </p:set>
                                        <p:anim calcmode="lin" valueType="num" p14:bounceEnd="55556">
                                          <p:cBhvr additive="base">
                                            <p:cTn id="19" dur="1200" fill="hold"/>
                                            <p:tgtEl>
                                              <p:spTgt spid="28"/>
                                            </p:tgtEl>
                                            <p:attrNameLst>
                                              <p:attrName>ppt_x</p:attrName>
                                            </p:attrNameLst>
                                          </p:cBhvr>
                                          <p:tavLst>
                                            <p:tav tm="0">
                                              <p:val>
                                                <p:strVal val="#ppt_x"/>
                                              </p:val>
                                            </p:tav>
                                            <p:tav tm="100000">
                                              <p:val>
                                                <p:strVal val="#ppt_x"/>
                                              </p:val>
                                            </p:tav>
                                          </p:tavLst>
                                        </p:anim>
                                        <p:anim calcmode="lin" valueType="num" p14:bounceEnd="55556">
                                          <p:cBhvr additive="base">
                                            <p:cTn id="20" dur="12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120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900" fill="hold"/>
                                            <p:tgtEl>
                                              <p:spTgt spid="31"/>
                                            </p:tgtEl>
                                            <p:attrNameLst>
                                              <p:attrName>ppt_x</p:attrName>
                                            </p:attrNameLst>
                                          </p:cBhvr>
                                          <p:tavLst>
                                            <p:tav tm="0">
                                              <p:val>
                                                <p:strVal val="#ppt_x"/>
                                              </p:val>
                                            </p:tav>
                                            <p:tav tm="100000">
                                              <p:val>
                                                <p:strVal val="#ppt_x"/>
                                              </p:val>
                                            </p:tav>
                                          </p:tavLst>
                                        </p:anim>
                                        <p:anim calcmode="lin" valueType="num">
                                          <p:cBhvr additive="base">
                                            <p:cTn id="8" dur="9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3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6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100" fill="hold"/>
                                            <p:tgtEl>
                                              <p:spTgt spid="29"/>
                                            </p:tgtEl>
                                            <p:attrNameLst>
                                              <p:attrName>ppt_x</p:attrName>
                                            </p:attrNameLst>
                                          </p:cBhvr>
                                          <p:tavLst>
                                            <p:tav tm="0">
                                              <p:val>
                                                <p:strVal val="#ppt_x"/>
                                              </p:val>
                                            </p:tav>
                                            <p:tav tm="100000">
                                              <p:val>
                                                <p:strVal val="#ppt_x"/>
                                              </p:val>
                                            </p:tav>
                                          </p:tavLst>
                                        </p:anim>
                                        <p:anim calcmode="lin" valueType="num">
                                          <p:cBhvr additive="base">
                                            <p:cTn id="16" dur="11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200" fill="hold"/>
                                            <p:tgtEl>
                                              <p:spTgt spid="28"/>
                                            </p:tgtEl>
                                            <p:attrNameLst>
                                              <p:attrName>ppt_x</p:attrName>
                                            </p:attrNameLst>
                                          </p:cBhvr>
                                          <p:tavLst>
                                            <p:tav tm="0">
                                              <p:val>
                                                <p:strVal val="#ppt_x"/>
                                              </p:val>
                                            </p:tav>
                                            <p:tav tm="100000">
                                              <p:val>
                                                <p:strVal val="#ppt_x"/>
                                              </p:val>
                                            </p:tav>
                                          </p:tavLst>
                                        </p:anim>
                                        <p:anim calcmode="lin" valueType="num">
                                          <p:cBhvr additive="base">
                                            <p:cTn id="20" dur="12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6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120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21374" y="138843"/>
            <a:ext cx="1211125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3. Recursos necesarios para gestionar una</a:t>
            </a:r>
            <a:r>
              <a:rPr lang="es-AR" sz="3600" b="1" dirty="0">
                <a:solidFill>
                  <a:srgbClr val="10069F"/>
                </a:solidFill>
                <a:latin typeface="Arial" panose="020B0604020202020204"/>
              </a:rPr>
              <a:t> D</a:t>
            </a:r>
            <a:r>
              <a:rPr kumimoji="0" lang="es-AR" sz="3600" b="1" i="0" u="none" strike="noStrike" kern="1200" cap="none" spc="0" normalizeH="0" baseline="0" noProof="0" dirty="0" err="1">
                <a:ln>
                  <a:noFill/>
                </a:ln>
                <a:solidFill>
                  <a:srgbClr val="10069F"/>
                </a:solidFill>
                <a:effectLst/>
                <a:uLnTx/>
                <a:uFillTx/>
                <a:latin typeface="Arial" panose="020B0604020202020204"/>
                <a:ea typeface="+mn-ea"/>
                <a:cs typeface="+mn-cs"/>
              </a:rPr>
              <a:t>evolucion</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76" name="Rounded Rectangle 32">
            <a:extLst>
              <a:ext uri="{FF2B5EF4-FFF2-40B4-BE49-F238E27FC236}">
                <a16:creationId xmlns:a16="http://schemas.microsoft.com/office/drawing/2014/main" id="{D665023E-01F5-4C6A-9E13-7A0DC4C58D81}"/>
              </a:ext>
            </a:extLst>
          </p:cNvPr>
          <p:cNvSpPr/>
          <p:nvPr/>
        </p:nvSpPr>
        <p:spPr>
          <a:xfrm>
            <a:off x="6489068" y="3083512"/>
            <a:ext cx="958761" cy="2769205"/>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cap="flat" cmpd="sng" algn="ctr">
            <a:solidFill>
              <a:srgbClr val="D2326B"/>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77" name="Rounded Rectangle 32">
            <a:extLst>
              <a:ext uri="{FF2B5EF4-FFF2-40B4-BE49-F238E27FC236}">
                <a16:creationId xmlns:a16="http://schemas.microsoft.com/office/drawing/2014/main" id="{EF263712-3139-42F7-9FBE-D66C64007853}"/>
              </a:ext>
            </a:extLst>
          </p:cNvPr>
          <p:cNvSpPr/>
          <p:nvPr/>
        </p:nvSpPr>
        <p:spPr>
          <a:xfrm>
            <a:off x="6821619" y="4639355"/>
            <a:ext cx="626211" cy="1220731"/>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cap="flat" cmpd="sng" algn="ctr">
            <a:solidFill>
              <a:srgbClr val="1D6E9B"/>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78" name="Rounded Rectangle 32">
            <a:extLst>
              <a:ext uri="{FF2B5EF4-FFF2-40B4-BE49-F238E27FC236}">
                <a16:creationId xmlns:a16="http://schemas.microsoft.com/office/drawing/2014/main" id="{214DD2B2-978E-49DD-8D99-A039FA00DA07}"/>
              </a:ext>
            </a:extLst>
          </p:cNvPr>
          <p:cNvSpPr/>
          <p:nvPr/>
        </p:nvSpPr>
        <p:spPr>
          <a:xfrm flipH="1">
            <a:off x="4914788" y="2276412"/>
            <a:ext cx="1236715" cy="3576304"/>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cap="flat" cmpd="sng" algn="ctr">
            <a:solidFill>
              <a:srgbClr val="F49D0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79" name="Rounded Rectangle 32">
            <a:extLst>
              <a:ext uri="{FF2B5EF4-FFF2-40B4-BE49-F238E27FC236}">
                <a16:creationId xmlns:a16="http://schemas.microsoft.com/office/drawing/2014/main" id="{03E126C8-FD65-4EBB-BFF4-F452563868BE}"/>
              </a:ext>
            </a:extLst>
          </p:cNvPr>
          <p:cNvSpPr/>
          <p:nvPr/>
        </p:nvSpPr>
        <p:spPr>
          <a:xfrm flipH="1">
            <a:off x="4888801" y="3687526"/>
            <a:ext cx="926585" cy="2165191"/>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cap="flat" cmpd="sng" algn="ctr">
            <a:solidFill>
              <a:srgbClr val="85CA46"/>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0" name="Rounded Rectangle 32">
            <a:extLst>
              <a:ext uri="{FF2B5EF4-FFF2-40B4-BE49-F238E27FC236}">
                <a16:creationId xmlns:a16="http://schemas.microsoft.com/office/drawing/2014/main" id="{CA21F65A-2293-480E-9CB1-55A509D5CF6A}"/>
              </a:ext>
            </a:extLst>
          </p:cNvPr>
          <p:cNvSpPr/>
          <p:nvPr/>
        </p:nvSpPr>
        <p:spPr>
          <a:xfrm flipH="1">
            <a:off x="4880003" y="5175607"/>
            <a:ext cx="599535" cy="677109"/>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cap="flat" cmpd="sng" algn="ctr">
            <a:solidFill>
              <a:srgbClr val="4DB3C7"/>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1" name="Freeform 99">
            <a:extLst>
              <a:ext uri="{FF2B5EF4-FFF2-40B4-BE49-F238E27FC236}">
                <a16:creationId xmlns:a16="http://schemas.microsoft.com/office/drawing/2014/main" id="{ACD4F79A-21A7-42DB-965C-C7B20632AF92}"/>
              </a:ext>
            </a:extLst>
          </p:cNvPr>
          <p:cNvSpPr/>
          <p:nvPr/>
        </p:nvSpPr>
        <p:spPr>
          <a:xfrm>
            <a:off x="3991057" y="5852716"/>
            <a:ext cx="1672492" cy="430779"/>
          </a:xfrm>
          <a:custGeom>
            <a:avLst/>
            <a:gdLst>
              <a:gd name="connsiteX0" fmla="*/ 983443 w 1254369"/>
              <a:gd name="connsiteY0" fmla="*/ 0 h 323084"/>
              <a:gd name="connsiteX1" fmla="*/ 986644 w 1254369"/>
              <a:gd name="connsiteY1" fmla="*/ 0 h 323084"/>
              <a:gd name="connsiteX2" fmla="*/ 1058224 w 1254369"/>
              <a:gd name="connsiteY2" fmla="*/ 0 h 323084"/>
              <a:gd name="connsiteX3" fmla="*/ 1063213 w 1254369"/>
              <a:gd name="connsiteY3" fmla="*/ 0 h 323084"/>
              <a:gd name="connsiteX4" fmla="*/ 1174598 w 1254369"/>
              <a:gd name="connsiteY4" fmla="*/ 0 h 323084"/>
              <a:gd name="connsiteX5" fmla="*/ 1226451 w 1254369"/>
              <a:gd name="connsiteY5" fmla="*/ 0 h 323084"/>
              <a:gd name="connsiteX6" fmla="*/ 1254368 w 1254369"/>
              <a:gd name="connsiteY6" fmla="*/ 0 h 323084"/>
              <a:gd name="connsiteX7" fmla="*/ 1254369 w 1254369"/>
              <a:gd name="connsiteY7" fmla="*/ 0 h 323084"/>
              <a:gd name="connsiteX8" fmla="*/ 632881 w 1254369"/>
              <a:gd name="connsiteY8" fmla="*/ 323084 h 323084"/>
              <a:gd name="connsiteX9" fmla="*/ 488294 w 1254369"/>
              <a:gd name="connsiteY9" fmla="*/ 323084 h 323084"/>
              <a:gd name="connsiteX10" fmla="*/ 436736 w 1254369"/>
              <a:gd name="connsiteY10" fmla="*/ 323084 h 323084"/>
              <a:gd name="connsiteX11" fmla="*/ 408524 w 1254369"/>
              <a:gd name="connsiteY11" fmla="*/ 323084 h 323084"/>
              <a:gd name="connsiteX12" fmla="*/ 297139 w 1254369"/>
              <a:gd name="connsiteY12" fmla="*/ 323084 h 323084"/>
              <a:gd name="connsiteX13" fmla="*/ 239807 w 1254369"/>
              <a:gd name="connsiteY13" fmla="*/ 323084 h 323084"/>
              <a:gd name="connsiteX14" fmla="*/ 217369 w 1254369"/>
              <a:gd name="connsiteY14" fmla="*/ 323084 h 323084"/>
              <a:gd name="connsiteX15" fmla="*/ 0 w 1254369"/>
              <a:gd name="connsiteY15" fmla="*/ 323084 h 323084"/>
              <a:gd name="connsiteX16" fmla="*/ 972326 w 1254369"/>
              <a:gd name="connsiteY16" fmla="*/ 4689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4369" h="323084">
                <a:moveTo>
                  <a:pt x="983443" y="0"/>
                </a:moveTo>
                <a:lnTo>
                  <a:pt x="986644" y="0"/>
                </a:lnTo>
                <a:lnTo>
                  <a:pt x="1058224" y="0"/>
                </a:lnTo>
                <a:lnTo>
                  <a:pt x="1063213" y="0"/>
                </a:lnTo>
                <a:lnTo>
                  <a:pt x="1174598" y="0"/>
                </a:lnTo>
                <a:lnTo>
                  <a:pt x="1226451" y="0"/>
                </a:lnTo>
                <a:lnTo>
                  <a:pt x="1254368" y="0"/>
                </a:lnTo>
                <a:lnTo>
                  <a:pt x="1254369" y="0"/>
                </a:lnTo>
                <a:lnTo>
                  <a:pt x="632881" y="323084"/>
                </a:lnTo>
                <a:lnTo>
                  <a:pt x="488294" y="323084"/>
                </a:lnTo>
                <a:lnTo>
                  <a:pt x="436736" y="323084"/>
                </a:lnTo>
                <a:lnTo>
                  <a:pt x="408524" y="323084"/>
                </a:lnTo>
                <a:lnTo>
                  <a:pt x="297139" y="323084"/>
                </a:lnTo>
                <a:lnTo>
                  <a:pt x="239807" y="323084"/>
                </a:lnTo>
                <a:lnTo>
                  <a:pt x="217369" y="323084"/>
                </a:lnTo>
                <a:lnTo>
                  <a:pt x="0" y="323084"/>
                </a:lnTo>
                <a:lnTo>
                  <a:pt x="972326" y="4689"/>
                </a:lnTo>
                <a:close/>
              </a:path>
            </a:pathLst>
          </a:custGeom>
          <a:solidFill>
            <a:srgbClr val="4DB3C7">
              <a:lumMod val="75000"/>
            </a:srgbClr>
          </a:solidFill>
          <a:ln w="9525" cap="flat" cmpd="sng" algn="ctr">
            <a:noFill/>
            <a:prstDash val="solid"/>
          </a:ln>
          <a:effectLst/>
        </p:spPr>
        <p:txBody>
          <a:bodyPr wrap="square"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2" name="Freeform 70">
            <a:extLst>
              <a:ext uri="{FF2B5EF4-FFF2-40B4-BE49-F238E27FC236}">
                <a16:creationId xmlns:a16="http://schemas.microsoft.com/office/drawing/2014/main" id="{D6F62154-95B4-4D72-92A9-4EDAA1E75814}"/>
              </a:ext>
            </a:extLst>
          </p:cNvPr>
          <p:cNvSpPr/>
          <p:nvPr/>
        </p:nvSpPr>
        <p:spPr>
          <a:xfrm>
            <a:off x="4809067" y="5852716"/>
            <a:ext cx="1181101" cy="430779"/>
          </a:xfrm>
          <a:custGeom>
            <a:avLst/>
            <a:gdLst>
              <a:gd name="connsiteX0" fmla="*/ 629306 w 885826"/>
              <a:gd name="connsiteY0" fmla="*/ 0 h 323084"/>
              <a:gd name="connsiteX1" fmla="*/ 629925 w 885826"/>
              <a:gd name="connsiteY1" fmla="*/ 0 h 323084"/>
              <a:gd name="connsiteX2" fmla="*/ 652708 w 885826"/>
              <a:gd name="connsiteY2" fmla="*/ 0 h 323084"/>
              <a:gd name="connsiteX3" fmla="*/ 668782 w 885826"/>
              <a:gd name="connsiteY3" fmla="*/ 0 h 323084"/>
              <a:gd name="connsiteX4" fmla="*/ 827277 w 885826"/>
              <a:gd name="connsiteY4" fmla="*/ 0 h 323084"/>
              <a:gd name="connsiteX5" fmla="*/ 859249 w 885826"/>
              <a:gd name="connsiteY5" fmla="*/ 0 h 323084"/>
              <a:gd name="connsiteX6" fmla="*/ 879231 w 885826"/>
              <a:gd name="connsiteY6" fmla="*/ 0 h 323084"/>
              <a:gd name="connsiteX7" fmla="*/ 885826 w 885826"/>
              <a:gd name="connsiteY7" fmla="*/ 0 h 323084"/>
              <a:gd name="connsiteX8" fmla="*/ 662921 w 885826"/>
              <a:gd name="connsiteY8" fmla="*/ 323084 h 323084"/>
              <a:gd name="connsiteX9" fmla="*/ 472220 w 885826"/>
              <a:gd name="connsiteY9" fmla="*/ 323084 h 323084"/>
              <a:gd name="connsiteX10" fmla="*/ 429803 w 885826"/>
              <a:gd name="connsiteY10" fmla="*/ 323084 h 323084"/>
              <a:gd name="connsiteX11" fmla="*/ 401174 w 885826"/>
              <a:gd name="connsiteY11" fmla="*/ 323084 h 323084"/>
              <a:gd name="connsiteX12" fmla="*/ 281753 w 885826"/>
              <a:gd name="connsiteY12" fmla="*/ 323084 h 323084"/>
              <a:gd name="connsiteX13" fmla="*/ 249925 w 885826"/>
              <a:gd name="connsiteY13" fmla="*/ 323084 h 323084"/>
              <a:gd name="connsiteX14" fmla="*/ 203822 w 885826"/>
              <a:gd name="connsiteY14" fmla="*/ 323084 h 323084"/>
              <a:gd name="connsiteX15" fmla="*/ 0 w 885826"/>
              <a:gd name="connsiteY15" fmla="*/ 32308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826" h="323084">
                <a:moveTo>
                  <a:pt x="629306" y="0"/>
                </a:moveTo>
                <a:lnTo>
                  <a:pt x="629925" y="0"/>
                </a:lnTo>
                <a:lnTo>
                  <a:pt x="652708" y="0"/>
                </a:lnTo>
                <a:lnTo>
                  <a:pt x="668782" y="0"/>
                </a:lnTo>
                <a:lnTo>
                  <a:pt x="827277" y="0"/>
                </a:lnTo>
                <a:lnTo>
                  <a:pt x="859249" y="0"/>
                </a:lnTo>
                <a:lnTo>
                  <a:pt x="879231" y="0"/>
                </a:lnTo>
                <a:lnTo>
                  <a:pt x="885826" y="0"/>
                </a:lnTo>
                <a:lnTo>
                  <a:pt x="662921" y="323084"/>
                </a:lnTo>
                <a:lnTo>
                  <a:pt x="472220" y="323084"/>
                </a:lnTo>
                <a:lnTo>
                  <a:pt x="429803" y="323084"/>
                </a:lnTo>
                <a:lnTo>
                  <a:pt x="401174" y="323084"/>
                </a:lnTo>
                <a:lnTo>
                  <a:pt x="281753" y="323084"/>
                </a:lnTo>
                <a:lnTo>
                  <a:pt x="249925" y="323084"/>
                </a:lnTo>
                <a:lnTo>
                  <a:pt x="203822" y="323084"/>
                </a:lnTo>
                <a:lnTo>
                  <a:pt x="0" y="323084"/>
                </a:lnTo>
                <a:close/>
              </a:path>
            </a:pathLst>
          </a:custGeom>
          <a:solidFill>
            <a:srgbClr val="85CA46">
              <a:lumMod val="75000"/>
            </a:srgbClr>
          </a:solidFill>
          <a:ln w="9525" cap="flat" cmpd="sng" algn="ctr">
            <a:noFill/>
            <a:prstDash val="solid"/>
          </a:ln>
          <a:effectLst/>
        </p:spPr>
        <p:txBody>
          <a:bodyPr wrap="square"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83" name="Freeform 66">
            <a:extLst>
              <a:ext uri="{FF2B5EF4-FFF2-40B4-BE49-F238E27FC236}">
                <a16:creationId xmlns:a16="http://schemas.microsoft.com/office/drawing/2014/main" id="{062D06BE-DFBA-4A2D-979C-4C5C5DB64D16}"/>
              </a:ext>
            </a:extLst>
          </p:cNvPr>
          <p:cNvSpPr/>
          <p:nvPr/>
        </p:nvSpPr>
        <p:spPr>
          <a:xfrm flipH="1">
            <a:off x="6629075" y="5852716"/>
            <a:ext cx="1672492" cy="430779"/>
          </a:xfrm>
          <a:custGeom>
            <a:avLst/>
            <a:gdLst>
              <a:gd name="connsiteX0" fmla="*/ 1254369 w 1254369"/>
              <a:gd name="connsiteY0" fmla="*/ 0 h 323084"/>
              <a:gd name="connsiteX1" fmla="*/ 1254368 w 1254369"/>
              <a:gd name="connsiteY1" fmla="*/ 0 h 323084"/>
              <a:gd name="connsiteX2" fmla="*/ 1226451 w 1254369"/>
              <a:gd name="connsiteY2" fmla="*/ 0 h 323084"/>
              <a:gd name="connsiteX3" fmla="*/ 1174598 w 1254369"/>
              <a:gd name="connsiteY3" fmla="*/ 0 h 323084"/>
              <a:gd name="connsiteX4" fmla="*/ 1063213 w 1254369"/>
              <a:gd name="connsiteY4" fmla="*/ 0 h 323084"/>
              <a:gd name="connsiteX5" fmla="*/ 1058224 w 1254369"/>
              <a:gd name="connsiteY5" fmla="*/ 0 h 323084"/>
              <a:gd name="connsiteX6" fmla="*/ 986644 w 1254369"/>
              <a:gd name="connsiteY6" fmla="*/ 0 h 323084"/>
              <a:gd name="connsiteX7" fmla="*/ 983443 w 1254369"/>
              <a:gd name="connsiteY7" fmla="*/ 0 h 323084"/>
              <a:gd name="connsiteX8" fmla="*/ 972326 w 1254369"/>
              <a:gd name="connsiteY8" fmla="*/ 4689 h 323084"/>
              <a:gd name="connsiteX9" fmla="*/ 0 w 1254369"/>
              <a:gd name="connsiteY9" fmla="*/ 323084 h 323084"/>
              <a:gd name="connsiteX10" fmla="*/ 217369 w 1254369"/>
              <a:gd name="connsiteY10" fmla="*/ 323084 h 323084"/>
              <a:gd name="connsiteX11" fmla="*/ 239807 w 1254369"/>
              <a:gd name="connsiteY11" fmla="*/ 323084 h 323084"/>
              <a:gd name="connsiteX12" fmla="*/ 297139 w 1254369"/>
              <a:gd name="connsiteY12" fmla="*/ 323084 h 323084"/>
              <a:gd name="connsiteX13" fmla="*/ 408524 w 1254369"/>
              <a:gd name="connsiteY13" fmla="*/ 323084 h 323084"/>
              <a:gd name="connsiteX14" fmla="*/ 436736 w 1254369"/>
              <a:gd name="connsiteY14" fmla="*/ 323084 h 323084"/>
              <a:gd name="connsiteX15" fmla="*/ 488294 w 1254369"/>
              <a:gd name="connsiteY15" fmla="*/ 323084 h 323084"/>
              <a:gd name="connsiteX16" fmla="*/ 632881 w 1254369"/>
              <a:gd name="connsiteY16" fmla="*/ 32308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4369" h="323084">
                <a:moveTo>
                  <a:pt x="1254369" y="0"/>
                </a:moveTo>
                <a:lnTo>
                  <a:pt x="1254368" y="0"/>
                </a:lnTo>
                <a:lnTo>
                  <a:pt x="1226451" y="0"/>
                </a:lnTo>
                <a:lnTo>
                  <a:pt x="1174598" y="0"/>
                </a:lnTo>
                <a:lnTo>
                  <a:pt x="1063213" y="0"/>
                </a:lnTo>
                <a:lnTo>
                  <a:pt x="1058224" y="0"/>
                </a:lnTo>
                <a:lnTo>
                  <a:pt x="986644" y="0"/>
                </a:lnTo>
                <a:lnTo>
                  <a:pt x="983443" y="0"/>
                </a:lnTo>
                <a:lnTo>
                  <a:pt x="972326" y="4689"/>
                </a:lnTo>
                <a:lnTo>
                  <a:pt x="0" y="323084"/>
                </a:lnTo>
                <a:lnTo>
                  <a:pt x="217369" y="323084"/>
                </a:lnTo>
                <a:lnTo>
                  <a:pt x="239807" y="323084"/>
                </a:lnTo>
                <a:lnTo>
                  <a:pt x="297139" y="323084"/>
                </a:lnTo>
                <a:lnTo>
                  <a:pt x="408524" y="323084"/>
                </a:lnTo>
                <a:lnTo>
                  <a:pt x="436736" y="323084"/>
                </a:lnTo>
                <a:lnTo>
                  <a:pt x="488294" y="323084"/>
                </a:lnTo>
                <a:lnTo>
                  <a:pt x="632881" y="323084"/>
                </a:lnTo>
                <a:close/>
              </a:path>
            </a:pathLst>
          </a:custGeom>
          <a:solidFill>
            <a:srgbClr val="1D6E9B">
              <a:lumMod val="75000"/>
            </a:srgbClr>
          </a:solidFill>
          <a:ln w="9525" cap="flat" cmpd="sng" algn="ctr">
            <a:noFill/>
            <a:prstDash val="solid"/>
          </a:ln>
          <a:effectLst/>
        </p:spPr>
        <p:txBody>
          <a:bodyPr wrap="square"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84" name="Freeform 67">
            <a:extLst>
              <a:ext uri="{FF2B5EF4-FFF2-40B4-BE49-F238E27FC236}">
                <a16:creationId xmlns:a16="http://schemas.microsoft.com/office/drawing/2014/main" id="{C2949D6F-A02B-4B6B-9D6D-C0DB88552BE2}"/>
              </a:ext>
            </a:extLst>
          </p:cNvPr>
          <p:cNvSpPr/>
          <p:nvPr/>
        </p:nvSpPr>
        <p:spPr>
          <a:xfrm flipH="1">
            <a:off x="6310281" y="5852716"/>
            <a:ext cx="1172308" cy="430779"/>
          </a:xfrm>
          <a:custGeom>
            <a:avLst/>
            <a:gdLst>
              <a:gd name="connsiteX0" fmla="*/ 879231 w 879231"/>
              <a:gd name="connsiteY0" fmla="*/ 0 h 323084"/>
              <a:gd name="connsiteX1" fmla="*/ 871415 w 879231"/>
              <a:gd name="connsiteY1" fmla="*/ 0 h 323084"/>
              <a:gd name="connsiteX2" fmla="*/ 859249 w 879231"/>
              <a:gd name="connsiteY2" fmla="*/ 0 h 323084"/>
              <a:gd name="connsiteX3" fmla="*/ 827276 w 879231"/>
              <a:gd name="connsiteY3" fmla="*/ 0 h 323084"/>
              <a:gd name="connsiteX4" fmla="*/ 668782 w 879231"/>
              <a:gd name="connsiteY4" fmla="*/ 0 h 323084"/>
              <a:gd name="connsiteX5" fmla="*/ 652708 w 879231"/>
              <a:gd name="connsiteY5" fmla="*/ 0 h 323084"/>
              <a:gd name="connsiteX6" fmla="*/ 629924 w 879231"/>
              <a:gd name="connsiteY6" fmla="*/ 0 h 323084"/>
              <a:gd name="connsiteX7" fmla="*/ 629306 w 879231"/>
              <a:gd name="connsiteY7" fmla="*/ 0 h 323084"/>
              <a:gd name="connsiteX8" fmla="*/ 0 w 879231"/>
              <a:gd name="connsiteY8" fmla="*/ 323084 h 323084"/>
              <a:gd name="connsiteX9" fmla="*/ 203821 w 879231"/>
              <a:gd name="connsiteY9" fmla="*/ 323084 h 323084"/>
              <a:gd name="connsiteX10" fmla="*/ 249925 w 879231"/>
              <a:gd name="connsiteY10" fmla="*/ 323084 h 323084"/>
              <a:gd name="connsiteX11" fmla="*/ 281753 w 879231"/>
              <a:gd name="connsiteY11" fmla="*/ 323084 h 323084"/>
              <a:gd name="connsiteX12" fmla="*/ 401173 w 879231"/>
              <a:gd name="connsiteY12" fmla="*/ 323084 h 323084"/>
              <a:gd name="connsiteX13" fmla="*/ 429803 w 879231"/>
              <a:gd name="connsiteY13" fmla="*/ 323084 h 323084"/>
              <a:gd name="connsiteX14" fmla="*/ 472220 w 879231"/>
              <a:gd name="connsiteY14" fmla="*/ 323084 h 323084"/>
              <a:gd name="connsiteX15" fmla="*/ 648510 w 879231"/>
              <a:gd name="connsiteY15" fmla="*/ 323084 h 323084"/>
              <a:gd name="connsiteX16" fmla="*/ 867128 w 879231"/>
              <a:gd name="connsiteY16" fmla="*/ 621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9231" h="323084">
                <a:moveTo>
                  <a:pt x="879231" y="0"/>
                </a:moveTo>
                <a:lnTo>
                  <a:pt x="871415" y="0"/>
                </a:lnTo>
                <a:lnTo>
                  <a:pt x="859249" y="0"/>
                </a:lnTo>
                <a:lnTo>
                  <a:pt x="827276" y="0"/>
                </a:lnTo>
                <a:lnTo>
                  <a:pt x="668782" y="0"/>
                </a:lnTo>
                <a:lnTo>
                  <a:pt x="652708" y="0"/>
                </a:lnTo>
                <a:lnTo>
                  <a:pt x="629924" y="0"/>
                </a:lnTo>
                <a:lnTo>
                  <a:pt x="629306" y="0"/>
                </a:lnTo>
                <a:lnTo>
                  <a:pt x="0" y="323084"/>
                </a:lnTo>
                <a:lnTo>
                  <a:pt x="203821" y="323084"/>
                </a:lnTo>
                <a:lnTo>
                  <a:pt x="249925" y="323084"/>
                </a:lnTo>
                <a:lnTo>
                  <a:pt x="281753" y="323084"/>
                </a:lnTo>
                <a:lnTo>
                  <a:pt x="401173" y="323084"/>
                </a:lnTo>
                <a:lnTo>
                  <a:pt x="429803" y="323084"/>
                </a:lnTo>
                <a:lnTo>
                  <a:pt x="472220" y="323084"/>
                </a:lnTo>
                <a:lnTo>
                  <a:pt x="648510" y="323084"/>
                </a:lnTo>
                <a:lnTo>
                  <a:pt x="867128" y="6214"/>
                </a:lnTo>
                <a:close/>
              </a:path>
            </a:pathLst>
          </a:custGeom>
          <a:solidFill>
            <a:srgbClr val="D2326B">
              <a:lumMod val="75000"/>
            </a:srgbClr>
          </a:solidFill>
          <a:ln w="9525" cap="flat" cmpd="sng" algn="ctr">
            <a:noFill/>
            <a:prstDash val="solid"/>
          </a:ln>
          <a:effectLst/>
        </p:spPr>
        <p:txBody>
          <a:bodyPr wrap="square"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85" name="Freeform 68">
            <a:extLst>
              <a:ext uri="{FF2B5EF4-FFF2-40B4-BE49-F238E27FC236}">
                <a16:creationId xmlns:a16="http://schemas.microsoft.com/office/drawing/2014/main" id="{69526A9C-401F-480D-95AC-1EC0D7246C04}"/>
              </a:ext>
            </a:extLst>
          </p:cNvPr>
          <p:cNvSpPr/>
          <p:nvPr/>
        </p:nvSpPr>
        <p:spPr>
          <a:xfrm>
            <a:off x="5656467" y="5852716"/>
            <a:ext cx="968696" cy="430779"/>
          </a:xfrm>
          <a:custGeom>
            <a:avLst/>
            <a:gdLst>
              <a:gd name="connsiteX0" fmla="*/ 225425 w 726522"/>
              <a:gd name="connsiteY0" fmla="*/ 0 h 323084"/>
              <a:gd name="connsiteX1" fmla="*/ 247330 w 726522"/>
              <a:gd name="connsiteY1" fmla="*/ 0 h 323084"/>
              <a:gd name="connsiteX2" fmla="*/ 304861 w 726522"/>
              <a:gd name="connsiteY2" fmla="*/ 0 h 323084"/>
              <a:gd name="connsiteX3" fmla="*/ 448435 w 726522"/>
              <a:gd name="connsiteY3" fmla="*/ 0 h 323084"/>
              <a:gd name="connsiteX4" fmla="*/ 501097 w 726522"/>
              <a:gd name="connsiteY4" fmla="*/ 0 h 323084"/>
              <a:gd name="connsiteX5" fmla="*/ 504592 w 726522"/>
              <a:gd name="connsiteY5" fmla="*/ 0 h 323084"/>
              <a:gd name="connsiteX6" fmla="*/ 726522 w 726522"/>
              <a:gd name="connsiteY6" fmla="*/ 323084 h 323084"/>
              <a:gd name="connsiteX7" fmla="*/ 548998 w 726522"/>
              <a:gd name="connsiteY7" fmla="*/ 323084 h 323084"/>
              <a:gd name="connsiteX8" fmla="*/ 447355 w 726522"/>
              <a:gd name="connsiteY8" fmla="*/ 323084 h 323084"/>
              <a:gd name="connsiteX9" fmla="*/ 253767 w 726522"/>
              <a:gd name="connsiteY9" fmla="*/ 323084 h 323084"/>
              <a:gd name="connsiteX10" fmla="*/ 204298 w 726522"/>
              <a:gd name="connsiteY10" fmla="*/ 323084 h 323084"/>
              <a:gd name="connsiteX11" fmla="*/ 0 w 726522"/>
              <a:gd name="connsiteY11" fmla="*/ 323084 h 323084"/>
              <a:gd name="connsiteX12" fmla="*/ 235785 w 726522"/>
              <a:gd name="connsiteY12" fmla="*/ 15082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6522" h="323084">
                <a:moveTo>
                  <a:pt x="225425" y="0"/>
                </a:moveTo>
                <a:lnTo>
                  <a:pt x="247330" y="0"/>
                </a:lnTo>
                <a:lnTo>
                  <a:pt x="304861" y="0"/>
                </a:lnTo>
                <a:lnTo>
                  <a:pt x="448435" y="0"/>
                </a:lnTo>
                <a:lnTo>
                  <a:pt x="501097" y="0"/>
                </a:lnTo>
                <a:lnTo>
                  <a:pt x="504592" y="0"/>
                </a:lnTo>
                <a:lnTo>
                  <a:pt x="726522" y="323084"/>
                </a:lnTo>
                <a:lnTo>
                  <a:pt x="548998" y="323084"/>
                </a:lnTo>
                <a:lnTo>
                  <a:pt x="447355" y="323084"/>
                </a:lnTo>
                <a:lnTo>
                  <a:pt x="253767" y="323084"/>
                </a:lnTo>
                <a:lnTo>
                  <a:pt x="204298" y="323084"/>
                </a:lnTo>
                <a:lnTo>
                  <a:pt x="0" y="323084"/>
                </a:lnTo>
                <a:lnTo>
                  <a:pt x="235785" y="15082"/>
                </a:lnTo>
                <a:close/>
              </a:path>
            </a:pathLst>
          </a:custGeom>
          <a:solidFill>
            <a:srgbClr val="F49D00">
              <a:lumMod val="75000"/>
            </a:srgbClr>
          </a:solidFill>
          <a:ln w="9525" cap="flat" cmpd="sng" algn="ctr">
            <a:noFill/>
            <a:prstDash val="solid"/>
          </a:ln>
          <a:effectLst/>
        </p:spPr>
        <p:txBody>
          <a:bodyPr wrap="square" rtlCol="0" anchor="ctr">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86" name="Oval 74">
            <a:extLst>
              <a:ext uri="{FF2B5EF4-FFF2-40B4-BE49-F238E27FC236}">
                <a16:creationId xmlns:a16="http://schemas.microsoft.com/office/drawing/2014/main" id="{271F3B9C-9BFD-49DC-81F8-B76A0FB2DC4C}"/>
              </a:ext>
            </a:extLst>
          </p:cNvPr>
          <p:cNvSpPr/>
          <p:nvPr/>
        </p:nvSpPr>
        <p:spPr>
          <a:xfrm>
            <a:off x="4136299" y="1856572"/>
            <a:ext cx="846667" cy="846667"/>
          </a:xfrm>
          <a:prstGeom prst="ellipse">
            <a:avLst/>
          </a:prstGeom>
          <a:solidFill>
            <a:srgbClr val="F49D00"/>
          </a:solidFill>
          <a:ln w="9525" cap="flat" cmpd="sng" algn="ctr">
            <a:noFill/>
            <a:prstDash val="solid"/>
          </a:ln>
          <a:effectLst/>
        </p:spPr>
        <p:txBody>
          <a:bodyPr wrap="none"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Open Sans Light"/>
              <a:ea typeface="+mn-ea"/>
              <a:cs typeface="+mn-cs"/>
            </a:endParaRPr>
          </a:p>
        </p:txBody>
      </p:sp>
      <p:sp>
        <p:nvSpPr>
          <p:cNvPr id="87" name="Oval 75">
            <a:extLst>
              <a:ext uri="{FF2B5EF4-FFF2-40B4-BE49-F238E27FC236}">
                <a16:creationId xmlns:a16="http://schemas.microsoft.com/office/drawing/2014/main" id="{67B8CCEF-60E2-4FB3-A3EB-E787CAAAA1D6}"/>
              </a:ext>
            </a:extLst>
          </p:cNvPr>
          <p:cNvSpPr/>
          <p:nvPr/>
        </p:nvSpPr>
        <p:spPr>
          <a:xfrm>
            <a:off x="4136299" y="3232405"/>
            <a:ext cx="846667" cy="846667"/>
          </a:xfrm>
          <a:prstGeom prst="ellipse">
            <a:avLst/>
          </a:prstGeom>
          <a:solidFill>
            <a:srgbClr val="85CA46"/>
          </a:solidFill>
          <a:ln w="9525" cap="flat" cmpd="sng" algn="ctr">
            <a:noFill/>
            <a:prstDash val="solid"/>
          </a:ln>
          <a:effectLst/>
        </p:spPr>
        <p:txBody>
          <a:bodyPr wrap="none"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34343"/>
              </a:solidFill>
              <a:effectLst/>
              <a:uLnTx/>
              <a:uFillTx/>
              <a:latin typeface="Open Sans Light"/>
              <a:ea typeface="+mn-ea"/>
              <a:cs typeface="+mn-cs"/>
            </a:endParaRPr>
          </a:p>
        </p:txBody>
      </p:sp>
      <p:sp>
        <p:nvSpPr>
          <p:cNvPr id="88" name="Oval 76">
            <a:extLst>
              <a:ext uri="{FF2B5EF4-FFF2-40B4-BE49-F238E27FC236}">
                <a16:creationId xmlns:a16="http://schemas.microsoft.com/office/drawing/2014/main" id="{104B9E83-8893-4745-BE4C-A20E97110E83}"/>
              </a:ext>
            </a:extLst>
          </p:cNvPr>
          <p:cNvSpPr/>
          <p:nvPr/>
        </p:nvSpPr>
        <p:spPr>
          <a:xfrm>
            <a:off x="4136299" y="4735239"/>
            <a:ext cx="846667" cy="846667"/>
          </a:xfrm>
          <a:prstGeom prst="ellipse">
            <a:avLst/>
          </a:prstGeom>
          <a:solidFill>
            <a:srgbClr val="4DB3C7"/>
          </a:solidFill>
          <a:ln w="9525" cap="flat" cmpd="sng" algn="ctr">
            <a:noFill/>
            <a:prstDash val="solid"/>
          </a:ln>
          <a:effectLst/>
        </p:spPr>
        <p:txBody>
          <a:bodyPr wrap="none"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34343"/>
              </a:solidFill>
              <a:effectLst/>
              <a:uLnTx/>
              <a:uFillTx/>
              <a:latin typeface="Open Sans Light"/>
              <a:ea typeface="+mn-ea"/>
              <a:cs typeface="+mn-cs"/>
            </a:endParaRPr>
          </a:p>
        </p:txBody>
      </p:sp>
      <p:sp>
        <p:nvSpPr>
          <p:cNvPr id="89" name="Oval 77">
            <a:extLst>
              <a:ext uri="{FF2B5EF4-FFF2-40B4-BE49-F238E27FC236}">
                <a16:creationId xmlns:a16="http://schemas.microsoft.com/office/drawing/2014/main" id="{25CF534B-C9D4-431B-9FC9-BAA365F8CDF4}"/>
              </a:ext>
            </a:extLst>
          </p:cNvPr>
          <p:cNvSpPr/>
          <p:nvPr/>
        </p:nvSpPr>
        <p:spPr>
          <a:xfrm>
            <a:off x="7386496" y="2682072"/>
            <a:ext cx="846667" cy="846667"/>
          </a:xfrm>
          <a:prstGeom prst="ellipse">
            <a:avLst/>
          </a:prstGeom>
          <a:solidFill>
            <a:srgbClr val="D2326B"/>
          </a:solidFill>
          <a:ln w="9525" cap="flat" cmpd="sng" algn="ctr">
            <a:noFill/>
            <a:prstDash val="solid"/>
          </a:ln>
          <a:effectLst/>
        </p:spPr>
        <p:txBody>
          <a:bodyPr wrap="none"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34343"/>
              </a:solidFill>
              <a:effectLst/>
              <a:uLnTx/>
              <a:uFillTx/>
              <a:latin typeface="Open Sans Light"/>
              <a:ea typeface="+mn-ea"/>
              <a:cs typeface="+mn-cs"/>
            </a:endParaRPr>
          </a:p>
        </p:txBody>
      </p:sp>
      <p:sp>
        <p:nvSpPr>
          <p:cNvPr id="90" name="Oval 78">
            <a:extLst>
              <a:ext uri="{FF2B5EF4-FFF2-40B4-BE49-F238E27FC236}">
                <a16:creationId xmlns:a16="http://schemas.microsoft.com/office/drawing/2014/main" id="{EE508DB9-2359-457E-9671-D2227634E5EC}"/>
              </a:ext>
            </a:extLst>
          </p:cNvPr>
          <p:cNvSpPr/>
          <p:nvPr/>
        </p:nvSpPr>
        <p:spPr>
          <a:xfrm>
            <a:off x="7386496" y="4219693"/>
            <a:ext cx="846667" cy="846667"/>
          </a:xfrm>
          <a:prstGeom prst="ellipse">
            <a:avLst/>
          </a:prstGeom>
          <a:solidFill>
            <a:srgbClr val="1D6E9B"/>
          </a:solidFill>
          <a:ln w="9525" cap="flat" cmpd="sng" algn="ctr">
            <a:noFill/>
            <a:prstDash val="solid"/>
          </a:ln>
          <a:effectLst/>
        </p:spPr>
        <p:txBody>
          <a:bodyPr wrap="none"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434343"/>
              </a:solidFill>
              <a:effectLst/>
              <a:uLnTx/>
              <a:uFillTx/>
              <a:latin typeface="Open Sans Light"/>
              <a:ea typeface="+mn-ea"/>
              <a:cs typeface="+mn-cs"/>
            </a:endParaRPr>
          </a:p>
        </p:txBody>
      </p:sp>
      <p:pic>
        <p:nvPicPr>
          <p:cNvPr id="91" name="Picture 79">
            <a:extLst>
              <a:ext uri="{FF2B5EF4-FFF2-40B4-BE49-F238E27FC236}">
                <a16:creationId xmlns:a16="http://schemas.microsoft.com/office/drawing/2014/main" id="{44851E37-A0E5-46D6-A774-4188A0B40654}"/>
              </a:ext>
            </a:extLst>
          </p:cNvPr>
          <p:cNvPicPr>
            <a:picLocks noChangeAspect="1"/>
          </p:cNvPicPr>
          <p:nvPr/>
        </p:nvPicPr>
        <p:blipFill>
          <a:blip r:embed="rId2"/>
          <a:stretch>
            <a:fillRect/>
          </a:stretch>
        </p:blipFill>
        <p:spPr>
          <a:xfrm>
            <a:off x="4314196" y="4921780"/>
            <a:ext cx="490872" cy="413816"/>
          </a:xfrm>
          <a:prstGeom prst="rect">
            <a:avLst/>
          </a:prstGeom>
        </p:spPr>
      </p:pic>
      <p:pic>
        <p:nvPicPr>
          <p:cNvPr id="92" name="Picture 80">
            <a:extLst>
              <a:ext uri="{FF2B5EF4-FFF2-40B4-BE49-F238E27FC236}">
                <a16:creationId xmlns:a16="http://schemas.microsoft.com/office/drawing/2014/main" id="{834B0190-7183-4F98-A178-B368F5038F1C}"/>
              </a:ext>
            </a:extLst>
          </p:cNvPr>
          <p:cNvPicPr>
            <a:picLocks noChangeAspect="1"/>
          </p:cNvPicPr>
          <p:nvPr/>
        </p:nvPicPr>
        <p:blipFill>
          <a:blip r:embed="rId3"/>
          <a:stretch>
            <a:fillRect/>
          </a:stretch>
        </p:blipFill>
        <p:spPr>
          <a:xfrm>
            <a:off x="4303641" y="3407747"/>
            <a:ext cx="511985" cy="495984"/>
          </a:xfrm>
          <a:prstGeom prst="rect">
            <a:avLst/>
          </a:prstGeom>
        </p:spPr>
      </p:pic>
      <p:pic>
        <p:nvPicPr>
          <p:cNvPr id="93" name="Picture 81">
            <a:extLst>
              <a:ext uri="{FF2B5EF4-FFF2-40B4-BE49-F238E27FC236}">
                <a16:creationId xmlns:a16="http://schemas.microsoft.com/office/drawing/2014/main" id="{22FC26A9-C236-41F1-BA43-90FC5779C8BE}"/>
              </a:ext>
            </a:extLst>
          </p:cNvPr>
          <p:cNvPicPr>
            <a:picLocks noChangeAspect="1"/>
          </p:cNvPicPr>
          <p:nvPr/>
        </p:nvPicPr>
        <p:blipFill>
          <a:blip r:embed="rId4"/>
          <a:stretch>
            <a:fillRect/>
          </a:stretch>
        </p:blipFill>
        <p:spPr>
          <a:xfrm>
            <a:off x="4340745" y="2061018"/>
            <a:ext cx="437777" cy="437777"/>
          </a:xfrm>
          <a:prstGeom prst="rect">
            <a:avLst/>
          </a:prstGeom>
        </p:spPr>
      </p:pic>
      <p:pic>
        <p:nvPicPr>
          <p:cNvPr id="94" name="Picture 82">
            <a:extLst>
              <a:ext uri="{FF2B5EF4-FFF2-40B4-BE49-F238E27FC236}">
                <a16:creationId xmlns:a16="http://schemas.microsoft.com/office/drawing/2014/main" id="{EDF25B7C-0F51-407E-89F7-3352A75BC6FC}"/>
              </a:ext>
            </a:extLst>
          </p:cNvPr>
          <p:cNvPicPr>
            <a:picLocks noChangeAspect="1"/>
          </p:cNvPicPr>
          <p:nvPr/>
        </p:nvPicPr>
        <p:blipFill>
          <a:blip r:embed="rId5"/>
          <a:stretch>
            <a:fillRect/>
          </a:stretch>
        </p:blipFill>
        <p:spPr>
          <a:xfrm>
            <a:off x="7559923" y="4420203"/>
            <a:ext cx="532901" cy="438303"/>
          </a:xfrm>
          <a:prstGeom prst="rect">
            <a:avLst/>
          </a:prstGeom>
        </p:spPr>
      </p:pic>
      <p:sp>
        <p:nvSpPr>
          <p:cNvPr id="98" name="Rectangle 86">
            <a:extLst>
              <a:ext uri="{FF2B5EF4-FFF2-40B4-BE49-F238E27FC236}">
                <a16:creationId xmlns:a16="http://schemas.microsoft.com/office/drawing/2014/main" id="{291D0E3B-A6AC-4719-91C7-984B101A3F6B}"/>
              </a:ext>
            </a:extLst>
          </p:cNvPr>
          <p:cNvSpPr/>
          <p:nvPr/>
        </p:nvSpPr>
        <p:spPr>
          <a:xfrm>
            <a:off x="8316896" y="2500316"/>
            <a:ext cx="2627587" cy="830997"/>
          </a:xfrm>
          <a:prstGeom prst="rect">
            <a:avLst/>
          </a:prstGeom>
        </p:spPr>
        <p:txBody>
          <a:bodyPr wrap="square">
            <a:spAutoFit/>
          </a:bodyPr>
          <a:lstStyle/>
          <a:p>
            <a:pPr defTabSz="1219170"/>
            <a:r>
              <a:rPr lang="en-US" sz="2400" dirty="0" err="1">
                <a:solidFill>
                  <a:srgbClr val="57565A"/>
                </a:solidFill>
                <a:latin typeface="Open Sans Light"/>
              </a:rPr>
              <a:t>Transportadora</a:t>
            </a:r>
            <a:r>
              <a:rPr lang="en-US" sz="2400" dirty="0">
                <a:solidFill>
                  <a:srgbClr val="57565A"/>
                </a:solidFill>
                <a:latin typeface="Open Sans Light"/>
              </a:rPr>
              <a:t>/</a:t>
            </a:r>
          </a:p>
          <a:p>
            <a:pPr defTabSz="1219170"/>
            <a:r>
              <a:rPr lang="en-US" sz="2400" dirty="0" err="1">
                <a:solidFill>
                  <a:srgbClr val="57565A"/>
                </a:solidFill>
                <a:latin typeface="Open Sans Light"/>
              </a:rPr>
              <a:t>Transportista</a:t>
            </a:r>
            <a:endParaRPr lang="en-US" sz="2400" dirty="0">
              <a:solidFill>
                <a:srgbClr val="57565A"/>
              </a:solidFill>
              <a:latin typeface="Open Sans Light"/>
            </a:endParaRPr>
          </a:p>
        </p:txBody>
      </p:sp>
      <p:sp>
        <p:nvSpPr>
          <p:cNvPr id="101" name="Rectangle 89">
            <a:extLst>
              <a:ext uri="{FF2B5EF4-FFF2-40B4-BE49-F238E27FC236}">
                <a16:creationId xmlns:a16="http://schemas.microsoft.com/office/drawing/2014/main" id="{3EC4DFD4-C7C7-492C-B0BF-D9ADDFA137AC}"/>
              </a:ext>
            </a:extLst>
          </p:cNvPr>
          <p:cNvSpPr/>
          <p:nvPr/>
        </p:nvSpPr>
        <p:spPr>
          <a:xfrm>
            <a:off x="5167765" y="5737611"/>
            <a:ext cx="2627587" cy="584775"/>
          </a:xfrm>
          <a:prstGeom prst="rect">
            <a:avLst/>
          </a:prstGeom>
        </p:spPr>
        <p:txBody>
          <a:bodyPr wrap="square">
            <a:spAutoFit/>
          </a:bodyPr>
          <a:lstStyle/>
          <a:p>
            <a:pPr defTabSz="1219170"/>
            <a:r>
              <a:rPr lang="en-US" sz="3200" dirty="0">
                <a:solidFill>
                  <a:srgbClr val="57565A"/>
                </a:solidFill>
                <a:highlight>
                  <a:srgbClr val="C0C0C0"/>
                </a:highlight>
                <a:latin typeface="Open Sans Light"/>
              </a:rPr>
              <a:t>Customer</a:t>
            </a:r>
          </a:p>
        </p:txBody>
      </p:sp>
      <p:sp>
        <p:nvSpPr>
          <p:cNvPr id="104" name="Rectangle 92">
            <a:extLst>
              <a:ext uri="{FF2B5EF4-FFF2-40B4-BE49-F238E27FC236}">
                <a16:creationId xmlns:a16="http://schemas.microsoft.com/office/drawing/2014/main" id="{5AA3C8E3-3DF1-4238-B07A-F807BF78273A}"/>
              </a:ext>
            </a:extLst>
          </p:cNvPr>
          <p:cNvSpPr/>
          <p:nvPr/>
        </p:nvSpPr>
        <p:spPr>
          <a:xfrm>
            <a:off x="1363844" y="4560736"/>
            <a:ext cx="2627587" cy="461665"/>
          </a:xfrm>
          <a:prstGeom prst="rect">
            <a:avLst/>
          </a:prstGeom>
        </p:spPr>
        <p:txBody>
          <a:bodyPr wrap="square">
            <a:spAutoFit/>
          </a:bodyPr>
          <a:lstStyle/>
          <a:p>
            <a:pPr algn="r" defTabSz="1219170"/>
            <a:r>
              <a:rPr lang="en-US" sz="2400" dirty="0">
                <a:solidFill>
                  <a:srgbClr val="57565A"/>
                </a:solidFill>
                <a:latin typeface="Open Sans Light"/>
              </a:rPr>
              <a:t>Distribution Team</a:t>
            </a:r>
          </a:p>
        </p:txBody>
      </p:sp>
      <p:sp>
        <p:nvSpPr>
          <p:cNvPr id="107" name="Rectangle 95">
            <a:extLst>
              <a:ext uri="{FF2B5EF4-FFF2-40B4-BE49-F238E27FC236}">
                <a16:creationId xmlns:a16="http://schemas.microsoft.com/office/drawing/2014/main" id="{D60C03D3-C2D1-4EC6-8B69-0025E12B145F}"/>
              </a:ext>
            </a:extLst>
          </p:cNvPr>
          <p:cNvSpPr/>
          <p:nvPr/>
        </p:nvSpPr>
        <p:spPr>
          <a:xfrm>
            <a:off x="1363844" y="3021340"/>
            <a:ext cx="2627587" cy="461665"/>
          </a:xfrm>
          <a:prstGeom prst="rect">
            <a:avLst/>
          </a:prstGeom>
        </p:spPr>
        <p:txBody>
          <a:bodyPr wrap="square">
            <a:spAutoFit/>
          </a:bodyPr>
          <a:lstStyle/>
          <a:p>
            <a:pPr algn="r" defTabSz="1219170"/>
            <a:r>
              <a:rPr lang="en-US" sz="2400" dirty="0">
                <a:solidFill>
                  <a:srgbClr val="57565A"/>
                </a:solidFill>
                <a:latin typeface="Open Sans Light"/>
              </a:rPr>
              <a:t>Commercial Team</a:t>
            </a:r>
          </a:p>
        </p:txBody>
      </p:sp>
      <p:sp>
        <p:nvSpPr>
          <p:cNvPr id="110" name="Rectangle 98">
            <a:extLst>
              <a:ext uri="{FF2B5EF4-FFF2-40B4-BE49-F238E27FC236}">
                <a16:creationId xmlns:a16="http://schemas.microsoft.com/office/drawing/2014/main" id="{3192E72A-9B2B-42D9-8111-5B790F97FFC7}"/>
              </a:ext>
            </a:extLst>
          </p:cNvPr>
          <p:cNvSpPr/>
          <p:nvPr/>
        </p:nvSpPr>
        <p:spPr>
          <a:xfrm>
            <a:off x="1363844" y="1666673"/>
            <a:ext cx="2627587" cy="830997"/>
          </a:xfrm>
          <a:prstGeom prst="rect">
            <a:avLst/>
          </a:prstGeom>
        </p:spPr>
        <p:txBody>
          <a:bodyPr wrap="square">
            <a:spAutoFit/>
          </a:bodyPr>
          <a:lstStyle/>
          <a:p>
            <a:pPr algn="r" defTabSz="1219170"/>
            <a:r>
              <a:rPr lang="en-US" sz="2400" dirty="0">
                <a:solidFill>
                  <a:srgbClr val="57565A"/>
                </a:solidFill>
                <a:latin typeface="Open Sans Light"/>
              </a:rPr>
              <a:t>Customer Service Team</a:t>
            </a:r>
          </a:p>
        </p:txBody>
      </p:sp>
      <p:sp>
        <p:nvSpPr>
          <p:cNvPr id="111" name="Rectangle 89">
            <a:extLst>
              <a:ext uri="{FF2B5EF4-FFF2-40B4-BE49-F238E27FC236}">
                <a16:creationId xmlns:a16="http://schemas.microsoft.com/office/drawing/2014/main" id="{5C4B2420-540F-4A7C-933E-BBA10D2EB426}"/>
              </a:ext>
            </a:extLst>
          </p:cNvPr>
          <p:cNvSpPr/>
          <p:nvPr/>
        </p:nvSpPr>
        <p:spPr>
          <a:xfrm>
            <a:off x="8345257" y="4186338"/>
            <a:ext cx="2627587" cy="830997"/>
          </a:xfrm>
          <a:prstGeom prst="rect">
            <a:avLst/>
          </a:prstGeom>
        </p:spPr>
        <p:txBody>
          <a:bodyPr wrap="square">
            <a:spAutoFit/>
          </a:bodyPr>
          <a:lstStyle/>
          <a:p>
            <a:pPr defTabSz="1219170"/>
            <a:r>
              <a:rPr lang="en-US" sz="2400" dirty="0" err="1">
                <a:solidFill>
                  <a:srgbClr val="57565A"/>
                </a:solidFill>
                <a:latin typeface="Open Sans Light"/>
              </a:rPr>
              <a:t>Aseguradora</a:t>
            </a:r>
            <a:r>
              <a:rPr lang="en-US" sz="2400" dirty="0">
                <a:solidFill>
                  <a:srgbClr val="57565A"/>
                </a:solidFill>
                <a:latin typeface="Open Sans Light"/>
              </a:rPr>
              <a:t> </a:t>
            </a:r>
            <a:r>
              <a:rPr lang="en-US" sz="2400" dirty="0" err="1">
                <a:solidFill>
                  <a:srgbClr val="57565A"/>
                </a:solidFill>
                <a:latin typeface="Open Sans Light"/>
              </a:rPr>
              <a:t>en</a:t>
            </a:r>
            <a:r>
              <a:rPr lang="en-US" sz="2400" dirty="0">
                <a:solidFill>
                  <a:srgbClr val="57565A"/>
                </a:solidFill>
                <a:latin typeface="Open Sans Light"/>
              </a:rPr>
              <a:t> </a:t>
            </a:r>
            <a:r>
              <a:rPr lang="en-US" sz="2400" dirty="0" err="1">
                <a:solidFill>
                  <a:srgbClr val="57565A"/>
                </a:solidFill>
                <a:latin typeface="Open Sans Light"/>
              </a:rPr>
              <a:t>caso</a:t>
            </a:r>
            <a:r>
              <a:rPr lang="en-US" sz="2400" dirty="0">
                <a:solidFill>
                  <a:srgbClr val="57565A"/>
                </a:solidFill>
                <a:latin typeface="Open Sans Light"/>
              </a:rPr>
              <a:t> de </a:t>
            </a:r>
            <a:r>
              <a:rPr lang="en-US" sz="2400" dirty="0" err="1">
                <a:solidFill>
                  <a:srgbClr val="57565A"/>
                </a:solidFill>
                <a:latin typeface="Open Sans Light"/>
              </a:rPr>
              <a:t>Siniestro</a:t>
            </a:r>
            <a:endParaRPr lang="en-US" sz="2400" dirty="0">
              <a:solidFill>
                <a:srgbClr val="57565A"/>
              </a:solidFill>
              <a:latin typeface="Open Sans Light"/>
            </a:endParaRPr>
          </a:p>
        </p:txBody>
      </p:sp>
      <p:pic>
        <p:nvPicPr>
          <p:cNvPr id="112" name="Picture 17">
            <a:extLst>
              <a:ext uri="{FF2B5EF4-FFF2-40B4-BE49-F238E27FC236}">
                <a16:creationId xmlns:a16="http://schemas.microsoft.com/office/drawing/2014/main" id="{62200A4D-504F-4025-8865-443F36BE5840}"/>
              </a:ext>
            </a:extLst>
          </p:cNvPr>
          <p:cNvPicPr>
            <a:picLocks noChangeAspect="1"/>
          </p:cNvPicPr>
          <p:nvPr/>
        </p:nvPicPr>
        <p:blipFill>
          <a:blip r:embed="rId6"/>
          <a:stretch>
            <a:fillRect/>
          </a:stretch>
        </p:blipFill>
        <p:spPr>
          <a:xfrm>
            <a:off x="7438889" y="2908661"/>
            <a:ext cx="630435" cy="358280"/>
          </a:xfrm>
          <a:prstGeom prst="rect">
            <a:avLst/>
          </a:prstGeom>
        </p:spPr>
      </p:pic>
    </p:spTree>
    <p:extLst>
      <p:ext uri="{BB962C8B-B14F-4D97-AF65-F5344CB8AC3E}">
        <p14:creationId xmlns:p14="http://schemas.microsoft.com/office/powerpoint/2010/main" val="32627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
                                  </p:stCondLst>
                                  <p:childTnLst>
                                    <p:set>
                                      <p:cBhvr>
                                        <p:cTn id="6" dur="1" fill="hold">
                                          <p:stCondLst>
                                            <p:cond delay="0"/>
                                          </p:stCondLst>
                                        </p:cTn>
                                        <p:tgtEl>
                                          <p:spTgt spid="81"/>
                                        </p:tgtEl>
                                        <p:attrNameLst>
                                          <p:attrName>style.visibility</p:attrName>
                                        </p:attrNameLst>
                                      </p:cBhvr>
                                      <p:to>
                                        <p:strVal val="visible"/>
                                      </p:to>
                                    </p:set>
                                    <p:animEffect transition="in" filter="wipe(down)">
                                      <p:cBhvr>
                                        <p:cTn id="7" dur="200"/>
                                        <p:tgtEl>
                                          <p:spTgt spid="81"/>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80"/>
                                        </p:tgtEl>
                                        <p:attrNameLst>
                                          <p:attrName>style.visibility</p:attrName>
                                        </p:attrNameLst>
                                      </p:cBhvr>
                                      <p:to>
                                        <p:strVal val="visible"/>
                                      </p:to>
                                    </p:set>
                                    <p:animEffect transition="in" filter="wipe(down)">
                                      <p:cBhvr>
                                        <p:cTn id="10" dur="300"/>
                                        <p:tgtEl>
                                          <p:spTgt spid="8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300"/>
                                        <p:tgtEl>
                                          <p:spTgt spid="88"/>
                                        </p:tgtEl>
                                      </p:cBhvr>
                                    </p:animEffect>
                                  </p:childTnLst>
                                </p:cTn>
                              </p:par>
                              <p:par>
                                <p:cTn id="14" presetID="10" presetClass="entr" presetSubtype="0" fill="hold" nodeType="withEffect">
                                  <p:stCondLst>
                                    <p:cond delay="50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300"/>
                                        <p:tgtEl>
                                          <p:spTgt spid="9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300"/>
                                        <p:tgtEl>
                                          <p:spTgt spid="104"/>
                                        </p:tgtEl>
                                      </p:cBhvr>
                                    </p:animEffect>
                                  </p:childTnLst>
                                </p:cTn>
                              </p:par>
                              <p:par>
                                <p:cTn id="20" presetID="22" presetClass="entr" presetSubtype="4" fill="hold" grpId="0" nodeType="withEffect">
                                  <p:stCondLst>
                                    <p:cond delay="300"/>
                                  </p:stCondLst>
                                  <p:childTnLst>
                                    <p:set>
                                      <p:cBhvr>
                                        <p:cTn id="21" dur="1" fill="hold">
                                          <p:stCondLst>
                                            <p:cond delay="0"/>
                                          </p:stCondLst>
                                        </p:cTn>
                                        <p:tgtEl>
                                          <p:spTgt spid="82"/>
                                        </p:tgtEl>
                                        <p:attrNameLst>
                                          <p:attrName>style.visibility</p:attrName>
                                        </p:attrNameLst>
                                      </p:cBhvr>
                                      <p:to>
                                        <p:strVal val="visible"/>
                                      </p:to>
                                    </p:set>
                                    <p:animEffect transition="in" filter="wipe(down)">
                                      <p:cBhvr>
                                        <p:cTn id="22" dur="200"/>
                                        <p:tgtEl>
                                          <p:spTgt spid="82"/>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79"/>
                                        </p:tgtEl>
                                        <p:attrNameLst>
                                          <p:attrName>style.visibility</p:attrName>
                                        </p:attrNameLst>
                                      </p:cBhvr>
                                      <p:to>
                                        <p:strVal val="visible"/>
                                      </p:to>
                                    </p:set>
                                    <p:animEffect transition="in" filter="wipe(down)">
                                      <p:cBhvr>
                                        <p:cTn id="25" dur="300"/>
                                        <p:tgtEl>
                                          <p:spTgt spid="79"/>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300"/>
                                        <p:tgtEl>
                                          <p:spTgt spid="87"/>
                                        </p:tgtEl>
                                      </p:cBhvr>
                                    </p:animEffect>
                                  </p:childTnLst>
                                </p:cTn>
                              </p:par>
                              <p:par>
                                <p:cTn id="29" presetID="10" presetClass="entr" presetSubtype="0" fill="hold" nodeType="withEffect">
                                  <p:stCondLst>
                                    <p:cond delay="60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300"/>
                                        <p:tgtEl>
                                          <p:spTgt spid="92"/>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300"/>
                                        <p:tgtEl>
                                          <p:spTgt spid="107"/>
                                        </p:tgtEl>
                                      </p:cBhvr>
                                    </p:animEffect>
                                  </p:childTnLst>
                                </p:cTn>
                              </p:par>
                              <p:par>
                                <p:cTn id="35" presetID="22" presetClass="entr" presetSubtype="4" fill="hold" grpId="0" nodeType="withEffect">
                                  <p:stCondLst>
                                    <p:cond delay="500"/>
                                  </p:stCondLst>
                                  <p:childTnLst>
                                    <p:set>
                                      <p:cBhvr>
                                        <p:cTn id="36" dur="1" fill="hold">
                                          <p:stCondLst>
                                            <p:cond delay="0"/>
                                          </p:stCondLst>
                                        </p:cTn>
                                        <p:tgtEl>
                                          <p:spTgt spid="85"/>
                                        </p:tgtEl>
                                        <p:attrNameLst>
                                          <p:attrName>style.visibility</p:attrName>
                                        </p:attrNameLst>
                                      </p:cBhvr>
                                      <p:to>
                                        <p:strVal val="visible"/>
                                      </p:to>
                                    </p:set>
                                    <p:animEffect transition="in" filter="wipe(down)">
                                      <p:cBhvr>
                                        <p:cTn id="37" dur="300"/>
                                        <p:tgtEl>
                                          <p:spTgt spid="85"/>
                                        </p:tgtEl>
                                      </p:cBhvr>
                                    </p:animEffect>
                                  </p:childTnLst>
                                </p:cTn>
                              </p:par>
                              <p:par>
                                <p:cTn id="38" presetID="22" presetClass="entr" presetSubtype="4" fill="hold" grpId="0" nodeType="withEffect">
                                  <p:stCondLst>
                                    <p:cond delay="600"/>
                                  </p:stCondLst>
                                  <p:childTnLst>
                                    <p:set>
                                      <p:cBhvr>
                                        <p:cTn id="39" dur="1" fill="hold">
                                          <p:stCondLst>
                                            <p:cond delay="0"/>
                                          </p:stCondLst>
                                        </p:cTn>
                                        <p:tgtEl>
                                          <p:spTgt spid="78"/>
                                        </p:tgtEl>
                                        <p:attrNameLst>
                                          <p:attrName>style.visibility</p:attrName>
                                        </p:attrNameLst>
                                      </p:cBhvr>
                                      <p:to>
                                        <p:strVal val="visible"/>
                                      </p:to>
                                    </p:set>
                                    <p:animEffect transition="in" filter="wipe(down)">
                                      <p:cBhvr>
                                        <p:cTn id="40" dur="300"/>
                                        <p:tgtEl>
                                          <p:spTgt spid="78"/>
                                        </p:tgtEl>
                                      </p:cBhvr>
                                    </p:animEffect>
                                  </p:childTnLst>
                                </p:cTn>
                              </p:par>
                              <p:par>
                                <p:cTn id="41" presetID="10" presetClass="entr" presetSubtype="0" fill="hold" grpId="0" nodeType="withEffect">
                                  <p:stCondLst>
                                    <p:cond delay="80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300"/>
                                        <p:tgtEl>
                                          <p:spTgt spid="86"/>
                                        </p:tgtEl>
                                      </p:cBhvr>
                                    </p:animEffect>
                                  </p:childTnLst>
                                </p:cTn>
                              </p:par>
                              <p:par>
                                <p:cTn id="44" presetID="10" presetClass="entr" presetSubtype="0" fill="hold" nodeType="withEffect">
                                  <p:stCondLst>
                                    <p:cond delay="80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300"/>
                                        <p:tgtEl>
                                          <p:spTgt spid="93"/>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300"/>
                                        <p:tgtEl>
                                          <p:spTgt spid="110"/>
                                        </p:tgtEl>
                                      </p:cBhvr>
                                    </p:animEffect>
                                  </p:childTnLst>
                                </p:cTn>
                              </p:par>
                              <p:par>
                                <p:cTn id="50" presetID="22" presetClass="entr" presetSubtype="4" fill="hold" grpId="0" nodeType="withEffect">
                                  <p:stCondLst>
                                    <p:cond delay="700"/>
                                  </p:stCondLst>
                                  <p:childTnLst>
                                    <p:set>
                                      <p:cBhvr>
                                        <p:cTn id="51" dur="1" fill="hold">
                                          <p:stCondLst>
                                            <p:cond delay="0"/>
                                          </p:stCondLst>
                                        </p:cTn>
                                        <p:tgtEl>
                                          <p:spTgt spid="84"/>
                                        </p:tgtEl>
                                        <p:attrNameLst>
                                          <p:attrName>style.visibility</p:attrName>
                                        </p:attrNameLst>
                                      </p:cBhvr>
                                      <p:to>
                                        <p:strVal val="visible"/>
                                      </p:to>
                                    </p:set>
                                    <p:animEffect transition="in" filter="wipe(down)">
                                      <p:cBhvr>
                                        <p:cTn id="52" dur="200"/>
                                        <p:tgtEl>
                                          <p:spTgt spid="84"/>
                                        </p:tgtEl>
                                      </p:cBhvr>
                                    </p:animEffect>
                                  </p:childTnLst>
                                </p:cTn>
                              </p:par>
                              <p:par>
                                <p:cTn id="53" presetID="22" presetClass="entr" presetSubtype="4" fill="hold" grpId="0" nodeType="withEffect">
                                  <p:stCondLst>
                                    <p:cond delay="800"/>
                                  </p:stCondLst>
                                  <p:childTnLst>
                                    <p:set>
                                      <p:cBhvr>
                                        <p:cTn id="54" dur="1" fill="hold">
                                          <p:stCondLst>
                                            <p:cond delay="0"/>
                                          </p:stCondLst>
                                        </p:cTn>
                                        <p:tgtEl>
                                          <p:spTgt spid="76"/>
                                        </p:tgtEl>
                                        <p:attrNameLst>
                                          <p:attrName>style.visibility</p:attrName>
                                        </p:attrNameLst>
                                      </p:cBhvr>
                                      <p:to>
                                        <p:strVal val="visible"/>
                                      </p:to>
                                    </p:set>
                                    <p:animEffect transition="in" filter="wipe(down)">
                                      <p:cBhvr>
                                        <p:cTn id="55" dur="300"/>
                                        <p:tgtEl>
                                          <p:spTgt spid="76"/>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300"/>
                                        <p:tgtEl>
                                          <p:spTgt spid="89"/>
                                        </p:tgtEl>
                                      </p:cBhvr>
                                    </p:animEffect>
                                  </p:childTnLst>
                                </p:cTn>
                              </p:par>
                              <p:par>
                                <p:cTn id="59" presetID="10" presetClass="entr" presetSubtype="0" fill="hold" nodeType="withEffect">
                                  <p:stCondLst>
                                    <p:cond delay="100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300"/>
                                        <p:tgtEl>
                                          <p:spTgt spid="94"/>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98"/>
                                        </p:tgtEl>
                                        <p:attrNameLst>
                                          <p:attrName>style.visibility</p:attrName>
                                        </p:attrNameLst>
                                      </p:cBhvr>
                                      <p:to>
                                        <p:strVal val="visible"/>
                                      </p:to>
                                    </p:set>
                                    <p:animEffect transition="in" filter="fade">
                                      <p:cBhvr>
                                        <p:cTn id="64" dur="300"/>
                                        <p:tgtEl>
                                          <p:spTgt spid="98"/>
                                        </p:tgtEl>
                                      </p:cBhvr>
                                    </p:animEffect>
                                  </p:childTnLst>
                                </p:cTn>
                              </p:par>
                              <p:par>
                                <p:cTn id="65" presetID="22" presetClass="entr" presetSubtype="4" fill="hold" grpId="0" nodeType="withEffect">
                                  <p:stCondLst>
                                    <p:cond delay="900"/>
                                  </p:stCondLst>
                                  <p:childTnLst>
                                    <p:set>
                                      <p:cBhvr>
                                        <p:cTn id="66" dur="1" fill="hold">
                                          <p:stCondLst>
                                            <p:cond delay="0"/>
                                          </p:stCondLst>
                                        </p:cTn>
                                        <p:tgtEl>
                                          <p:spTgt spid="83"/>
                                        </p:tgtEl>
                                        <p:attrNameLst>
                                          <p:attrName>style.visibility</p:attrName>
                                        </p:attrNameLst>
                                      </p:cBhvr>
                                      <p:to>
                                        <p:strVal val="visible"/>
                                      </p:to>
                                    </p:set>
                                    <p:animEffect transition="in" filter="wipe(down)">
                                      <p:cBhvr>
                                        <p:cTn id="67" dur="200"/>
                                        <p:tgtEl>
                                          <p:spTgt spid="83"/>
                                        </p:tgtEl>
                                      </p:cBhvr>
                                    </p:animEffect>
                                  </p:childTnLst>
                                </p:cTn>
                              </p:par>
                              <p:par>
                                <p:cTn id="68" presetID="22" presetClass="entr" presetSubtype="4" fill="hold" grpId="0" nodeType="withEffect">
                                  <p:stCondLst>
                                    <p:cond delay="1000"/>
                                  </p:stCondLst>
                                  <p:childTnLst>
                                    <p:set>
                                      <p:cBhvr>
                                        <p:cTn id="69" dur="1" fill="hold">
                                          <p:stCondLst>
                                            <p:cond delay="0"/>
                                          </p:stCondLst>
                                        </p:cTn>
                                        <p:tgtEl>
                                          <p:spTgt spid="77"/>
                                        </p:tgtEl>
                                        <p:attrNameLst>
                                          <p:attrName>style.visibility</p:attrName>
                                        </p:attrNameLst>
                                      </p:cBhvr>
                                      <p:to>
                                        <p:strVal val="visible"/>
                                      </p:to>
                                    </p:set>
                                    <p:animEffect transition="in" filter="wipe(down)">
                                      <p:cBhvr>
                                        <p:cTn id="70" dur="300"/>
                                        <p:tgtEl>
                                          <p:spTgt spid="77"/>
                                        </p:tgtEl>
                                      </p:cBhvr>
                                    </p:animEffect>
                                  </p:childTnLst>
                                </p:cTn>
                              </p:par>
                              <p:par>
                                <p:cTn id="71" presetID="10" presetClass="entr" presetSubtype="0" fill="hold" grpId="0" nodeType="withEffect">
                                  <p:stCondLst>
                                    <p:cond delay="120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300"/>
                                        <p:tgtEl>
                                          <p:spTgt spid="90"/>
                                        </p:tgtEl>
                                      </p:cBhvr>
                                    </p:animEffect>
                                  </p:childTnLst>
                                </p:cTn>
                              </p:par>
                              <p:par>
                                <p:cTn id="74" presetID="10" presetClass="entr" presetSubtype="0" fill="hold" grpId="0" nodeType="withEffect">
                                  <p:stCondLst>
                                    <p:cond delay="1200"/>
                                  </p:stCondLst>
                                  <p:childTnLst>
                                    <p:set>
                                      <p:cBhvr>
                                        <p:cTn id="75" dur="1" fill="hold">
                                          <p:stCondLst>
                                            <p:cond delay="0"/>
                                          </p:stCondLst>
                                        </p:cTn>
                                        <p:tgtEl>
                                          <p:spTgt spid="101"/>
                                        </p:tgtEl>
                                        <p:attrNameLst>
                                          <p:attrName>style.visibility</p:attrName>
                                        </p:attrNameLst>
                                      </p:cBhvr>
                                      <p:to>
                                        <p:strVal val="visible"/>
                                      </p:to>
                                    </p:set>
                                    <p:animEffect transition="in" filter="fade">
                                      <p:cBhvr>
                                        <p:cTn id="76" dur="300"/>
                                        <p:tgtEl>
                                          <p:spTgt spid="101"/>
                                        </p:tgtEl>
                                      </p:cBhvr>
                                    </p:animEffect>
                                  </p:childTnLst>
                                </p:cTn>
                              </p:par>
                              <p:par>
                                <p:cTn id="77" presetID="10" presetClass="entr" presetSubtype="0" fill="hold" grpId="0" nodeType="withEffect">
                                  <p:stCondLst>
                                    <p:cond delay="1200"/>
                                  </p:stCondLst>
                                  <p:childTnLst>
                                    <p:set>
                                      <p:cBhvr>
                                        <p:cTn id="78" dur="1" fill="hold">
                                          <p:stCondLst>
                                            <p:cond delay="0"/>
                                          </p:stCondLst>
                                        </p:cTn>
                                        <p:tgtEl>
                                          <p:spTgt spid="111"/>
                                        </p:tgtEl>
                                        <p:attrNameLst>
                                          <p:attrName>style.visibility</p:attrName>
                                        </p:attrNameLst>
                                      </p:cBhvr>
                                      <p:to>
                                        <p:strVal val="visible"/>
                                      </p:to>
                                    </p:set>
                                    <p:animEffect transition="in" filter="fade">
                                      <p:cBhvr>
                                        <p:cTn id="79" dur="300"/>
                                        <p:tgtEl>
                                          <p:spTgt spid="111"/>
                                        </p:tgtEl>
                                      </p:cBhvr>
                                    </p:animEffect>
                                  </p:childTnLst>
                                </p:cTn>
                              </p:par>
                              <p:par>
                                <p:cTn id="80" presetID="10" presetClass="entr" presetSubtype="0" fill="hold" nodeType="withEffect">
                                  <p:stCondLst>
                                    <p:cond delay="1300"/>
                                  </p:stCondLst>
                                  <p:childTnLst>
                                    <p:set>
                                      <p:cBhvr>
                                        <p:cTn id="81" dur="1" fill="hold">
                                          <p:stCondLst>
                                            <p:cond delay="0"/>
                                          </p:stCondLst>
                                        </p:cTn>
                                        <p:tgtEl>
                                          <p:spTgt spid="112"/>
                                        </p:tgtEl>
                                        <p:attrNameLst>
                                          <p:attrName>style.visibility</p:attrName>
                                        </p:attrNameLst>
                                      </p:cBhvr>
                                      <p:to>
                                        <p:strVal val="visible"/>
                                      </p:to>
                                    </p:set>
                                    <p:animEffect transition="in" filter="fade">
                                      <p:cBhvr>
                                        <p:cTn id="82" dur="2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8" grpId="0"/>
      <p:bldP spid="101" grpId="0"/>
      <p:bldP spid="104" grpId="0"/>
      <p:bldP spid="107" grpId="0"/>
      <p:bldP spid="110" grpId="0"/>
      <p:bldP spid="1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3. Recursos necesarios en </a:t>
            </a:r>
            <a:r>
              <a:rPr lang="es-AR" sz="3600" b="1" dirty="0">
                <a:solidFill>
                  <a:srgbClr val="10069F"/>
                </a:solidFill>
                <a:latin typeface="Arial" panose="020B0604020202020204"/>
              </a:rPr>
              <a:t>el CD - </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Devoluciones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6" name="Rectangle 58">
            <a:extLst>
              <a:ext uri="{FF2B5EF4-FFF2-40B4-BE49-F238E27FC236}">
                <a16:creationId xmlns:a16="http://schemas.microsoft.com/office/drawing/2014/main" id="{8C37C538-0D90-4195-850E-D2EB5B51871D}"/>
              </a:ext>
            </a:extLst>
          </p:cNvPr>
          <p:cNvSpPr>
            <a:spLocks noChangeArrowheads="1"/>
          </p:cNvSpPr>
          <p:nvPr>
            <p:custDataLst>
              <p:tags r:id="rId1"/>
            </p:custDataLst>
          </p:nvPr>
        </p:nvSpPr>
        <p:spPr bwMode="gray">
          <a:xfrm>
            <a:off x="6532381" y="2137817"/>
            <a:ext cx="4806550" cy="692562"/>
          </a:xfrm>
          <a:prstGeom prst="rect">
            <a:avLst/>
          </a:prstGeom>
          <a:noFill/>
          <a:ln w="9525">
            <a:noFill/>
            <a:miter lim="800000"/>
            <a:headEnd/>
            <a:tailEnd/>
          </a:ln>
        </p:spPr>
        <p:txBody>
          <a:bodyPr wrap="square" lIns="0" tIns="0" rIns="0" bIns="0">
            <a:spAutoFit/>
          </a:bodyPr>
          <a:lstStyle/>
          <a:p>
            <a:pPr marL="344487" marR="0" lvl="1" indent="-285750" algn="l" defTabSz="913526" rtl="0" eaLnBrk="1" fontAlgn="auto" latinLnBrk="0" hangingPunct="1">
              <a:lnSpc>
                <a:spcPct val="110000"/>
              </a:lnSpc>
              <a:spcBef>
                <a:spcPts val="0"/>
              </a:spcBef>
              <a:spcAft>
                <a:spcPts val="0"/>
              </a:spcAft>
              <a:buClr>
                <a:srgbClr val="C25327"/>
              </a:buClr>
              <a:buSzPct val="100000"/>
              <a:buFont typeface="Arial" panose="020B0604020202020204" pitchFamily="34" charset="0"/>
              <a:buChar char="•"/>
              <a:tabLst/>
              <a:defRPr/>
            </a:pPr>
            <a:r>
              <a:rPr kumimoji="0" lang="es-AR" sz="1400" b="0" i="0" u="none" strike="noStrike" kern="1200" cap="none" spc="0" normalizeH="0" baseline="0" noProof="0" dirty="0" err="1">
                <a:ln>
                  <a:noFill/>
                </a:ln>
                <a:solidFill>
                  <a:prstClr val="black"/>
                </a:solidFill>
                <a:effectLst/>
                <a:uLnTx/>
                <a:uFillTx/>
                <a:latin typeface="Arial" panose="020B0604020202020204"/>
                <a:ea typeface="+mn-ea"/>
                <a:cs typeface="+mn-cs"/>
              </a:rPr>
              <a:t>Recepcion</a:t>
            </a:r>
            <a:r>
              <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rPr>
              <a:t> de </a:t>
            </a:r>
            <a:r>
              <a:rPr kumimoji="0" lang="es-AR" sz="1400" b="0" i="0" u="none" strike="noStrike" kern="1200" cap="none" spc="0" normalizeH="0" baseline="0" noProof="0" dirty="0" err="1">
                <a:ln>
                  <a:noFill/>
                </a:ln>
                <a:solidFill>
                  <a:prstClr val="black"/>
                </a:solidFill>
                <a:effectLst/>
                <a:uLnTx/>
                <a:uFillTx/>
                <a:latin typeface="Arial" panose="020B0604020202020204"/>
                <a:ea typeface="+mn-ea"/>
                <a:cs typeface="+mn-cs"/>
              </a:rPr>
              <a:t>Documentacion</a:t>
            </a:r>
            <a:r>
              <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rPr>
              <a:t>, y posterior </a:t>
            </a:r>
            <a:r>
              <a:rPr kumimoji="0" lang="es-AR" sz="1400" b="0" i="0" u="none" strike="noStrike" kern="1200" cap="none" spc="0" normalizeH="0" baseline="0" noProof="0" dirty="0" err="1">
                <a:ln>
                  <a:noFill/>
                </a:ln>
                <a:solidFill>
                  <a:prstClr val="black"/>
                </a:solidFill>
                <a:effectLst/>
                <a:uLnTx/>
                <a:uFillTx/>
                <a:latin typeface="Arial" panose="020B0604020202020204"/>
                <a:ea typeface="+mn-ea"/>
                <a:cs typeface="+mn-cs"/>
              </a:rPr>
              <a:t>seguimient</a:t>
            </a:r>
            <a:r>
              <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rPr>
              <a:t>.</a:t>
            </a:r>
          </a:p>
          <a:p>
            <a:pPr marL="344487" marR="0" lvl="1" indent="-285750" algn="l" defTabSz="913526" rtl="0" eaLnBrk="1" fontAlgn="auto" latinLnBrk="0" hangingPunct="1">
              <a:lnSpc>
                <a:spcPct val="110000"/>
              </a:lnSpc>
              <a:spcBef>
                <a:spcPts val="0"/>
              </a:spcBef>
              <a:spcAft>
                <a:spcPts val="0"/>
              </a:spcAft>
              <a:buClr>
                <a:srgbClr val="C25327"/>
              </a:buClr>
              <a:buSzPct val="100000"/>
              <a:buFont typeface="Arial" panose="020B0604020202020204" pitchFamily="34" charset="0"/>
              <a:buChar char="•"/>
              <a:tabLst/>
              <a:defRPr/>
            </a:pPr>
            <a:r>
              <a:rPr lang="es-AR" sz="1400" dirty="0">
                <a:solidFill>
                  <a:prstClr val="black"/>
                </a:solidFill>
                <a:latin typeface="Arial" panose="020B0604020202020204"/>
              </a:rPr>
              <a:t>Responsable por la gestión de Inventarios una vez inspeccionado el PT devuelto.</a:t>
            </a:r>
            <a:endPar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7" name="Rectangle 59">
            <a:extLst>
              <a:ext uri="{FF2B5EF4-FFF2-40B4-BE49-F238E27FC236}">
                <a16:creationId xmlns:a16="http://schemas.microsoft.com/office/drawing/2014/main" id="{1AABB139-797B-412B-ACAE-65A75AD1FB3D}"/>
              </a:ext>
            </a:extLst>
          </p:cNvPr>
          <p:cNvSpPr>
            <a:spLocks noChangeArrowheads="1"/>
          </p:cNvSpPr>
          <p:nvPr>
            <p:custDataLst>
              <p:tags r:id="rId2"/>
            </p:custDataLst>
          </p:nvPr>
        </p:nvSpPr>
        <p:spPr bwMode="gray">
          <a:xfrm>
            <a:off x="6655430" y="3288180"/>
            <a:ext cx="5031418" cy="2825453"/>
          </a:xfrm>
          <a:prstGeom prst="rect">
            <a:avLst/>
          </a:prstGeom>
          <a:noFill/>
          <a:ln w="9525">
            <a:noFill/>
            <a:miter lim="800000"/>
            <a:headEnd/>
            <a:tailEnd/>
          </a:ln>
        </p:spPr>
        <p:txBody>
          <a:bodyPr wrap="square" lIns="0" tIns="0" rIns="0" bIns="0">
            <a:spAutoFit/>
          </a:bodyPr>
          <a:lstStyle/>
          <a:p>
            <a:pPr marL="285750" marR="0" lvl="1" indent="-285750" algn="l" defTabSz="913526" rtl="0" eaLnBrk="1" fontAlgn="auto" latinLnBrk="0" hangingPunct="1">
              <a:lnSpc>
                <a:spcPct val="110000"/>
              </a:lnSpc>
              <a:spcBef>
                <a:spcPts val="0"/>
              </a:spcBef>
              <a:spcAft>
                <a:spcPts val="0"/>
              </a:spcAft>
              <a:buClr>
                <a:srgbClr val="C25327"/>
              </a:buClr>
              <a:buSzPct val="100000"/>
              <a:buFont typeface="Arial" panose="020B0604020202020204" pitchFamily="34" charset="0"/>
              <a:buChar char="•"/>
              <a:tabLst/>
              <a:defRPr/>
            </a:pPr>
            <a:endPar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85750" marR="0" lvl="1" indent="-285750" algn="l" defTabSz="913526" rtl="0" eaLnBrk="1" fontAlgn="auto" latinLnBrk="0" hangingPunct="1">
              <a:lnSpc>
                <a:spcPct val="110000"/>
              </a:lnSpc>
              <a:spcBef>
                <a:spcPts val="0"/>
              </a:spcBef>
              <a:spcAft>
                <a:spcPts val="0"/>
              </a:spcAft>
              <a:buClr>
                <a:srgbClr val="C25327"/>
              </a:buClr>
              <a:buSzPct val="100000"/>
              <a:buFont typeface="Arial" panose="020B0604020202020204" pitchFamily="34" charset="0"/>
              <a:buChar char="•"/>
              <a:tabLst/>
              <a:defRPr/>
            </a:pPr>
            <a:r>
              <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rPr>
              <a:t>1 persona  Traslada el pallet y lo lleva a zona </a:t>
            </a:r>
            <a:r>
              <a:rPr kumimoji="0" lang="es-AR" sz="1400" b="0" i="0" u="none" strike="noStrike" kern="1200" cap="none" spc="0" normalizeH="0" baseline="0" noProof="0" dirty="0" err="1">
                <a:ln>
                  <a:noFill/>
                </a:ln>
                <a:solidFill>
                  <a:prstClr val="black"/>
                </a:solidFill>
                <a:effectLst/>
                <a:uLnTx/>
                <a:uFillTx/>
                <a:latin typeface="Arial" panose="020B0604020202020204"/>
                <a:ea typeface="+mn-ea"/>
                <a:cs typeface="+mn-cs"/>
              </a:rPr>
              <a:t>staging</a:t>
            </a:r>
            <a:endPar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85750" marR="0" lvl="1" indent="-285750" algn="l" defTabSz="913526" rtl="0" eaLnBrk="1" fontAlgn="auto" latinLnBrk="0" hangingPunct="1">
              <a:lnSpc>
                <a:spcPct val="110000"/>
              </a:lnSpc>
              <a:spcBef>
                <a:spcPts val="0"/>
              </a:spcBef>
              <a:spcAft>
                <a:spcPts val="0"/>
              </a:spcAft>
              <a:buClr>
                <a:srgbClr val="C25327"/>
              </a:buClr>
              <a:buSzPct val="100000"/>
              <a:buFont typeface="Arial" panose="020B0604020202020204" pitchFamily="34" charset="0"/>
              <a:buChar char="•"/>
              <a:tabLst/>
              <a:defRPr/>
            </a:pPr>
            <a:r>
              <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rPr>
              <a:t>Luego de la inspección por parte del analista de calidad, procederá al movimiento del producto según corresponda</a:t>
            </a:r>
          </a:p>
          <a:p>
            <a:pPr marL="0" marR="0" lvl="1" indent="0" algn="l" defTabSz="913526" rtl="0" eaLnBrk="1" fontAlgn="auto" latinLnBrk="0" hangingPunct="1">
              <a:lnSpc>
                <a:spcPct val="110000"/>
              </a:lnSpc>
              <a:spcBef>
                <a:spcPts val="0"/>
              </a:spcBef>
              <a:spcAft>
                <a:spcPts val="0"/>
              </a:spcAft>
              <a:buClr>
                <a:srgbClr val="C25327"/>
              </a:buClr>
              <a:buSzPct val="100000"/>
              <a:buFontTx/>
              <a:buNone/>
              <a:tabLst/>
              <a:defRPr/>
            </a:pPr>
            <a:endPar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85750" marR="0" lvl="1" indent="-285750" algn="l" defTabSz="913526" rtl="0" eaLnBrk="1" fontAlgn="auto" latinLnBrk="0" hangingPunct="1">
              <a:lnSpc>
                <a:spcPct val="110000"/>
              </a:lnSpc>
              <a:spcBef>
                <a:spcPts val="0"/>
              </a:spcBef>
              <a:spcAft>
                <a:spcPts val="0"/>
              </a:spcAft>
              <a:buClr>
                <a:srgbClr val="C25327"/>
              </a:buClr>
              <a:buSzPct val="100000"/>
              <a:buFont typeface="Arial" panose="020B0604020202020204" pitchFamily="34" charset="0"/>
              <a:buChar char="•"/>
              <a:tabLst/>
              <a:defRPr/>
            </a:pPr>
            <a:endPar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85750" marR="0" lvl="1" indent="-285750" algn="l" defTabSz="913526" rtl="0" eaLnBrk="1" fontAlgn="auto" latinLnBrk="0" hangingPunct="1">
              <a:lnSpc>
                <a:spcPct val="110000"/>
              </a:lnSpc>
              <a:spcBef>
                <a:spcPts val="0"/>
              </a:spcBef>
              <a:spcAft>
                <a:spcPts val="0"/>
              </a:spcAft>
              <a:buClr>
                <a:srgbClr val="C25327"/>
              </a:buClr>
              <a:buSzPct val="100000"/>
              <a:buFont typeface="Arial" panose="020B0604020202020204" pitchFamily="34" charset="0"/>
              <a:buChar char="•"/>
              <a:tabLst/>
              <a:defRPr/>
            </a:pPr>
            <a:endParaRPr lang="es-AR" sz="1400" dirty="0">
              <a:solidFill>
                <a:prstClr val="black"/>
              </a:solidFill>
              <a:latin typeface="Arial" panose="020B0604020202020204"/>
            </a:endParaRPr>
          </a:p>
          <a:p>
            <a:pPr marL="285750" marR="0" lvl="1" indent="-285750" algn="l" defTabSz="913526" rtl="0" eaLnBrk="1" fontAlgn="auto" latinLnBrk="0" hangingPunct="1">
              <a:lnSpc>
                <a:spcPct val="110000"/>
              </a:lnSpc>
              <a:spcBef>
                <a:spcPts val="0"/>
              </a:spcBef>
              <a:spcAft>
                <a:spcPts val="0"/>
              </a:spcAft>
              <a:buClr>
                <a:srgbClr val="C25327"/>
              </a:buClr>
              <a:buSzPct val="100000"/>
              <a:buFont typeface="Arial" panose="020B0604020202020204" pitchFamily="34" charset="0"/>
              <a:buChar char="•"/>
              <a:tabLst/>
              <a:defRPr/>
            </a:pPr>
            <a:r>
              <a:rPr kumimoji="0" lang="es-AR" sz="1400" b="0" i="0" u="none" strike="noStrike" kern="1200" cap="none" spc="0" normalizeH="0" baseline="0" noProof="0" dirty="0" err="1">
                <a:ln>
                  <a:noFill/>
                </a:ln>
                <a:solidFill>
                  <a:prstClr val="black"/>
                </a:solidFill>
                <a:effectLst/>
                <a:uLnTx/>
                <a:uFillTx/>
                <a:latin typeface="Arial" panose="020B0604020202020204"/>
                <a:ea typeface="+mn-ea"/>
                <a:cs typeface="+mn-cs"/>
              </a:rPr>
              <a:t>Inspeccion</a:t>
            </a:r>
            <a:r>
              <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rPr>
              <a:t> y clasificación según corresponda:</a:t>
            </a:r>
          </a:p>
          <a:p>
            <a:pPr marL="0" marR="0" lvl="1" algn="l" defTabSz="913526" rtl="0" eaLnBrk="1" fontAlgn="auto" latinLnBrk="0" hangingPunct="1">
              <a:lnSpc>
                <a:spcPct val="110000"/>
              </a:lnSpc>
              <a:spcBef>
                <a:spcPts val="0"/>
              </a:spcBef>
              <a:spcAft>
                <a:spcPts val="0"/>
              </a:spcAft>
              <a:buClr>
                <a:srgbClr val="C25327"/>
              </a:buClr>
              <a:buSzPct val="100000"/>
              <a:tabLst/>
              <a:defRPr/>
            </a:pPr>
            <a:r>
              <a:rPr lang="es-AR" sz="1400" dirty="0">
                <a:solidFill>
                  <a:prstClr val="black"/>
                </a:solidFill>
                <a:latin typeface="Arial" panose="020B0604020202020204"/>
              </a:rPr>
              <a:t> - PT apto para la venta (</a:t>
            </a:r>
            <a:r>
              <a:rPr lang="es-AR" sz="1400" dirty="0" err="1">
                <a:solidFill>
                  <a:prstClr val="black"/>
                </a:solidFill>
                <a:latin typeface="Arial" panose="020B0604020202020204"/>
              </a:rPr>
              <a:t>Almacen</a:t>
            </a:r>
            <a:r>
              <a:rPr lang="es-AR" sz="1400" dirty="0">
                <a:solidFill>
                  <a:prstClr val="black"/>
                </a:solidFill>
                <a:latin typeface="Arial" panose="020B0604020202020204"/>
              </a:rPr>
              <a:t> libre disponibilidad)</a:t>
            </a:r>
          </a:p>
          <a:p>
            <a:pPr marL="0" marR="0" lvl="1" algn="l" defTabSz="913526" rtl="0" eaLnBrk="1" fontAlgn="auto" latinLnBrk="0" hangingPunct="1">
              <a:lnSpc>
                <a:spcPct val="110000"/>
              </a:lnSpc>
              <a:spcBef>
                <a:spcPts val="0"/>
              </a:spcBef>
              <a:spcAft>
                <a:spcPts val="0"/>
              </a:spcAft>
              <a:buClr>
                <a:srgbClr val="C25327"/>
              </a:buClr>
              <a:buSzPct val="100000"/>
              <a:tabLst/>
              <a:defRPr/>
            </a:pPr>
            <a:r>
              <a:rPr lang="es-AR" sz="1400" dirty="0">
                <a:solidFill>
                  <a:prstClr val="black"/>
                </a:solidFill>
                <a:latin typeface="Arial" panose="020B0604020202020204"/>
              </a:rPr>
              <a:t> - PT No apto para la venta (</a:t>
            </a:r>
            <a:r>
              <a:rPr lang="es-AR" sz="1400" dirty="0" err="1">
                <a:solidFill>
                  <a:prstClr val="black"/>
                </a:solidFill>
                <a:latin typeface="Arial" panose="020B0604020202020204"/>
              </a:rPr>
              <a:t>Almacen</a:t>
            </a:r>
            <a:r>
              <a:rPr lang="es-AR" sz="1400" dirty="0">
                <a:solidFill>
                  <a:prstClr val="black"/>
                </a:solidFill>
                <a:latin typeface="Arial" panose="020B0604020202020204"/>
              </a:rPr>
              <a:t> de No conformes)</a:t>
            </a:r>
          </a:p>
          <a:p>
            <a:pPr marL="0" marR="0" lvl="1" algn="l" defTabSz="913526" rtl="0" eaLnBrk="1" fontAlgn="auto" latinLnBrk="0" hangingPunct="1">
              <a:lnSpc>
                <a:spcPct val="110000"/>
              </a:lnSpc>
              <a:spcBef>
                <a:spcPts val="0"/>
              </a:spcBef>
              <a:spcAft>
                <a:spcPts val="0"/>
              </a:spcAft>
              <a:buClr>
                <a:srgbClr val="C25327"/>
              </a:buClr>
              <a:buSzPct val="100000"/>
              <a:tabLst/>
              <a:defRPr/>
            </a:pPr>
            <a:r>
              <a:rPr lang="es-AR" sz="1400" dirty="0">
                <a:solidFill>
                  <a:prstClr val="black"/>
                </a:solidFill>
                <a:latin typeface="Arial" panose="020B0604020202020204"/>
              </a:rPr>
              <a:t> - PT para la destrucción ( Baja y destrucción de inventario)</a:t>
            </a:r>
          </a:p>
          <a:p>
            <a:pPr marL="285750" marR="0" lvl="1" indent="-285750" algn="l" defTabSz="913526" rtl="0" eaLnBrk="1" fontAlgn="auto" latinLnBrk="0" hangingPunct="1">
              <a:lnSpc>
                <a:spcPct val="110000"/>
              </a:lnSpc>
              <a:spcBef>
                <a:spcPts val="0"/>
              </a:spcBef>
              <a:spcAft>
                <a:spcPts val="0"/>
              </a:spcAft>
              <a:buClr>
                <a:srgbClr val="C25327"/>
              </a:buClr>
              <a:buSzPct val="100000"/>
              <a:buFont typeface="Arial" panose="020B0604020202020204" pitchFamily="34" charset="0"/>
              <a:buChar char="•"/>
              <a:tabLst/>
              <a:defRPr/>
            </a:pPr>
            <a:endParaRPr kumimoji="0" lang="es-AR"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8" name="Rectangle 10">
            <a:extLst>
              <a:ext uri="{FF2B5EF4-FFF2-40B4-BE49-F238E27FC236}">
                <a16:creationId xmlns:a16="http://schemas.microsoft.com/office/drawing/2014/main" id="{A1BFB907-371A-4BA7-AD1E-0B854615344D}"/>
              </a:ext>
            </a:extLst>
          </p:cNvPr>
          <p:cNvSpPr>
            <a:spLocks noChangeArrowheads="1"/>
          </p:cNvSpPr>
          <p:nvPr>
            <p:custDataLst>
              <p:tags r:id="rId3"/>
            </p:custDataLst>
          </p:nvPr>
        </p:nvSpPr>
        <p:spPr bwMode="gray">
          <a:xfrm>
            <a:off x="982502" y="2292781"/>
            <a:ext cx="2345921" cy="738664"/>
          </a:xfrm>
          <a:prstGeom prst="rect">
            <a:avLst/>
          </a:prstGeom>
          <a:noFill/>
          <a:ln w="9525">
            <a:noFill/>
            <a:miter lim="800000"/>
            <a:headEnd/>
            <a:tailEnd/>
          </a:ln>
        </p:spPr>
        <p:txBody>
          <a:bodyPr wrap="square" lIns="0" tIns="0" rIns="0" bIns="0">
            <a:spAutoFit/>
          </a:bodyPr>
          <a:lstStyle/>
          <a:p>
            <a:pPr marL="0" marR="0" lvl="0" indent="0" algn="ctr" defTabSz="913526" rtl="0" eaLnBrk="1" fontAlgn="auto" latinLnBrk="0" hangingPunct="1">
              <a:lnSpc>
                <a:spcPct val="100000"/>
              </a:lnSpc>
              <a:spcBef>
                <a:spcPts val="0"/>
              </a:spcBef>
              <a:spcAft>
                <a:spcPts val="0"/>
              </a:spcAft>
              <a:buClr>
                <a:srgbClr val="C25327"/>
              </a:buClr>
              <a:buSzTx/>
              <a:buFontTx/>
              <a:buNone/>
              <a:tabLst/>
              <a:defRPr/>
            </a:pPr>
            <a:r>
              <a:rPr kumimoji="0" lang="en-US" sz="1600" b="1" i="0" u="none" strike="noStrike" kern="1200" cap="none" spc="0" normalizeH="0" baseline="0" noProof="0" dirty="0">
                <a:ln>
                  <a:noFill/>
                </a:ln>
                <a:solidFill>
                  <a:srgbClr val="E3D8F2">
                    <a:lumMod val="50000"/>
                  </a:srgbClr>
                </a:solidFill>
                <a:effectLst/>
                <a:uLnTx/>
                <a:uFillTx/>
                <a:latin typeface="Arial"/>
                <a:ea typeface="+mn-ea"/>
                <a:cs typeface="+mn-cs"/>
              </a:rPr>
              <a:t>Responsible de </a:t>
            </a:r>
            <a:r>
              <a:rPr kumimoji="0" lang="en-US" sz="1600" b="1" i="0" u="none" strike="noStrike" kern="1200" cap="none" spc="0" normalizeH="0" baseline="0" noProof="0" dirty="0" err="1">
                <a:ln>
                  <a:noFill/>
                </a:ln>
                <a:solidFill>
                  <a:srgbClr val="E3D8F2">
                    <a:lumMod val="50000"/>
                  </a:srgbClr>
                </a:solidFill>
                <a:effectLst/>
                <a:uLnTx/>
                <a:uFillTx/>
                <a:latin typeface="Arial"/>
                <a:ea typeface="+mn-ea"/>
                <a:cs typeface="+mn-cs"/>
              </a:rPr>
              <a:t>Devoluciones</a:t>
            </a:r>
            <a:r>
              <a:rPr kumimoji="0" lang="en-US" sz="1600" b="1" i="0" u="none" strike="noStrike" kern="1200" cap="none" spc="0" normalizeH="0" baseline="0" noProof="0" dirty="0">
                <a:ln>
                  <a:noFill/>
                </a:ln>
                <a:solidFill>
                  <a:srgbClr val="E3D8F2">
                    <a:lumMod val="50000"/>
                  </a:srgbClr>
                </a:solidFill>
                <a:effectLst/>
                <a:uLnTx/>
                <a:uFillTx/>
                <a:latin typeface="Arial"/>
                <a:ea typeface="+mn-ea"/>
                <a:cs typeface="+mn-cs"/>
              </a:rPr>
              <a:t> o </a:t>
            </a:r>
          </a:p>
          <a:p>
            <a:pPr marL="0" marR="0" lvl="0" indent="0" algn="ctr" defTabSz="913526" rtl="0" eaLnBrk="1" fontAlgn="auto" latinLnBrk="0" hangingPunct="1">
              <a:lnSpc>
                <a:spcPct val="100000"/>
              </a:lnSpc>
              <a:spcBef>
                <a:spcPts val="0"/>
              </a:spcBef>
              <a:spcAft>
                <a:spcPts val="0"/>
              </a:spcAft>
              <a:buClr>
                <a:srgbClr val="C25327"/>
              </a:buClr>
              <a:buSzTx/>
              <a:buFontTx/>
              <a:buNone/>
              <a:tabLst/>
              <a:defRPr/>
            </a:pPr>
            <a:r>
              <a:rPr lang="en-US" sz="1600" b="1" dirty="0" err="1">
                <a:solidFill>
                  <a:srgbClr val="E3D8F2">
                    <a:lumMod val="50000"/>
                  </a:srgbClr>
                </a:solidFill>
                <a:latin typeface="Arial"/>
              </a:rPr>
              <a:t>Administrativo</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Rectangle 52">
            <a:extLst>
              <a:ext uri="{FF2B5EF4-FFF2-40B4-BE49-F238E27FC236}">
                <a16:creationId xmlns:a16="http://schemas.microsoft.com/office/drawing/2014/main" id="{6AAC1EC5-B2FA-4BDE-912A-EFFA5EA89AAC}"/>
              </a:ext>
            </a:extLst>
          </p:cNvPr>
          <p:cNvSpPr>
            <a:spLocks noChangeArrowheads="1"/>
          </p:cNvSpPr>
          <p:nvPr>
            <p:custDataLst>
              <p:tags r:id="rId4"/>
            </p:custDataLst>
          </p:nvPr>
        </p:nvSpPr>
        <p:spPr bwMode="gray">
          <a:xfrm>
            <a:off x="1061359" y="3496739"/>
            <a:ext cx="2364439" cy="492443"/>
          </a:xfrm>
          <a:prstGeom prst="rect">
            <a:avLst/>
          </a:prstGeom>
          <a:noFill/>
          <a:ln w="9525">
            <a:noFill/>
            <a:miter lim="800000"/>
            <a:headEnd/>
            <a:tailEnd/>
          </a:ln>
        </p:spPr>
        <p:txBody>
          <a:bodyPr wrap="square" lIns="0" tIns="0" rIns="0" bIns="0">
            <a:spAutoFit/>
          </a:bodyPr>
          <a:lstStyle/>
          <a:p>
            <a:pPr marL="0" marR="0" lvl="0" indent="0" algn="l" defTabSz="913526" rtl="0" eaLnBrk="1" fontAlgn="auto" latinLnBrk="0" hangingPunct="1">
              <a:lnSpc>
                <a:spcPct val="100000"/>
              </a:lnSpc>
              <a:spcBef>
                <a:spcPts val="0"/>
              </a:spcBef>
              <a:spcAft>
                <a:spcPts val="0"/>
              </a:spcAft>
              <a:buClr>
                <a:srgbClr val="C25327"/>
              </a:buClr>
              <a:buSzTx/>
              <a:buFontTx/>
              <a:buNone/>
              <a:tabLst/>
              <a:defRPr/>
            </a:pPr>
            <a:r>
              <a:rPr kumimoji="0" lang="en-US" sz="1600" b="1" i="0" u="none" strike="noStrike" kern="1200" cap="none" spc="0" normalizeH="0" baseline="0" noProof="0" dirty="0" err="1">
                <a:ln>
                  <a:noFill/>
                </a:ln>
                <a:solidFill>
                  <a:srgbClr val="E3D8F2">
                    <a:lumMod val="50000"/>
                  </a:srgbClr>
                </a:solidFill>
                <a:effectLst/>
                <a:uLnTx/>
                <a:uFillTx/>
                <a:latin typeface="Arial" panose="020B0604020202020204"/>
                <a:ea typeface="+mn-ea"/>
                <a:cs typeface="+mn-cs"/>
              </a:rPr>
              <a:t>Operador</a:t>
            </a:r>
            <a:r>
              <a:rPr kumimoji="0" lang="en-US" sz="1600" b="1" i="0" u="none" strike="noStrike" kern="1200" cap="none" spc="0" normalizeH="0" baseline="0" noProof="0" dirty="0">
                <a:ln>
                  <a:noFill/>
                </a:ln>
                <a:solidFill>
                  <a:srgbClr val="E3D8F2">
                    <a:lumMod val="50000"/>
                  </a:srgbClr>
                </a:solidFill>
                <a:effectLst/>
                <a:uLnTx/>
                <a:uFillTx/>
                <a:latin typeface="Arial" panose="020B0604020202020204"/>
                <a:ea typeface="+mn-ea"/>
                <a:cs typeface="+mn-cs"/>
              </a:rPr>
              <a:t> de </a:t>
            </a:r>
            <a:r>
              <a:rPr kumimoji="0" lang="en-US" sz="1600" b="1" i="0" u="none" strike="noStrike" kern="1200" cap="none" spc="0" normalizeH="0" baseline="0" noProof="0" dirty="0" err="1">
                <a:ln>
                  <a:noFill/>
                </a:ln>
                <a:solidFill>
                  <a:srgbClr val="E3D8F2">
                    <a:lumMod val="50000"/>
                  </a:srgbClr>
                </a:solidFill>
                <a:effectLst/>
                <a:uLnTx/>
                <a:uFillTx/>
                <a:latin typeface="Arial" panose="020B0604020202020204"/>
                <a:ea typeface="+mn-ea"/>
                <a:cs typeface="+mn-cs"/>
              </a:rPr>
              <a:t>Descarga</a:t>
            </a:r>
            <a:endParaRPr kumimoji="0" lang="en-US" sz="1600" b="1" i="0" u="none" strike="noStrike" kern="1200" cap="none" spc="0" normalizeH="0" baseline="0" noProof="0" dirty="0">
              <a:ln>
                <a:noFill/>
              </a:ln>
              <a:solidFill>
                <a:srgbClr val="E3D8F2">
                  <a:lumMod val="50000"/>
                </a:srgbClr>
              </a:solidFill>
              <a:effectLst/>
              <a:uLnTx/>
              <a:uFillTx/>
              <a:latin typeface="Arial" panose="020B0604020202020204"/>
              <a:ea typeface="+mn-ea"/>
              <a:cs typeface="+mn-cs"/>
            </a:endParaRPr>
          </a:p>
          <a:p>
            <a:pPr marL="0" marR="0" lvl="0" indent="0" algn="ctr" defTabSz="913526" rtl="0" eaLnBrk="1" fontAlgn="auto" latinLnBrk="0" hangingPunct="1">
              <a:lnSpc>
                <a:spcPct val="100000"/>
              </a:lnSpc>
              <a:spcBef>
                <a:spcPts val="0"/>
              </a:spcBef>
              <a:spcAft>
                <a:spcPts val="0"/>
              </a:spcAft>
              <a:buClr>
                <a:srgbClr val="C25327"/>
              </a:buClr>
              <a:buSzTx/>
              <a:buFontTx/>
              <a:buNone/>
              <a:tabLst/>
              <a:defRPr/>
            </a:pPr>
            <a:r>
              <a:rPr kumimoji="0" lang="en-US" sz="1600" b="1" i="0" u="none" strike="noStrike" kern="1200" cap="none" spc="0" normalizeH="0" baseline="0" noProof="0" dirty="0">
                <a:ln>
                  <a:noFill/>
                </a:ln>
                <a:solidFill>
                  <a:srgbClr val="E3D8F2">
                    <a:lumMod val="50000"/>
                  </a:srgbClr>
                </a:solidFill>
                <a:effectLst/>
                <a:uLnTx/>
                <a:uFillTx/>
                <a:latin typeface="Arial" panose="020B0604020202020204"/>
                <a:ea typeface="+mn-ea"/>
                <a:cs typeface="+mn-cs"/>
              </a:rPr>
              <a:t>PT </a:t>
            </a:r>
            <a:r>
              <a:rPr kumimoji="0" lang="en-US" sz="1600" b="1" i="0" u="none" strike="noStrike" kern="1200" cap="none" spc="0" normalizeH="0" baseline="0" noProof="0" dirty="0" err="1">
                <a:ln>
                  <a:noFill/>
                </a:ln>
                <a:solidFill>
                  <a:srgbClr val="E3D8F2">
                    <a:lumMod val="50000"/>
                  </a:srgbClr>
                </a:solidFill>
                <a:effectLst/>
                <a:uLnTx/>
                <a:uFillTx/>
                <a:latin typeface="Arial" panose="020B0604020202020204"/>
                <a:ea typeface="+mn-ea"/>
                <a:cs typeface="+mn-cs"/>
              </a:rPr>
              <a:t>Devolucion</a:t>
            </a:r>
            <a:endPar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10" name="Picture 31" descr="linegrey.png">
            <a:extLst>
              <a:ext uri="{FF2B5EF4-FFF2-40B4-BE49-F238E27FC236}">
                <a16:creationId xmlns:a16="http://schemas.microsoft.com/office/drawing/2014/main" id="{53C09669-9A85-4DF3-8171-71598316DCBF}"/>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flipV="1">
            <a:off x="312445" y="1871134"/>
            <a:ext cx="10325057" cy="45720"/>
          </a:xfrm>
          <a:prstGeom prst="rect">
            <a:avLst/>
          </a:prstGeom>
        </p:spPr>
      </p:pic>
      <p:sp>
        <p:nvSpPr>
          <p:cNvPr id="11" name="AutoShape 43">
            <a:extLst>
              <a:ext uri="{FF2B5EF4-FFF2-40B4-BE49-F238E27FC236}">
                <a16:creationId xmlns:a16="http://schemas.microsoft.com/office/drawing/2014/main" id="{8FBFEC92-A618-44AB-8C44-75AAEBC930AB}"/>
              </a:ext>
            </a:extLst>
          </p:cNvPr>
          <p:cNvSpPr>
            <a:spLocks noChangeArrowheads="1"/>
          </p:cNvSpPr>
          <p:nvPr>
            <p:custDataLst>
              <p:tags r:id="rId5"/>
            </p:custDataLst>
          </p:nvPr>
        </p:nvSpPr>
        <p:spPr bwMode="gray">
          <a:xfrm>
            <a:off x="1761543" y="1487593"/>
            <a:ext cx="2019822" cy="238581"/>
          </a:xfrm>
          <a:prstGeom prst="rect">
            <a:avLst/>
          </a:prstGeom>
          <a:noFill/>
          <a:ln w="9525">
            <a:noFill/>
            <a:miter lim="800000"/>
            <a:headEnd/>
            <a:tailEnd/>
          </a:ln>
        </p:spPr>
        <p:txBody>
          <a:bodyPr lIns="0" tIns="0" rIns="0" bIns="18659"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black"/>
                </a:solidFill>
                <a:effectLst/>
                <a:uLnTx/>
                <a:uFillTx/>
                <a:latin typeface="Arial"/>
                <a:ea typeface="Gulim" pitchFamily="34" charset="-127"/>
                <a:cs typeface="+mn-cs"/>
              </a:rPr>
              <a:t>Rol</a:t>
            </a:r>
            <a:r>
              <a:rPr kumimoji="0" lang="en-US" altLang="ko-KR" sz="1400" b="1" i="0" u="none" strike="noStrike" kern="1200" cap="none" spc="0" normalizeH="0" baseline="0" noProof="0" dirty="0">
                <a:ln>
                  <a:noFill/>
                </a:ln>
                <a:solidFill>
                  <a:prstClr val="black"/>
                </a:solidFill>
                <a:effectLst/>
                <a:uLnTx/>
                <a:uFillTx/>
                <a:latin typeface="Arial"/>
                <a:ea typeface="Gulim" pitchFamily="34" charset="-127"/>
                <a:cs typeface="+mn-cs"/>
              </a:rPr>
              <a:t> </a:t>
            </a:r>
            <a:endParaRPr kumimoji="0" lang="en-US" altLang="ko-KR" sz="1400" b="0" i="0" u="none" strike="noStrike" kern="1200" cap="none" spc="0" normalizeH="0" baseline="0" noProof="0" dirty="0">
              <a:ln>
                <a:noFill/>
              </a:ln>
              <a:solidFill>
                <a:prstClr val="black"/>
              </a:solidFill>
              <a:effectLst/>
              <a:uLnTx/>
              <a:uFillTx/>
              <a:latin typeface="Arial"/>
              <a:ea typeface="Gulim" pitchFamily="34" charset="-127"/>
              <a:cs typeface="+mn-cs"/>
            </a:endParaRPr>
          </a:p>
        </p:txBody>
      </p:sp>
      <p:sp>
        <p:nvSpPr>
          <p:cNvPr id="12" name="AutoShape 45">
            <a:extLst>
              <a:ext uri="{FF2B5EF4-FFF2-40B4-BE49-F238E27FC236}">
                <a16:creationId xmlns:a16="http://schemas.microsoft.com/office/drawing/2014/main" id="{B55F5C65-DCB6-4960-8BC9-55CBCA7C9FFB}"/>
              </a:ext>
            </a:extLst>
          </p:cNvPr>
          <p:cNvSpPr>
            <a:spLocks noChangeArrowheads="1"/>
          </p:cNvSpPr>
          <p:nvPr>
            <p:custDataLst>
              <p:tags r:id="rId6"/>
            </p:custDataLst>
          </p:nvPr>
        </p:nvSpPr>
        <p:spPr bwMode="gray">
          <a:xfrm>
            <a:off x="3517238" y="1535574"/>
            <a:ext cx="822830" cy="243045"/>
          </a:xfrm>
          <a:prstGeom prst="rect">
            <a:avLst/>
          </a:prstGeom>
          <a:noFill/>
          <a:ln w="9525">
            <a:noFill/>
            <a:miter lim="800000"/>
            <a:headEnd/>
            <a:tailEnd/>
          </a:ln>
        </p:spPr>
        <p:txBody>
          <a:bodyPr lIns="0" tIns="0" rIns="0" bIns="18659"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black"/>
                </a:solidFill>
                <a:effectLst/>
                <a:uLnTx/>
                <a:uFillTx/>
                <a:latin typeface="Arial"/>
                <a:ea typeface="Gulim" pitchFamily="34" charset="-127"/>
                <a:cs typeface="+mn-cs"/>
              </a:rPr>
              <a:t>Cantidad</a:t>
            </a:r>
            <a:endParaRPr kumimoji="0" lang="en-US" altLang="ko-KR" sz="1400" b="1" i="0" u="none" strike="noStrike" kern="1200" cap="none" spc="0" normalizeH="0" baseline="0" noProof="0" dirty="0">
              <a:ln>
                <a:noFill/>
              </a:ln>
              <a:solidFill>
                <a:prstClr val="black"/>
              </a:solidFill>
              <a:effectLst/>
              <a:uLnTx/>
              <a:uFillTx/>
              <a:latin typeface="Arial"/>
              <a:ea typeface="Gulim" pitchFamily="34" charset="-127"/>
              <a:cs typeface="+mn-cs"/>
            </a:endParaRPr>
          </a:p>
        </p:txBody>
      </p:sp>
      <p:sp>
        <p:nvSpPr>
          <p:cNvPr id="13" name="AutoShape 48">
            <a:extLst>
              <a:ext uri="{FF2B5EF4-FFF2-40B4-BE49-F238E27FC236}">
                <a16:creationId xmlns:a16="http://schemas.microsoft.com/office/drawing/2014/main" id="{0F46EAC2-8DFD-4BE9-B298-10B4840BC004}"/>
              </a:ext>
            </a:extLst>
          </p:cNvPr>
          <p:cNvSpPr>
            <a:spLocks noChangeArrowheads="1"/>
          </p:cNvSpPr>
          <p:nvPr>
            <p:custDataLst>
              <p:tags r:id="rId7"/>
            </p:custDataLst>
          </p:nvPr>
        </p:nvSpPr>
        <p:spPr bwMode="gray">
          <a:xfrm>
            <a:off x="6842974" y="1535574"/>
            <a:ext cx="4370072" cy="243045"/>
          </a:xfrm>
          <a:prstGeom prst="rect">
            <a:avLst/>
          </a:prstGeom>
          <a:noFill/>
          <a:ln w="9525">
            <a:noFill/>
            <a:miter lim="800000"/>
            <a:headEnd/>
            <a:tailEnd/>
          </a:ln>
        </p:spPr>
        <p:txBody>
          <a:bodyPr lIns="0" tIns="0" rIns="0" bIns="18659"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Arial"/>
                <a:ea typeface="Gulim" pitchFamily="34" charset="-127"/>
                <a:cs typeface="+mn-cs"/>
              </a:rPr>
              <a:t>Descripcion</a:t>
            </a:r>
          </a:p>
        </p:txBody>
      </p:sp>
      <p:pic>
        <p:nvPicPr>
          <p:cNvPr id="14" name="Picture 37" descr="linegrey.png">
            <a:extLst>
              <a:ext uri="{FF2B5EF4-FFF2-40B4-BE49-F238E27FC236}">
                <a16:creationId xmlns:a16="http://schemas.microsoft.com/office/drawing/2014/main" id="{FA2FEA52-E90A-457E-94CF-02ACE2A79B86}"/>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312445" y="3095414"/>
            <a:ext cx="10325069" cy="45719"/>
          </a:xfrm>
          <a:prstGeom prst="rect">
            <a:avLst/>
          </a:prstGeom>
        </p:spPr>
      </p:pic>
      <p:sp>
        <p:nvSpPr>
          <p:cNvPr id="17" name="Lágrima 58">
            <a:extLst>
              <a:ext uri="{FF2B5EF4-FFF2-40B4-BE49-F238E27FC236}">
                <a16:creationId xmlns:a16="http://schemas.microsoft.com/office/drawing/2014/main" id="{2C86C5ED-A608-4958-BF1A-7D2570F319DE}"/>
              </a:ext>
            </a:extLst>
          </p:cNvPr>
          <p:cNvSpPr/>
          <p:nvPr/>
        </p:nvSpPr>
        <p:spPr>
          <a:xfrm>
            <a:off x="3625640" y="2102936"/>
            <a:ext cx="801670" cy="738664"/>
          </a:xfrm>
          <a:prstGeom prst="teardrop">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Arial" panose="020B0604020202020204"/>
              </a:rPr>
              <a:t>1</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8" name="Lágrima 59">
            <a:extLst>
              <a:ext uri="{FF2B5EF4-FFF2-40B4-BE49-F238E27FC236}">
                <a16:creationId xmlns:a16="http://schemas.microsoft.com/office/drawing/2014/main" id="{D5840806-9F49-414F-A566-4B94C2432D08}"/>
              </a:ext>
            </a:extLst>
          </p:cNvPr>
          <p:cNvSpPr/>
          <p:nvPr/>
        </p:nvSpPr>
        <p:spPr>
          <a:xfrm>
            <a:off x="3643692" y="3312073"/>
            <a:ext cx="801670" cy="738664"/>
          </a:xfrm>
          <a:prstGeom prst="teardrop">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1</a:t>
            </a:r>
          </a:p>
        </p:txBody>
      </p:sp>
      <p:pic>
        <p:nvPicPr>
          <p:cNvPr id="19" name="Gráfico 60" descr="Obreros de la construcción">
            <a:extLst>
              <a:ext uri="{FF2B5EF4-FFF2-40B4-BE49-F238E27FC236}">
                <a16:creationId xmlns:a16="http://schemas.microsoft.com/office/drawing/2014/main" id="{5AF6C77A-03FF-4D63-B580-F6952A361A31}"/>
              </a:ext>
            </a:extLst>
          </p:cNvPr>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2445" y="2150821"/>
            <a:ext cx="582736" cy="582736"/>
          </a:xfrm>
          <a:prstGeom prst="rect">
            <a:avLst/>
          </a:prstGeom>
        </p:spPr>
      </p:pic>
      <p:pic>
        <p:nvPicPr>
          <p:cNvPr id="20" name="Gráfico 62" descr="Obreros de la construcción">
            <a:extLst>
              <a:ext uri="{FF2B5EF4-FFF2-40B4-BE49-F238E27FC236}">
                <a16:creationId xmlns:a16="http://schemas.microsoft.com/office/drawing/2014/main" id="{1631CDAD-1991-4683-AEB0-C8F2A007B379}"/>
              </a:ext>
            </a:extLst>
          </p:cNvPr>
          <p:cNvPicPr>
            <a:picLocks noChangeAspect="1"/>
          </p:cNvPicPr>
          <p:nvPr/>
        </p:nvPicPr>
        <p:blipFill>
          <a:blip r:embed="rId1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3359" y="3390450"/>
            <a:ext cx="582736" cy="582736"/>
          </a:xfrm>
          <a:prstGeom prst="rect">
            <a:avLst/>
          </a:prstGeom>
        </p:spPr>
      </p:pic>
      <p:sp>
        <p:nvSpPr>
          <p:cNvPr id="21" name="AutoShape 45">
            <a:extLst>
              <a:ext uri="{FF2B5EF4-FFF2-40B4-BE49-F238E27FC236}">
                <a16:creationId xmlns:a16="http://schemas.microsoft.com/office/drawing/2014/main" id="{9E07C85A-24E7-426F-8F4A-DBC50C75963D}"/>
              </a:ext>
            </a:extLst>
          </p:cNvPr>
          <p:cNvSpPr>
            <a:spLocks noChangeArrowheads="1"/>
          </p:cNvSpPr>
          <p:nvPr>
            <p:custDataLst>
              <p:tags r:id="rId8"/>
            </p:custDataLst>
          </p:nvPr>
        </p:nvSpPr>
        <p:spPr bwMode="gray">
          <a:xfrm>
            <a:off x="4751677" y="1530758"/>
            <a:ext cx="1845762" cy="234285"/>
          </a:xfrm>
          <a:prstGeom prst="rect">
            <a:avLst/>
          </a:prstGeom>
          <a:noFill/>
          <a:ln w="9525">
            <a:noFill/>
            <a:miter lim="800000"/>
            <a:headEnd/>
            <a:tailEnd/>
          </a:ln>
        </p:spPr>
        <p:txBody>
          <a:bodyPr wrap="square" lIns="0" tIns="0" rIns="0" bIns="18659"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black"/>
                </a:solidFill>
                <a:effectLst/>
                <a:uLnTx/>
                <a:uFillTx/>
                <a:latin typeface="Arial"/>
                <a:ea typeface="Gulim" pitchFamily="34" charset="-127"/>
                <a:cs typeface="+mn-cs"/>
              </a:rPr>
              <a:t>Tiempo</a:t>
            </a:r>
            <a:r>
              <a:rPr kumimoji="0" lang="en-US" altLang="ko-KR" sz="1400" b="1" i="0" u="none" strike="noStrike" kern="1200" cap="none" spc="0" normalizeH="0" baseline="0" noProof="0" dirty="0">
                <a:ln>
                  <a:noFill/>
                </a:ln>
                <a:solidFill>
                  <a:prstClr val="black"/>
                </a:solidFill>
                <a:effectLst/>
                <a:uLnTx/>
                <a:uFillTx/>
                <a:latin typeface="Arial"/>
                <a:ea typeface="Gulim" pitchFamily="34" charset="-127"/>
                <a:cs typeface="+mn-cs"/>
              </a:rPr>
              <a:t> </a:t>
            </a:r>
            <a:r>
              <a:rPr kumimoji="0" lang="en-US" altLang="ko-KR" sz="1400" b="1" i="0" u="none" strike="noStrike" kern="1200" cap="none" spc="0" normalizeH="0" baseline="0" noProof="0" dirty="0" err="1">
                <a:ln>
                  <a:noFill/>
                </a:ln>
                <a:solidFill>
                  <a:prstClr val="black"/>
                </a:solidFill>
                <a:effectLst/>
                <a:uLnTx/>
                <a:uFillTx/>
                <a:latin typeface="Arial"/>
                <a:ea typeface="Gulim" pitchFamily="34" charset="-127"/>
                <a:cs typeface="+mn-cs"/>
              </a:rPr>
              <a:t>Estimado</a:t>
            </a:r>
            <a:endParaRPr kumimoji="0" lang="en-US" altLang="ko-KR" sz="1400" b="1" i="0" u="none" strike="noStrike" kern="1200" cap="none" spc="0" normalizeH="0" baseline="0" noProof="0" dirty="0">
              <a:ln>
                <a:noFill/>
              </a:ln>
              <a:solidFill>
                <a:prstClr val="black"/>
              </a:solidFill>
              <a:effectLst/>
              <a:uLnTx/>
              <a:uFillTx/>
              <a:latin typeface="Arial"/>
              <a:ea typeface="Gulim" pitchFamily="34" charset="-127"/>
              <a:cs typeface="+mn-cs"/>
            </a:endParaRPr>
          </a:p>
        </p:txBody>
      </p:sp>
      <p:cxnSp>
        <p:nvCxnSpPr>
          <p:cNvPr id="22" name="Straight Connector 38">
            <a:extLst>
              <a:ext uri="{FF2B5EF4-FFF2-40B4-BE49-F238E27FC236}">
                <a16:creationId xmlns:a16="http://schemas.microsoft.com/office/drawing/2014/main" id="{E97BC2B2-CB3F-4FFB-BEC3-A17431CFD556}"/>
              </a:ext>
            </a:extLst>
          </p:cNvPr>
          <p:cNvCxnSpPr>
            <a:cxnSpLocks/>
          </p:cNvCxnSpPr>
          <p:nvPr/>
        </p:nvCxnSpPr>
        <p:spPr>
          <a:xfrm flipH="1">
            <a:off x="4550359" y="1601893"/>
            <a:ext cx="30108" cy="4692534"/>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2406968-52EC-4C56-8AAF-6E6B4C6F6EB7}"/>
              </a:ext>
            </a:extLst>
          </p:cNvPr>
          <p:cNvSpPr/>
          <p:nvPr/>
        </p:nvSpPr>
        <p:spPr>
          <a:xfrm>
            <a:off x="4550359" y="3288180"/>
            <a:ext cx="2033526"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92929"/>
                </a:solidFill>
                <a:effectLst/>
                <a:uLnTx/>
                <a:uFillTx/>
                <a:latin typeface="Arial" panose="020B0604020202020204"/>
                <a:ea typeface="+mn-ea"/>
                <a:cs typeface="+mn-cs"/>
              </a:rPr>
              <a:t>Dependiendo</a:t>
            </a:r>
            <a: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rPr>
              <a:t> volume </a:t>
            </a:r>
            <a:r>
              <a:rPr kumimoji="0" lang="en-US" sz="1800" b="0" i="0" u="none" strike="noStrike" kern="1200" cap="none" spc="0" normalizeH="0" baseline="0" noProof="0" dirty="0" err="1">
                <a:ln>
                  <a:noFill/>
                </a:ln>
                <a:solidFill>
                  <a:srgbClr val="292929"/>
                </a:solidFill>
                <a:effectLst/>
                <a:uLnTx/>
                <a:uFillTx/>
                <a:latin typeface="Arial" panose="020B0604020202020204"/>
                <a:ea typeface="+mn-ea"/>
                <a:cs typeface="+mn-cs"/>
              </a:rPr>
              <a:t>Devolucion</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5" name="Rectangle 24">
            <a:extLst>
              <a:ext uri="{FF2B5EF4-FFF2-40B4-BE49-F238E27FC236}">
                <a16:creationId xmlns:a16="http://schemas.microsoft.com/office/drawing/2014/main" id="{9E3807F7-F36A-49EF-8478-50138D05538E}"/>
              </a:ext>
            </a:extLst>
          </p:cNvPr>
          <p:cNvSpPr/>
          <p:nvPr/>
        </p:nvSpPr>
        <p:spPr>
          <a:xfrm>
            <a:off x="2628" y="882033"/>
            <a:ext cx="700275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dirty="0" err="1">
                <a:ln>
                  <a:noFill/>
                </a:ln>
                <a:solidFill>
                  <a:srgbClr val="10069F"/>
                </a:solidFill>
                <a:effectLst/>
                <a:uLnTx/>
                <a:uFillTx/>
                <a:latin typeface="Arial" panose="020B0604020202020204"/>
                <a:ea typeface="+mn-ea"/>
                <a:cs typeface="+mn-cs"/>
              </a:rPr>
              <a:t>Devolucion</a:t>
            </a:r>
            <a:r>
              <a:rPr kumimoji="0" lang="es-AR" sz="1800" b="1" i="0" u="none" strike="noStrike" kern="1200" cap="none" spc="0" normalizeH="0" baseline="0" noProof="0" dirty="0">
                <a:ln>
                  <a:noFill/>
                </a:ln>
                <a:solidFill>
                  <a:srgbClr val="10069F"/>
                </a:solidFill>
                <a:effectLst/>
                <a:uLnTx/>
                <a:uFillTx/>
                <a:latin typeface="Arial" panose="020B0604020202020204"/>
                <a:ea typeface="+mn-ea"/>
                <a:cs typeface="+mn-cs"/>
              </a:rPr>
              <a:t> de  Producto Terminado Regulado y No Regulado: </a:t>
            </a: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6" name="Rectangle 52">
            <a:extLst>
              <a:ext uri="{FF2B5EF4-FFF2-40B4-BE49-F238E27FC236}">
                <a16:creationId xmlns:a16="http://schemas.microsoft.com/office/drawing/2014/main" id="{347BC5AF-E41F-45A4-B99F-445043641713}"/>
              </a:ext>
            </a:extLst>
          </p:cNvPr>
          <p:cNvSpPr>
            <a:spLocks noChangeArrowheads="1"/>
          </p:cNvSpPr>
          <p:nvPr>
            <p:custDataLst>
              <p:tags r:id="rId9"/>
            </p:custDataLst>
          </p:nvPr>
        </p:nvSpPr>
        <p:spPr bwMode="gray">
          <a:xfrm>
            <a:off x="1061359" y="5035979"/>
            <a:ext cx="2364439" cy="492443"/>
          </a:xfrm>
          <a:prstGeom prst="rect">
            <a:avLst/>
          </a:prstGeom>
          <a:noFill/>
          <a:ln w="9525">
            <a:noFill/>
            <a:miter lim="800000"/>
            <a:headEnd/>
            <a:tailEnd/>
          </a:ln>
        </p:spPr>
        <p:txBody>
          <a:bodyPr wrap="square" lIns="0" tIns="0" rIns="0" bIns="0">
            <a:spAutoFit/>
          </a:bodyPr>
          <a:lstStyle/>
          <a:p>
            <a:pPr marL="0" marR="0" lvl="0" indent="0" algn="ctr" defTabSz="913526" rtl="0" eaLnBrk="1" fontAlgn="auto" latinLnBrk="0" hangingPunct="1">
              <a:lnSpc>
                <a:spcPct val="100000"/>
              </a:lnSpc>
              <a:spcBef>
                <a:spcPts val="0"/>
              </a:spcBef>
              <a:spcAft>
                <a:spcPts val="0"/>
              </a:spcAft>
              <a:buClr>
                <a:srgbClr val="C25327"/>
              </a:buClr>
              <a:buSzTx/>
              <a:buFontTx/>
              <a:buNone/>
              <a:tabLst/>
              <a:defRPr/>
            </a:pPr>
            <a:r>
              <a:rPr kumimoji="0" lang="en-US" sz="1600" b="1" i="0" u="none" strike="noStrike" kern="1200" cap="none" spc="0" normalizeH="0" baseline="0" noProof="0" dirty="0" err="1">
                <a:ln>
                  <a:noFill/>
                </a:ln>
                <a:solidFill>
                  <a:srgbClr val="E3D8F2">
                    <a:lumMod val="50000"/>
                  </a:srgbClr>
                </a:solidFill>
                <a:effectLst/>
                <a:uLnTx/>
                <a:uFillTx/>
                <a:latin typeface="Arial" panose="020B0604020202020204"/>
                <a:ea typeface="+mn-ea"/>
                <a:cs typeface="+mn-cs"/>
              </a:rPr>
              <a:t>Analista</a:t>
            </a:r>
            <a:r>
              <a:rPr kumimoji="0" lang="en-US" sz="1600" b="1" i="0" u="none" strike="noStrike" kern="1200" cap="none" spc="0" normalizeH="0" baseline="0" noProof="0" dirty="0">
                <a:ln>
                  <a:noFill/>
                </a:ln>
                <a:solidFill>
                  <a:srgbClr val="E3D8F2">
                    <a:lumMod val="50000"/>
                  </a:srgbClr>
                </a:solidFill>
                <a:effectLst/>
                <a:uLnTx/>
                <a:uFillTx/>
                <a:latin typeface="Arial" panose="020B0604020202020204"/>
                <a:ea typeface="+mn-ea"/>
                <a:cs typeface="+mn-cs"/>
              </a:rPr>
              <a:t> de Calidad Move</a:t>
            </a:r>
            <a:endPar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7" name="Lágrima 59">
            <a:extLst>
              <a:ext uri="{FF2B5EF4-FFF2-40B4-BE49-F238E27FC236}">
                <a16:creationId xmlns:a16="http://schemas.microsoft.com/office/drawing/2014/main" id="{1AD7BC43-2596-41AF-9575-FC6FC4AB2D16}"/>
              </a:ext>
            </a:extLst>
          </p:cNvPr>
          <p:cNvSpPr/>
          <p:nvPr/>
        </p:nvSpPr>
        <p:spPr>
          <a:xfrm>
            <a:off x="3643692" y="4851313"/>
            <a:ext cx="801670" cy="738664"/>
          </a:xfrm>
          <a:prstGeom prst="teardrop">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4</a:t>
            </a:r>
          </a:p>
        </p:txBody>
      </p:sp>
      <p:pic>
        <p:nvPicPr>
          <p:cNvPr id="28" name="Gráfico 62" descr="Obreros de la construcción">
            <a:extLst>
              <a:ext uri="{FF2B5EF4-FFF2-40B4-BE49-F238E27FC236}">
                <a16:creationId xmlns:a16="http://schemas.microsoft.com/office/drawing/2014/main" id="{0342BE99-ABC6-40F3-AF5E-FCEB4358EFB4}"/>
              </a:ext>
            </a:extLst>
          </p:cNvPr>
          <p:cNvPicPr>
            <a:picLocks noChangeAspect="1"/>
          </p:cNvPicPr>
          <p:nvPr/>
        </p:nvPicPr>
        <p:blipFill>
          <a:blip r:embed="rId12">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3359" y="4929690"/>
            <a:ext cx="582736" cy="582736"/>
          </a:xfrm>
          <a:prstGeom prst="rect">
            <a:avLst/>
          </a:prstGeom>
        </p:spPr>
      </p:pic>
      <p:pic>
        <p:nvPicPr>
          <p:cNvPr id="30" name="Picture 37" descr="linegrey.png">
            <a:extLst>
              <a:ext uri="{FF2B5EF4-FFF2-40B4-BE49-F238E27FC236}">
                <a16:creationId xmlns:a16="http://schemas.microsoft.com/office/drawing/2014/main" id="{F77020BB-56C8-4786-BBE1-C67A8F20F16B}"/>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312445" y="4436534"/>
            <a:ext cx="10325069" cy="45719"/>
          </a:xfrm>
          <a:prstGeom prst="rect">
            <a:avLst/>
          </a:prstGeom>
        </p:spPr>
      </p:pic>
      <p:cxnSp>
        <p:nvCxnSpPr>
          <p:cNvPr id="31" name="Straight Connector 38">
            <a:extLst>
              <a:ext uri="{FF2B5EF4-FFF2-40B4-BE49-F238E27FC236}">
                <a16:creationId xmlns:a16="http://schemas.microsoft.com/office/drawing/2014/main" id="{63A23199-8970-41F7-AA39-4C9C499A7523}"/>
              </a:ext>
            </a:extLst>
          </p:cNvPr>
          <p:cNvCxnSpPr>
            <a:cxnSpLocks/>
          </p:cNvCxnSpPr>
          <p:nvPr/>
        </p:nvCxnSpPr>
        <p:spPr>
          <a:xfrm flipH="1">
            <a:off x="3407359" y="1662853"/>
            <a:ext cx="30108" cy="4692534"/>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8">
            <a:extLst>
              <a:ext uri="{FF2B5EF4-FFF2-40B4-BE49-F238E27FC236}">
                <a16:creationId xmlns:a16="http://schemas.microsoft.com/office/drawing/2014/main" id="{85EFD729-5FC7-4221-AE88-290FE7FEB20F}"/>
              </a:ext>
            </a:extLst>
          </p:cNvPr>
          <p:cNvCxnSpPr>
            <a:cxnSpLocks/>
          </p:cNvCxnSpPr>
          <p:nvPr/>
        </p:nvCxnSpPr>
        <p:spPr>
          <a:xfrm flipH="1">
            <a:off x="6472161" y="1530758"/>
            <a:ext cx="30108" cy="4692534"/>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3" name="Rectangle 2">
            <a:extLst>
              <a:ext uri="{FF2B5EF4-FFF2-40B4-BE49-F238E27FC236}">
                <a16:creationId xmlns:a16="http://schemas.microsoft.com/office/drawing/2014/main" id="{8BBC771C-53E5-4836-A6B8-6EDF382016C2}"/>
              </a:ext>
            </a:extLst>
          </p:cNvPr>
          <p:cNvSpPr/>
          <p:nvPr/>
        </p:nvSpPr>
        <p:spPr>
          <a:xfrm>
            <a:off x="4498855" y="4785567"/>
            <a:ext cx="2033526"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92929"/>
                </a:solidFill>
                <a:effectLst/>
                <a:uLnTx/>
                <a:uFillTx/>
                <a:latin typeface="Arial" panose="020B0604020202020204"/>
                <a:ea typeface="+mn-ea"/>
                <a:cs typeface="+mn-cs"/>
              </a:rPr>
              <a:t>Dependiendo</a:t>
            </a:r>
            <a: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rPr>
              <a:t> volume </a:t>
            </a:r>
            <a:r>
              <a:rPr kumimoji="0" lang="en-US" sz="1800" b="0" i="0" u="none" strike="noStrike" kern="1200" cap="none" spc="0" normalizeH="0" baseline="0" noProof="0" dirty="0" err="1">
                <a:ln>
                  <a:noFill/>
                </a:ln>
                <a:solidFill>
                  <a:srgbClr val="292929"/>
                </a:solidFill>
                <a:effectLst/>
                <a:uLnTx/>
                <a:uFillTx/>
                <a:latin typeface="Arial" panose="020B0604020202020204"/>
                <a:ea typeface="+mn-ea"/>
                <a:cs typeface="+mn-cs"/>
              </a:rPr>
              <a:t>Devolucion</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34" name="Rectangle 2">
            <a:extLst>
              <a:ext uri="{FF2B5EF4-FFF2-40B4-BE49-F238E27FC236}">
                <a16:creationId xmlns:a16="http://schemas.microsoft.com/office/drawing/2014/main" id="{4EC813CB-C756-497C-8F31-6C0D4EA02E6A}"/>
              </a:ext>
            </a:extLst>
          </p:cNvPr>
          <p:cNvSpPr/>
          <p:nvPr/>
        </p:nvSpPr>
        <p:spPr>
          <a:xfrm>
            <a:off x="4483799" y="2039300"/>
            <a:ext cx="2033526"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00"/>
                </a:solidFill>
                <a:effectLst/>
                <a:uLnTx/>
                <a:uFillTx/>
                <a:latin typeface="Arial" panose="020B0604020202020204"/>
                <a:ea typeface="+mn-ea"/>
                <a:cs typeface="+mn-cs"/>
              </a:rPr>
              <a:t>Dependiendo</a:t>
            </a:r>
            <a:r>
              <a:rPr kumimoji="0" lang="en-US" sz="1800" b="0" i="0" u="none" strike="noStrike" kern="1200" cap="none" spc="0" normalizeH="0" baseline="0" noProof="0" dirty="0">
                <a:ln>
                  <a:noFill/>
                </a:ln>
                <a:solidFill>
                  <a:srgbClr val="FF0000"/>
                </a:solidFill>
                <a:effectLst/>
                <a:uLnTx/>
                <a:uFillTx/>
                <a:latin typeface="Arial" panose="020B0604020202020204"/>
                <a:ea typeface="+mn-ea"/>
                <a:cs typeface="+mn-cs"/>
              </a:rPr>
              <a:t> volume </a:t>
            </a:r>
            <a:r>
              <a:rPr kumimoji="0" lang="en-US" sz="1800" b="0" i="0" u="none" strike="noStrike" kern="1200" cap="none" spc="0" normalizeH="0" baseline="0" noProof="0" dirty="0" err="1">
                <a:ln>
                  <a:noFill/>
                </a:ln>
                <a:solidFill>
                  <a:srgbClr val="FF0000"/>
                </a:solidFill>
                <a:effectLst/>
                <a:uLnTx/>
                <a:uFillTx/>
                <a:latin typeface="Arial" panose="020B0604020202020204"/>
                <a:ea typeface="+mn-ea"/>
                <a:cs typeface="+mn-cs"/>
              </a:rPr>
              <a:t>Devolucion</a:t>
            </a:r>
            <a:endParaRPr kumimoji="0" lang="en-US"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16691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15388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3. Impactos de este proceso</a:t>
            </a: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5" name="Text Placeholder 6">
            <a:extLst>
              <a:ext uri="{FF2B5EF4-FFF2-40B4-BE49-F238E27FC236}">
                <a16:creationId xmlns:a16="http://schemas.microsoft.com/office/drawing/2014/main" id="{8A8ABAC4-F73F-4E0E-8D37-A0BFF1051EE5}"/>
              </a:ext>
            </a:extLst>
          </p:cNvPr>
          <p:cNvSpPr txBox="1">
            <a:spLocks/>
          </p:cNvSpPr>
          <p:nvPr/>
        </p:nvSpPr>
        <p:spPr>
          <a:xfrm>
            <a:off x="212344" y="1186668"/>
            <a:ext cx="11365404" cy="4750994"/>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14400" rtl="0" eaLnBrk="1" fontAlgn="auto" latinLnBrk="0" hangingPunct="1">
              <a:lnSpc>
                <a:spcPct val="85000"/>
              </a:lnSpc>
              <a:spcBef>
                <a:spcPts val="800"/>
              </a:spcBef>
              <a:spcAft>
                <a:spcPts val="200"/>
              </a:spcAft>
              <a:buClr>
                <a:srgbClr val="000000"/>
              </a:buClr>
              <a:buSzPct val="110000"/>
              <a:buFont typeface="Arial" panose="020B0604020202020204" pitchFamily="34" charset="0"/>
              <a:buChar char="•"/>
              <a:tabLst/>
              <a:defRPr/>
            </a:pPr>
            <a:endParaRPr kumimoji="0" lang="es-ES" sz="2400" b="1" i="0" u="none" strike="noStrike" kern="1200" cap="none" spc="0" normalizeH="0" baseline="0" noProof="0" dirty="0">
              <a:ln>
                <a:noFill/>
              </a:ln>
              <a:solidFill>
                <a:srgbClr val="000000"/>
              </a:solidFill>
              <a:effectLst/>
              <a:uLnTx/>
              <a:uFillTx/>
              <a:latin typeface="Arial" panose="020B0604020202020204"/>
              <a:ea typeface="+mn-ea"/>
            </a:endParaRPr>
          </a:p>
          <a:p>
            <a:pPr marL="173038" marR="0" lvl="0" indent="-173038" algn="just" defTabSz="914400" rtl="0" eaLnBrk="1" fontAlgn="auto" latinLnBrk="0" hangingPunct="1">
              <a:lnSpc>
                <a:spcPct val="115000"/>
              </a:lnSpc>
              <a:spcBef>
                <a:spcPts val="800"/>
              </a:spcBef>
              <a:spcAft>
                <a:spcPts val="1000"/>
              </a:spcAft>
              <a:buClr>
                <a:srgbClr val="000000"/>
              </a:buClr>
              <a:buSzPct val="110000"/>
              <a:buFont typeface="Arial" panose="020B0604020202020204" pitchFamily="34" charset="0"/>
              <a:buChar char="•"/>
              <a:tabLst/>
              <a:defRPr/>
            </a:pPr>
            <a:r>
              <a:rPr kumimoji="0" lang="es-AR" sz="24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Problemas o diferencias de Inventarios ( por mala </a:t>
            </a:r>
            <a:r>
              <a:rPr kumimoji="0" lang="es-AR" sz="2400" b="0" i="0" u="none" strike="noStrike" kern="1200" cap="none" spc="0" normalizeH="0" baseline="0" noProof="0" dirty="0" err="1">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contabilizacion</a:t>
            </a:r>
            <a:r>
              <a:rPr kumimoji="0" lang="es-AR" sz="24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 o mal paletizado)</a:t>
            </a:r>
          </a:p>
          <a:p>
            <a:pPr marL="173038" marR="0" lvl="0" indent="-173038" algn="just" defTabSz="914400" rtl="0" eaLnBrk="1" fontAlgn="auto" latinLnBrk="0" hangingPunct="1">
              <a:lnSpc>
                <a:spcPct val="115000"/>
              </a:lnSpc>
              <a:spcBef>
                <a:spcPts val="800"/>
              </a:spcBef>
              <a:spcAft>
                <a:spcPts val="1000"/>
              </a:spcAft>
              <a:buClr>
                <a:srgbClr val="000000"/>
              </a:buClr>
              <a:buSzPct val="110000"/>
              <a:buFont typeface="Arial" panose="020B0604020202020204" pitchFamily="34" charset="0"/>
              <a:buChar char="•"/>
              <a:tabLst/>
              <a:defRPr/>
            </a:pPr>
            <a:r>
              <a:rPr kumimoji="0" lang="es-AR" sz="24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Transferencia de problemas de Trazabilidad de los productos ingresados al </a:t>
            </a:r>
            <a:r>
              <a:rPr kumimoji="0" lang="es-AR" sz="2400" b="0" i="0" u="none" strike="noStrike" kern="1200" cap="none" spc="0" normalizeH="0" baseline="0" noProof="0" dirty="0" err="1">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Warehouse</a:t>
            </a:r>
            <a:r>
              <a:rPr kumimoji="0" lang="es-AR" sz="24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 por mala segregación de lotes, o mal etiquetado</a:t>
            </a:r>
          </a:p>
          <a:p>
            <a:pPr marL="173038" marR="0" lvl="0" indent="-173038" algn="just" defTabSz="914400" rtl="0" eaLnBrk="1" fontAlgn="auto" latinLnBrk="0" hangingPunct="1">
              <a:lnSpc>
                <a:spcPct val="115000"/>
              </a:lnSpc>
              <a:spcBef>
                <a:spcPts val="800"/>
              </a:spcBef>
              <a:spcAft>
                <a:spcPts val="1000"/>
              </a:spcAft>
              <a:buClr>
                <a:srgbClr val="000000"/>
              </a:buClr>
              <a:buSzPct val="110000"/>
              <a:buFont typeface="Arial" panose="020B0604020202020204" pitchFamily="34" charset="0"/>
              <a:buChar char="•"/>
              <a:tabLst/>
              <a:defRPr/>
            </a:pPr>
            <a:r>
              <a:rPr kumimoji="0" lang="es-AR" sz="24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No cumplir con las adecuadas Condiciones de los productos (producto dañado no segregados y dispuestos/liberados para la venta)</a:t>
            </a:r>
          </a:p>
          <a:p>
            <a:pPr marL="173038" marR="0" lvl="0" indent="-173038" algn="just" defTabSz="914400" rtl="0" eaLnBrk="1" fontAlgn="auto" latinLnBrk="0" hangingPunct="1">
              <a:lnSpc>
                <a:spcPct val="115000"/>
              </a:lnSpc>
              <a:spcBef>
                <a:spcPts val="800"/>
              </a:spcBef>
              <a:spcAft>
                <a:spcPts val="1000"/>
              </a:spcAft>
              <a:buClr>
                <a:srgbClr val="000000"/>
              </a:buClr>
              <a:buSzPct val="110000"/>
              <a:buFont typeface="Arial" panose="020B0604020202020204" pitchFamily="34" charset="0"/>
              <a:buChar char="•"/>
              <a:tabLst/>
              <a:defRPr/>
            </a:pPr>
            <a:r>
              <a:rPr lang="es-AR" sz="2400" dirty="0" err="1">
                <a:latin typeface="Arial" panose="020B0604020202020204" pitchFamily="34" charset="0"/>
                <a:ea typeface="Arial" panose="020B0604020202020204" pitchFamily="34" charset="0"/>
                <a:cs typeface="Arial" panose="020B0604020202020204" pitchFamily="34" charset="0"/>
              </a:rPr>
              <a:t>Gestion</a:t>
            </a:r>
            <a:r>
              <a:rPr lang="es-AR" sz="2400" dirty="0">
                <a:latin typeface="Arial" panose="020B0604020202020204" pitchFamily="34" charset="0"/>
                <a:ea typeface="Arial" panose="020B0604020202020204" pitchFamily="34" charset="0"/>
                <a:cs typeface="Arial" panose="020B0604020202020204" pitchFamily="34" charset="0"/>
              </a:rPr>
              <a:t> incorrecta en el sistema, generando diferencias con la cuenta del Cliente (</a:t>
            </a:r>
            <a:r>
              <a:rPr lang="es-AR" sz="2400" dirty="0" err="1">
                <a:latin typeface="Arial" panose="020B0604020202020204" pitchFamily="34" charset="0"/>
                <a:ea typeface="Arial" panose="020B0604020202020204" pitchFamily="34" charset="0"/>
                <a:cs typeface="Arial" panose="020B0604020202020204" pitchFamily="34" charset="0"/>
              </a:rPr>
              <a:t>Credito</a:t>
            </a:r>
            <a:r>
              <a:rPr lang="es-AR" sz="2400" dirty="0">
                <a:latin typeface="Arial" panose="020B0604020202020204" pitchFamily="34" charset="0"/>
                <a:ea typeface="Arial" panose="020B0604020202020204" pitchFamily="34" charset="0"/>
                <a:cs typeface="Arial" panose="020B0604020202020204" pitchFamily="34" charset="0"/>
              </a:rPr>
              <a:t>/Debito)</a:t>
            </a:r>
            <a:endParaRPr kumimoji="0" lang="es-AR" sz="24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endParaRPr>
          </a:p>
          <a:p>
            <a:pPr marL="515937" marR="0" lvl="1" indent="-342900" algn="l" defTabSz="895350" rtl="0" eaLnBrk="0" fontAlgn="base" latinLnBrk="0" hangingPunct="0">
              <a:lnSpc>
                <a:spcPct val="100000"/>
              </a:lnSpc>
              <a:spcBef>
                <a:spcPts val="300"/>
              </a:spcBef>
              <a:spcAft>
                <a:spcPct val="0"/>
              </a:spcAft>
              <a:buClr>
                <a:srgbClr val="10069F"/>
              </a:buClr>
              <a:buSzPct val="100000"/>
              <a:buFont typeface="Wingdings" panose="05000000000000000000" pitchFamily="2" charset="2"/>
              <a:buChar char="§"/>
              <a:tabLst>
                <a:tab pos="346075" algn="l"/>
              </a:tabLst>
              <a:defRPr/>
            </a:pPr>
            <a:endParaRPr kumimoji="0" lang="es-AR" sz="2400" b="0" i="0" u="none" strike="noStrike" kern="0" cap="none" spc="0" normalizeH="0" baseline="0" noProof="0" dirty="0">
              <a:ln>
                <a:noFill/>
              </a:ln>
              <a:solidFill>
                <a:sysClr val="windowText" lastClr="000000"/>
              </a:solidFill>
              <a:effectLst/>
              <a:uLnTx/>
              <a:uFillTx/>
              <a:latin typeface="Arial" panose="020B0604020202020204"/>
              <a:ea typeface="Gulim" pitchFamily="34" charset="-127"/>
              <a:cs typeface="Arial"/>
            </a:endParaRPr>
          </a:p>
        </p:txBody>
      </p:sp>
    </p:spTree>
    <p:extLst>
      <p:ext uri="{BB962C8B-B14F-4D97-AF65-F5344CB8AC3E}">
        <p14:creationId xmlns:p14="http://schemas.microsoft.com/office/powerpoint/2010/main" val="3297963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15388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3. Cómo optimizar este proceso</a:t>
            </a: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4FD013C4-11CC-4D55-A26C-C31A38D9DC77}"/>
              </a:ext>
            </a:extLst>
          </p:cNvPr>
          <p:cNvSpPr/>
          <p:nvPr/>
        </p:nvSpPr>
        <p:spPr>
          <a:xfrm>
            <a:off x="503600" y="1961605"/>
            <a:ext cx="11184799" cy="313932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1" i="0" u="none" strike="noStrike" kern="1200" cap="none" spc="0" normalizeH="0" baseline="0" noProof="0" dirty="0">
                <a:ln>
                  <a:noFill/>
                </a:ln>
                <a:solidFill>
                  <a:srgbClr val="292929"/>
                </a:solidFill>
                <a:effectLst/>
                <a:uLnTx/>
                <a:uFillTx/>
                <a:latin typeface="Arial" panose="020B0604020202020204"/>
                <a:ea typeface="+mn-ea"/>
                <a:cs typeface="+mn-cs"/>
              </a:rPr>
              <a:t>Recibir el PT de devolución de manera eficiente y correcta:</a:t>
            </a: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 Una vez controlada la carga y debidamente clasificada y segregada, se deberá proceder al etiquetado y guardado en caso de ser producto para libre utilización, o se deberá separar con el producto No Conforme, o deberá gestionarse la destrucción si corresponde</a:t>
            </a: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1" i="0" u="none" strike="noStrike" kern="1200" cap="none" spc="0" normalizeH="0" baseline="0" noProof="0" dirty="0">
                <a:ln>
                  <a:noFill/>
                </a:ln>
                <a:solidFill>
                  <a:srgbClr val="292929"/>
                </a:solidFill>
                <a:effectLst/>
                <a:uLnTx/>
                <a:uFillTx/>
                <a:latin typeface="Arial" panose="020B0604020202020204"/>
                <a:ea typeface="+mn-ea"/>
                <a:cs typeface="+mn-cs"/>
              </a:rPr>
              <a:t>Contar con Maquinaria</a:t>
            </a: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 para realizar las descargas y despejar los muelles rápida y efectivamente.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1" i="0" u="none" strike="noStrike" kern="1200" cap="none" spc="0" normalizeH="0" baseline="0" noProof="0" dirty="0">
                <a:ln>
                  <a:noFill/>
                </a:ln>
                <a:solidFill>
                  <a:srgbClr val="292929"/>
                </a:solidFill>
                <a:effectLst/>
                <a:uLnTx/>
                <a:uFillTx/>
                <a:latin typeface="Arial" panose="020B0604020202020204"/>
                <a:ea typeface="+mn-ea"/>
                <a:cs typeface="+mn-cs"/>
              </a:rPr>
              <a:t>Uso de un software adecuado para el etiquetado y guardado </a:t>
            </a: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de los productos y asignar la cantidad apropiada de personal a las operaciones de descarga (</a:t>
            </a:r>
            <a:r>
              <a:rPr kumimoji="0" lang="es-ES" sz="1800" b="0" i="0" u="none" strike="noStrike" kern="1200" cap="none" spc="0" normalizeH="0" baseline="0" noProof="0" dirty="0" err="1">
                <a:ln>
                  <a:noFill/>
                </a:ln>
                <a:solidFill>
                  <a:srgbClr val="292929"/>
                </a:solidFill>
                <a:effectLst/>
                <a:uLnTx/>
                <a:uFillTx/>
                <a:latin typeface="Arial" panose="020B0604020202020204"/>
                <a:ea typeface="+mn-ea"/>
                <a:cs typeface="+mn-cs"/>
              </a:rPr>
              <a:t>EWMs</a:t>
            </a: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 Sistemas de Management de personal, administradores de Docks, sistema de asignación de Docks)</a:t>
            </a: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 </a:t>
            </a:r>
            <a:endParaRPr kumimoji="0" lang="es-AR" sz="2400" b="0" i="0" u="none" strike="noStrike" kern="0" cap="none" spc="0" normalizeH="0" baseline="0" noProof="0" dirty="0">
              <a:ln>
                <a:noFill/>
              </a:ln>
              <a:solidFill>
                <a:sysClr val="windowText" lastClr="000000"/>
              </a:solidFill>
              <a:effectLst/>
              <a:uLnTx/>
              <a:uFillTx/>
              <a:latin typeface="Arial" panose="020B0604020202020204"/>
              <a:ea typeface="Gulim" pitchFamily="34" charset="-127"/>
              <a:cs typeface="Arial"/>
            </a:endParaRPr>
          </a:p>
        </p:txBody>
      </p:sp>
    </p:spTree>
    <p:extLst>
      <p:ext uri="{BB962C8B-B14F-4D97-AF65-F5344CB8AC3E}">
        <p14:creationId xmlns:p14="http://schemas.microsoft.com/office/powerpoint/2010/main" val="3845706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646331"/>
          </a:xfrm>
          <a:prstGeom prst="rect">
            <a:avLst/>
          </a:prstGeom>
        </p:spPr>
        <p:txBody>
          <a:bodyPr wrap="square">
            <a:spAutoFit/>
          </a:bodyPr>
          <a:lstStyle/>
          <a:p>
            <a:pPr lvl="0">
              <a:defRPr/>
            </a:pPr>
            <a:r>
              <a:rPr lang="es-AR" sz="3600" b="1" dirty="0">
                <a:solidFill>
                  <a:srgbClr val="10069F"/>
                </a:solidFill>
              </a:rPr>
              <a:t>3.1. </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Tipos de Devoluciones</a:t>
            </a: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39" name="Arc 138">
            <a:extLst>
              <a:ext uri="{FF2B5EF4-FFF2-40B4-BE49-F238E27FC236}">
                <a16:creationId xmlns:a16="http://schemas.microsoft.com/office/drawing/2014/main" id="{1C6D2DAD-CA96-4434-B1A4-99880321EA29}"/>
              </a:ext>
            </a:extLst>
          </p:cNvPr>
          <p:cNvSpPr/>
          <p:nvPr/>
        </p:nvSpPr>
        <p:spPr>
          <a:xfrm>
            <a:off x="4338958" y="2040002"/>
            <a:ext cx="3476171" cy="3474720"/>
          </a:xfrm>
          <a:prstGeom prst="arc">
            <a:avLst>
              <a:gd name="adj1" fmla="val 10800897"/>
              <a:gd name="adj2" fmla="val 13510334"/>
            </a:avLst>
          </a:prstGeom>
          <a:noFill/>
          <a:ln w="114300" cap="rnd" cmpd="sng" algn="ctr">
            <a:solidFill>
              <a:srgbClr val="808080">
                <a:alpha val="4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sp>
        <p:nvSpPr>
          <p:cNvPr id="140" name="Arc 139">
            <a:extLst>
              <a:ext uri="{FF2B5EF4-FFF2-40B4-BE49-F238E27FC236}">
                <a16:creationId xmlns:a16="http://schemas.microsoft.com/office/drawing/2014/main" id="{784CCD21-C80A-4693-A124-1FB0F9CAD2CB}"/>
              </a:ext>
            </a:extLst>
          </p:cNvPr>
          <p:cNvSpPr/>
          <p:nvPr/>
        </p:nvSpPr>
        <p:spPr>
          <a:xfrm rot="5400000">
            <a:off x="4375939" y="1955505"/>
            <a:ext cx="3476171" cy="3474720"/>
          </a:xfrm>
          <a:prstGeom prst="arc">
            <a:avLst>
              <a:gd name="adj1" fmla="val 10800897"/>
              <a:gd name="adj2" fmla="val 13489616"/>
            </a:avLst>
          </a:prstGeom>
          <a:noFill/>
          <a:ln w="114300" cap="rnd" cmpd="sng" algn="ctr">
            <a:solidFill>
              <a:srgbClr val="808080">
                <a:alpha val="4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sp>
        <p:nvSpPr>
          <p:cNvPr id="141" name="Oval 140">
            <a:extLst>
              <a:ext uri="{FF2B5EF4-FFF2-40B4-BE49-F238E27FC236}">
                <a16:creationId xmlns:a16="http://schemas.microsoft.com/office/drawing/2014/main" id="{CA40FE6E-272E-44FD-8DE2-103F74D0D655}"/>
              </a:ext>
            </a:extLst>
          </p:cNvPr>
          <p:cNvSpPr>
            <a:spLocks noChangeAspect="1"/>
          </p:cNvSpPr>
          <p:nvPr/>
        </p:nvSpPr>
        <p:spPr>
          <a:xfrm>
            <a:off x="4275687" y="3617047"/>
            <a:ext cx="152400" cy="152400"/>
          </a:xfrm>
          <a:prstGeom prst="ellipse">
            <a:avLst/>
          </a:prstGeom>
          <a:solidFill>
            <a:schemeClr val="accent4"/>
          </a:solidFill>
          <a:ln w="9525" cap="flat" cmpd="sng" algn="ctr">
            <a:solidFill>
              <a:schemeClr val="accent4"/>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43" name="Oval 142">
            <a:extLst>
              <a:ext uri="{FF2B5EF4-FFF2-40B4-BE49-F238E27FC236}">
                <a16:creationId xmlns:a16="http://schemas.microsoft.com/office/drawing/2014/main" id="{6341EDDA-74E3-48AF-BDF6-3E2CE383F7E9}"/>
              </a:ext>
            </a:extLst>
          </p:cNvPr>
          <p:cNvSpPr>
            <a:spLocks noChangeAspect="1"/>
          </p:cNvSpPr>
          <p:nvPr/>
        </p:nvSpPr>
        <p:spPr>
          <a:xfrm>
            <a:off x="4811046" y="2416357"/>
            <a:ext cx="152400" cy="152400"/>
          </a:xfrm>
          <a:prstGeom prst="ellipse">
            <a:avLst/>
          </a:prstGeom>
          <a:solidFill>
            <a:srgbClr val="1D6E9B"/>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44" name="Oval 143">
            <a:extLst>
              <a:ext uri="{FF2B5EF4-FFF2-40B4-BE49-F238E27FC236}">
                <a16:creationId xmlns:a16="http://schemas.microsoft.com/office/drawing/2014/main" id="{0E208301-1E21-46D4-951B-E334CC4E1554}"/>
              </a:ext>
            </a:extLst>
          </p:cNvPr>
          <p:cNvSpPr>
            <a:spLocks noChangeAspect="1"/>
          </p:cNvSpPr>
          <p:nvPr/>
        </p:nvSpPr>
        <p:spPr>
          <a:xfrm>
            <a:off x="7251545" y="2437074"/>
            <a:ext cx="152400" cy="152400"/>
          </a:xfrm>
          <a:prstGeom prst="ellipse">
            <a:avLst/>
          </a:prstGeom>
          <a:solidFill>
            <a:srgbClr val="85CA46"/>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45" name="Oval 144">
            <a:extLst>
              <a:ext uri="{FF2B5EF4-FFF2-40B4-BE49-F238E27FC236}">
                <a16:creationId xmlns:a16="http://schemas.microsoft.com/office/drawing/2014/main" id="{47AE4D8C-51A5-43F4-8002-497C5D38904F}"/>
              </a:ext>
            </a:extLst>
          </p:cNvPr>
          <p:cNvSpPr>
            <a:spLocks noChangeAspect="1"/>
          </p:cNvSpPr>
          <p:nvPr/>
        </p:nvSpPr>
        <p:spPr>
          <a:xfrm>
            <a:off x="7747702" y="3665537"/>
            <a:ext cx="152400" cy="152400"/>
          </a:xfrm>
          <a:prstGeom prst="ellipse">
            <a:avLst/>
          </a:prstGeom>
          <a:solidFill>
            <a:schemeClr val="accent1">
              <a:lumMod val="60000"/>
              <a:lumOff val="40000"/>
            </a:schemeClr>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46" name="Rectangle 145">
            <a:extLst>
              <a:ext uri="{FF2B5EF4-FFF2-40B4-BE49-F238E27FC236}">
                <a16:creationId xmlns:a16="http://schemas.microsoft.com/office/drawing/2014/main" id="{E93CE8B1-86D6-4777-8E37-CA8AE8F58D3F}"/>
              </a:ext>
            </a:extLst>
          </p:cNvPr>
          <p:cNvSpPr/>
          <p:nvPr/>
        </p:nvSpPr>
        <p:spPr>
          <a:xfrm>
            <a:off x="250111" y="3658847"/>
            <a:ext cx="2975475" cy="1354217"/>
          </a:xfrm>
          <a:prstGeom prst="rect">
            <a:avLst/>
          </a:prstGeom>
        </p:spPr>
        <p:txBody>
          <a:bodyPr wrap="square" lIns="0" tIns="0" rIns="0" bIns="0">
            <a:spAutoFit/>
          </a:bodyPr>
          <a:lstStyle/>
          <a:p>
            <a:r>
              <a:rPr lang="es-AR" sz="1600" b="1" dirty="0"/>
              <a:t>4. Devoluciones por Siniestro en transito : </a:t>
            </a:r>
            <a:r>
              <a:rPr lang="es-AR" sz="1400" dirty="0"/>
              <a:t>Es devolución de producto que </a:t>
            </a:r>
            <a:r>
              <a:rPr lang="es-AR" sz="1400" dirty="0" err="1"/>
              <a:t>sufrui</a:t>
            </a:r>
            <a:r>
              <a:rPr lang="es-AR" sz="1400" dirty="0"/>
              <a:t> alguna avería o robo fuera de las </a:t>
            </a:r>
            <a:r>
              <a:rPr lang="es-AR" sz="1400" dirty="0" err="1"/>
              <a:t>instaliones</a:t>
            </a:r>
            <a:r>
              <a:rPr lang="es-AR" sz="1400" dirty="0"/>
              <a:t> de Kimberly y previo a la llegada de Cliente ( en Transito)</a:t>
            </a:r>
          </a:p>
        </p:txBody>
      </p:sp>
      <p:grpSp>
        <p:nvGrpSpPr>
          <p:cNvPr id="147" name="Group 146">
            <a:extLst>
              <a:ext uri="{FF2B5EF4-FFF2-40B4-BE49-F238E27FC236}">
                <a16:creationId xmlns:a16="http://schemas.microsoft.com/office/drawing/2014/main" id="{7A126A4F-9F06-4737-B939-F80385E57E1F}"/>
              </a:ext>
            </a:extLst>
          </p:cNvPr>
          <p:cNvGrpSpPr/>
          <p:nvPr/>
        </p:nvGrpSpPr>
        <p:grpSpPr>
          <a:xfrm>
            <a:off x="3291838" y="3521411"/>
            <a:ext cx="969171" cy="968376"/>
            <a:chOff x="0" y="-1971675"/>
            <a:chExt cx="1939925" cy="1938338"/>
          </a:xfrm>
        </p:grpSpPr>
        <p:sp>
          <p:nvSpPr>
            <p:cNvPr id="148" name="Oval 61">
              <a:extLst>
                <a:ext uri="{FF2B5EF4-FFF2-40B4-BE49-F238E27FC236}">
                  <a16:creationId xmlns:a16="http://schemas.microsoft.com/office/drawing/2014/main" id="{A592F34E-3BCA-40E9-B90B-38B81A531336}"/>
                </a:ext>
              </a:extLst>
            </p:cNvPr>
            <p:cNvSpPr>
              <a:spLocks noChangeArrowheads="1"/>
            </p:cNvSpPr>
            <p:nvPr/>
          </p:nvSpPr>
          <p:spPr bwMode="auto">
            <a:xfrm>
              <a:off x="0" y="-1971675"/>
              <a:ext cx="1939925" cy="1938338"/>
            </a:xfrm>
            <a:prstGeom prst="ellipse">
              <a:avLst/>
            </a:prstGeom>
            <a:solidFill>
              <a:srgbClr val="CF423F"/>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grpSp>
          <p:nvGrpSpPr>
            <p:cNvPr id="149" name="Group 148">
              <a:extLst>
                <a:ext uri="{FF2B5EF4-FFF2-40B4-BE49-F238E27FC236}">
                  <a16:creationId xmlns:a16="http://schemas.microsoft.com/office/drawing/2014/main" id="{BE564685-4796-4CEF-B133-68943208F91A}"/>
                </a:ext>
              </a:extLst>
            </p:cNvPr>
            <p:cNvGrpSpPr/>
            <p:nvPr/>
          </p:nvGrpSpPr>
          <p:grpSpPr>
            <a:xfrm>
              <a:off x="279400" y="-1397000"/>
              <a:ext cx="1387475" cy="788988"/>
              <a:chOff x="279400" y="-1397000"/>
              <a:chExt cx="1387475" cy="788988"/>
            </a:xfrm>
          </p:grpSpPr>
          <p:sp>
            <p:nvSpPr>
              <p:cNvPr id="150" name="Freeform 63">
                <a:extLst>
                  <a:ext uri="{FF2B5EF4-FFF2-40B4-BE49-F238E27FC236}">
                    <a16:creationId xmlns:a16="http://schemas.microsoft.com/office/drawing/2014/main" id="{F24EAF97-CFD6-4897-BBDB-DE0317D0E385}"/>
                  </a:ext>
                </a:extLst>
              </p:cNvPr>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51" name="Freeform 64">
                <a:extLst>
                  <a:ext uri="{FF2B5EF4-FFF2-40B4-BE49-F238E27FC236}">
                    <a16:creationId xmlns:a16="http://schemas.microsoft.com/office/drawing/2014/main" id="{DA614BFB-929A-4FFB-B3D0-1EBD83F3AC2A}"/>
                  </a:ext>
                </a:extLst>
              </p:cNvPr>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52" name="Freeform 65">
                <a:extLst>
                  <a:ext uri="{FF2B5EF4-FFF2-40B4-BE49-F238E27FC236}">
                    <a16:creationId xmlns:a16="http://schemas.microsoft.com/office/drawing/2014/main" id="{74C9E54F-EEAC-458E-84E0-BBE3A6245789}"/>
                  </a:ext>
                </a:extLst>
              </p:cNvPr>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53" name="Freeform 66">
                <a:extLst>
                  <a:ext uri="{FF2B5EF4-FFF2-40B4-BE49-F238E27FC236}">
                    <a16:creationId xmlns:a16="http://schemas.microsoft.com/office/drawing/2014/main" id="{5594673B-5DF7-4699-B65E-A3B62B459D61}"/>
                  </a:ext>
                </a:extLst>
              </p:cNvPr>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grpSp>
      </p:grpSp>
      <p:grpSp>
        <p:nvGrpSpPr>
          <p:cNvPr id="154" name="Group 153">
            <a:extLst>
              <a:ext uri="{FF2B5EF4-FFF2-40B4-BE49-F238E27FC236}">
                <a16:creationId xmlns:a16="http://schemas.microsoft.com/office/drawing/2014/main" id="{17C360EF-EF38-4913-9876-DBED1D0727A8}"/>
              </a:ext>
            </a:extLst>
          </p:cNvPr>
          <p:cNvGrpSpPr/>
          <p:nvPr/>
        </p:nvGrpSpPr>
        <p:grpSpPr>
          <a:xfrm>
            <a:off x="7484787" y="1506595"/>
            <a:ext cx="969171" cy="971549"/>
            <a:chOff x="7204075" y="-1846263"/>
            <a:chExt cx="1939925" cy="1944688"/>
          </a:xfrm>
        </p:grpSpPr>
        <p:sp>
          <p:nvSpPr>
            <p:cNvPr id="155" name="Oval 59">
              <a:extLst>
                <a:ext uri="{FF2B5EF4-FFF2-40B4-BE49-F238E27FC236}">
                  <a16:creationId xmlns:a16="http://schemas.microsoft.com/office/drawing/2014/main" id="{BE70C544-3E9E-478E-8BEA-EC291F7D9DD0}"/>
                </a:ext>
              </a:extLst>
            </p:cNvPr>
            <p:cNvSpPr>
              <a:spLocks noChangeArrowheads="1"/>
            </p:cNvSpPr>
            <p:nvPr/>
          </p:nvSpPr>
          <p:spPr bwMode="auto">
            <a:xfrm>
              <a:off x="7204075" y="-1846263"/>
              <a:ext cx="1939925" cy="1944688"/>
            </a:xfrm>
            <a:prstGeom prst="ellipse">
              <a:avLst/>
            </a:prstGeom>
            <a:solidFill>
              <a:srgbClr val="85CA46"/>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grpSp>
          <p:nvGrpSpPr>
            <p:cNvPr id="156" name="Group 155">
              <a:extLst>
                <a:ext uri="{FF2B5EF4-FFF2-40B4-BE49-F238E27FC236}">
                  <a16:creationId xmlns:a16="http://schemas.microsoft.com/office/drawing/2014/main" id="{6D9D6104-EC3F-48CA-84AA-9E8B5C3E53BC}"/>
                </a:ext>
              </a:extLst>
            </p:cNvPr>
            <p:cNvGrpSpPr/>
            <p:nvPr/>
          </p:nvGrpSpPr>
          <p:grpSpPr>
            <a:xfrm>
              <a:off x="7519988" y="-1506538"/>
              <a:ext cx="1312862" cy="1265238"/>
              <a:chOff x="7519988" y="-1506538"/>
              <a:chExt cx="1312862" cy="1265238"/>
            </a:xfrm>
          </p:grpSpPr>
          <p:sp>
            <p:nvSpPr>
              <p:cNvPr id="157" name="Freeform 67">
                <a:extLst>
                  <a:ext uri="{FF2B5EF4-FFF2-40B4-BE49-F238E27FC236}">
                    <a16:creationId xmlns:a16="http://schemas.microsoft.com/office/drawing/2014/main" id="{60240BEC-BD74-499D-8F96-C1E6D897D78E}"/>
                  </a:ext>
                </a:extLst>
              </p:cNvPr>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58" name="Freeform 68">
                <a:extLst>
                  <a:ext uri="{FF2B5EF4-FFF2-40B4-BE49-F238E27FC236}">
                    <a16:creationId xmlns:a16="http://schemas.microsoft.com/office/drawing/2014/main" id="{CBEFF733-FCAC-4A25-800B-50924B556233}"/>
                  </a:ext>
                </a:extLst>
              </p:cNvPr>
              <p:cNvSpPr>
                <a:spLocks noEditPoints="1"/>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59" name="Freeform 69">
                <a:extLst>
                  <a:ext uri="{FF2B5EF4-FFF2-40B4-BE49-F238E27FC236}">
                    <a16:creationId xmlns:a16="http://schemas.microsoft.com/office/drawing/2014/main" id="{1F6BD9A9-9155-45DF-9DEC-814CB644464A}"/>
                  </a:ext>
                </a:extLst>
              </p:cNvPr>
              <p:cNvSpPr>
                <a:spLocks noEditPoints="1"/>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60" name="Freeform 70">
                <a:extLst>
                  <a:ext uri="{FF2B5EF4-FFF2-40B4-BE49-F238E27FC236}">
                    <a16:creationId xmlns:a16="http://schemas.microsoft.com/office/drawing/2014/main" id="{5501E128-575F-4A6C-A8C5-09DA166567CA}"/>
                  </a:ext>
                </a:extLst>
              </p:cNvPr>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61" name="Freeform 71">
                <a:extLst>
                  <a:ext uri="{FF2B5EF4-FFF2-40B4-BE49-F238E27FC236}">
                    <a16:creationId xmlns:a16="http://schemas.microsoft.com/office/drawing/2014/main" id="{BECA7D82-D269-4244-BDCC-0B3ECA867211}"/>
                  </a:ext>
                </a:extLst>
              </p:cNvPr>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grpSp>
      </p:grpSp>
      <p:grpSp>
        <p:nvGrpSpPr>
          <p:cNvPr id="162" name="Group 161">
            <a:extLst>
              <a:ext uri="{FF2B5EF4-FFF2-40B4-BE49-F238E27FC236}">
                <a16:creationId xmlns:a16="http://schemas.microsoft.com/office/drawing/2014/main" id="{835111FA-91C5-48A1-B477-01A38827AB96}"/>
              </a:ext>
            </a:extLst>
          </p:cNvPr>
          <p:cNvGrpSpPr/>
          <p:nvPr/>
        </p:nvGrpSpPr>
        <p:grpSpPr>
          <a:xfrm>
            <a:off x="3578040" y="1518869"/>
            <a:ext cx="1053333" cy="1010575"/>
            <a:chOff x="5096025" y="-1748819"/>
            <a:chExt cx="1935163" cy="1944688"/>
          </a:xfrm>
        </p:grpSpPr>
        <p:sp>
          <p:nvSpPr>
            <p:cNvPr id="163" name="Oval 60">
              <a:extLst>
                <a:ext uri="{FF2B5EF4-FFF2-40B4-BE49-F238E27FC236}">
                  <a16:creationId xmlns:a16="http://schemas.microsoft.com/office/drawing/2014/main" id="{56E038C3-E0E3-4803-B01A-D58DEC88F9F6}"/>
                </a:ext>
              </a:extLst>
            </p:cNvPr>
            <p:cNvSpPr>
              <a:spLocks noChangeArrowheads="1"/>
            </p:cNvSpPr>
            <p:nvPr/>
          </p:nvSpPr>
          <p:spPr bwMode="auto">
            <a:xfrm>
              <a:off x="5096025" y="-1748819"/>
              <a:ext cx="1935163" cy="1944688"/>
            </a:xfrm>
            <a:prstGeom prst="ellipse">
              <a:avLst/>
            </a:prstGeom>
            <a:solidFill>
              <a:srgbClr val="1D6E9B"/>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grpSp>
          <p:nvGrpSpPr>
            <p:cNvPr id="164" name="Group 163">
              <a:extLst>
                <a:ext uri="{FF2B5EF4-FFF2-40B4-BE49-F238E27FC236}">
                  <a16:creationId xmlns:a16="http://schemas.microsoft.com/office/drawing/2014/main" id="{48A6161E-FCBA-47A9-B8A2-DCEABB4479A6}"/>
                </a:ext>
              </a:extLst>
            </p:cNvPr>
            <p:cNvGrpSpPr/>
            <p:nvPr/>
          </p:nvGrpSpPr>
          <p:grpSpPr>
            <a:xfrm>
              <a:off x="5526088" y="-1517650"/>
              <a:ext cx="1158875" cy="1292225"/>
              <a:chOff x="5526088" y="-1517650"/>
              <a:chExt cx="1158875" cy="1292225"/>
            </a:xfrm>
          </p:grpSpPr>
          <p:sp>
            <p:nvSpPr>
              <p:cNvPr id="165" name="Freeform 72">
                <a:extLst>
                  <a:ext uri="{FF2B5EF4-FFF2-40B4-BE49-F238E27FC236}">
                    <a16:creationId xmlns:a16="http://schemas.microsoft.com/office/drawing/2014/main" id="{18F109E5-631F-46E8-8B71-A268B9743A46}"/>
                  </a:ext>
                </a:extLst>
              </p:cNvPr>
              <p:cNvSpPr>
                <a:spLocks noEditPoints="1"/>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66" name="Freeform 73">
                <a:extLst>
                  <a:ext uri="{FF2B5EF4-FFF2-40B4-BE49-F238E27FC236}">
                    <a16:creationId xmlns:a16="http://schemas.microsoft.com/office/drawing/2014/main" id="{30B29670-2D79-4FC6-A42C-6C00D8152FE1}"/>
                  </a:ext>
                </a:extLst>
              </p:cNvPr>
              <p:cNvSpPr>
                <a:spLocks noEditPoints="1"/>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67" name="Freeform 74">
                <a:extLst>
                  <a:ext uri="{FF2B5EF4-FFF2-40B4-BE49-F238E27FC236}">
                    <a16:creationId xmlns:a16="http://schemas.microsoft.com/office/drawing/2014/main" id="{BF5BF6E6-921B-4B20-9F74-62CC5A038C6D}"/>
                  </a:ext>
                </a:extLst>
              </p:cNvPr>
              <p:cNvSpPr>
                <a:spLocks noEditPoints="1"/>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68" name="Freeform 75">
                <a:extLst>
                  <a:ext uri="{FF2B5EF4-FFF2-40B4-BE49-F238E27FC236}">
                    <a16:creationId xmlns:a16="http://schemas.microsoft.com/office/drawing/2014/main" id="{3F3EC2BE-43B7-4242-84F1-3B38D518206F}"/>
                  </a:ext>
                </a:extLst>
              </p:cNvPr>
              <p:cNvSpPr>
                <a:spLocks noEditPoints="1"/>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69" name="Freeform 76">
                <a:extLst>
                  <a:ext uri="{FF2B5EF4-FFF2-40B4-BE49-F238E27FC236}">
                    <a16:creationId xmlns:a16="http://schemas.microsoft.com/office/drawing/2014/main" id="{8B891196-F589-40F5-AF8F-29072D7575CB}"/>
                  </a:ext>
                </a:extLst>
              </p:cNvPr>
              <p:cNvSpPr>
                <a:spLocks noEditPoints="1"/>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70" name="Freeform 77">
                <a:extLst>
                  <a:ext uri="{FF2B5EF4-FFF2-40B4-BE49-F238E27FC236}">
                    <a16:creationId xmlns:a16="http://schemas.microsoft.com/office/drawing/2014/main" id="{5BC3CE3E-B4B6-42B5-946C-731F3E2382CF}"/>
                  </a:ext>
                </a:extLst>
              </p:cNvPr>
              <p:cNvSpPr>
                <a:spLocks noEditPoints="1"/>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71" name="Freeform 78">
                <a:extLst>
                  <a:ext uri="{FF2B5EF4-FFF2-40B4-BE49-F238E27FC236}">
                    <a16:creationId xmlns:a16="http://schemas.microsoft.com/office/drawing/2014/main" id="{9FDBE7D5-BAB4-4D43-8763-9DD389B30856}"/>
                  </a:ext>
                </a:extLst>
              </p:cNvPr>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grpSp>
      </p:grpSp>
      <p:sp>
        <p:nvSpPr>
          <p:cNvPr id="178" name="Rectangle 177">
            <a:extLst>
              <a:ext uri="{FF2B5EF4-FFF2-40B4-BE49-F238E27FC236}">
                <a16:creationId xmlns:a16="http://schemas.microsoft.com/office/drawing/2014/main" id="{EF50AC9C-38F5-4622-A701-BC5D914A156D}"/>
              </a:ext>
            </a:extLst>
          </p:cNvPr>
          <p:cNvSpPr/>
          <p:nvPr/>
        </p:nvSpPr>
        <p:spPr>
          <a:xfrm>
            <a:off x="9204063" y="3695279"/>
            <a:ext cx="2686735" cy="892552"/>
          </a:xfrm>
          <a:prstGeom prst="rect">
            <a:avLst/>
          </a:prstGeom>
        </p:spPr>
        <p:txBody>
          <a:bodyPr wrap="square" lIns="0" tIns="0" rIns="0" bIns="0">
            <a:spAutoFit/>
          </a:bodyPr>
          <a:lstStyle/>
          <a:p>
            <a:r>
              <a:rPr lang="es-AR" sz="1600" b="1" dirty="0"/>
              <a:t>3. Devoluciones Comodato: </a:t>
            </a:r>
            <a:r>
              <a:rPr lang="es-AR" sz="1400" dirty="0"/>
              <a:t>Es devolución de </a:t>
            </a:r>
            <a:r>
              <a:rPr lang="es-AR" sz="1400" dirty="0" err="1"/>
              <a:t>dispenser</a:t>
            </a:r>
            <a:r>
              <a:rPr lang="es-AR" sz="1400" dirty="0"/>
              <a:t> que realizan los clientes para el negocio KCP</a:t>
            </a:r>
          </a:p>
        </p:txBody>
      </p:sp>
      <p:sp>
        <p:nvSpPr>
          <p:cNvPr id="179" name="Rectangle 178">
            <a:extLst>
              <a:ext uri="{FF2B5EF4-FFF2-40B4-BE49-F238E27FC236}">
                <a16:creationId xmlns:a16="http://schemas.microsoft.com/office/drawing/2014/main" id="{422B4EE2-A194-41DA-B3BE-2D92D826E775}"/>
              </a:ext>
            </a:extLst>
          </p:cNvPr>
          <p:cNvSpPr/>
          <p:nvPr/>
        </p:nvSpPr>
        <p:spPr>
          <a:xfrm>
            <a:off x="555252" y="1698447"/>
            <a:ext cx="2838568" cy="830997"/>
          </a:xfrm>
          <a:prstGeom prst="rect">
            <a:avLst/>
          </a:prstGeom>
        </p:spPr>
        <p:txBody>
          <a:bodyPr wrap="square" lIns="0" tIns="0" rIns="0" bIns="0">
            <a:spAutoFit/>
          </a:bodyPr>
          <a:lstStyle/>
          <a:p>
            <a:pPr algn="ctr" defTabSz="1219170">
              <a:lnSpc>
                <a:spcPct val="89000"/>
              </a:lnSpc>
            </a:pPr>
            <a:r>
              <a:rPr lang="es-AR" sz="1600" b="1" dirty="0"/>
              <a:t>1. Devoluciones contra Entrega </a:t>
            </a:r>
            <a:r>
              <a:rPr lang="es-AR" sz="1400" dirty="0"/>
              <a:t>Mercadería despachada que no es recibida por el cliente</a:t>
            </a:r>
            <a:endParaRPr lang="es-AR" sz="1400" b="1" dirty="0"/>
          </a:p>
          <a:p>
            <a:pPr algn="ctr" defTabSz="1219170">
              <a:lnSpc>
                <a:spcPct val="89000"/>
              </a:lnSpc>
            </a:pPr>
            <a:endParaRPr lang="en-US" sz="1467" dirty="0">
              <a:solidFill>
                <a:srgbClr val="57565A"/>
              </a:solidFill>
              <a:latin typeface="Open Sans Light"/>
            </a:endParaRPr>
          </a:p>
        </p:txBody>
      </p:sp>
      <p:grpSp>
        <p:nvGrpSpPr>
          <p:cNvPr id="180" name="Group 34">
            <a:extLst>
              <a:ext uri="{FF2B5EF4-FFF2-40B4-BE49-F238E27FC236}">
                <a16:creationId xmlns:a16="http://schemas.microsoft.com/office/drawing/2014/main" id="{88D154D5-9E01-45F0-B184-53EEB811E119}"/>
              </a:ext>
            </a:extLst>
          </p:cNvPr>
          <p:cNvGrpSpPr>
            <a:grpSpLocks noChangeAspect="1"/>
          </p:cNvGrpSpPr>
          <p:nvPr/>
        </p:nvGrpSpPr>
        <p:grpSpPr bwMode="auto">
          <a:xfrm>
            <a:off x="8032296" y="3472908"/>
            <a:ext cx="901700" cy="901700"/>
            <a:chOff x="1544" y="1525"/>
            <a:chExt cx="426" cy="426"/>
          </a:xfrm>
          <a:solidFill>
            <a:schemeClr val="accent1">
              <a:lumMod val="60000"/>
              <a:lumOff val="40000"/>
            </a:schemeClr>
          </a:solidFill>
        </p:grpSpPr>
        <p:sp>
          <p:nvSpPr>
            <p:cNvPr id="181" name="Oval 35">
              <a:extLst>
                <a:ext uri="{FF2B5EF4-FFF2-40B4-BE49-F238E27FC236}">
                  <a16:creationId xmlns:a16="http://schemas.microsoft.com/office/drawing/2014/main" id="{13B00839-202C-403C-8D57-564F99CE0913}"/>
                </a:ext>
              </a:extLst>
            </p:cNvPr>
            <p:cNvSpPr>
              <a:spLocks noChangeArrowheads="1"/>
            </p:cNvSpPr>
            <p:nvPr/>
          </p:nvSpPr>
          <p:spPr bwMode="auto">
            <a:xfrm>
              <a:off x="1544" y="1525"/>
              <a:ext cx="426" cy="4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82" name="Freeform 36">
              <a:extLst>
                <a:ext uri="{FF2B5EF4-FFF2-40B4-BE49-F238E27FC236}">
                  <a16:creationId xmlns:a16="http://schemas.microsoft.com/office/drawing/2014/main" id="{09DFD868-ABF2-4ABE-BD39-95DFB1F51BC4}"/>
                </a:ext>
              </a:extLst>
            </p:cNvPr>
            <p:cNvSpPr>
              <a:spLocks noEditPoints="1"/>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sp>
          <p:nvSpPr>
            <p:cNvPr id="183" name="Freeform 37">
              <a:extLst>
                <a:ext uri="{FF2B5EF4-FFF2-40B4-BE49-F238E27FC236}">
                  <a16:creationId xmlns:a16="http://schemas.microsoft.com/office/drawing/2014/main" id="{9914EC95-A37E-4106-86DB-99EC83FC014A}"/>
                </a:ext>
              </a:extLst>
            </p:cNvPr>
            <p:cNvSpPr>
              <a:spLocks noEditPoints="1"/>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ndParaRPr>
            </a:p>
          </p:txBody>
        </p:sp>
      </p:grpSp>
      <p:sp>
        <p:nvSpPr>
          <p:cNvPr id="185" name="Rectangle 184">
            <a:extLst>
              <a:ext uri="{FF2B5EF4-FFF2-40B4-BE49-F238E27FC236}">
                <a16:creationId xmlns:a16="http://schemas.microsoft.com/office/drawing/2014/main" id="{25F28080-AAC1-4544-9AA5-102536B80D17}"/>
              </a:ext>
            </a:extLst>
          </p:cNvPr>
          <p:cNvSpPr/>
          <p:nvPr/>
        </p:nvSpPr>
        <p:spPr>
          <a:xfrm>
            <a:off x="8650141" y="1597936"/>
            <a:ext cx="3361937" cy="1597873"/>
          </a:xfrm>
          <a:prstGeom prst="rect">
            <a:avLst/>
          </a:prstGeom>
        </p:spPr>
        <p:txBody>
          <a:bodyPr wrap="square" lIns="0" tIns="0" rIns="0" bIns="0">
            <a:spAutoFit/>
          </a:bodyPr>
          <a:lstStyle/>
          <a:p>
            <a:pPr defTabSz="1219170">
              <a:lnSpc>
                <a:spcPct val="89000"/>
              </a:lnSpc>
            </a:pPr>
            <a:r>
              <a:rPr lang="es-AR" sz="1600" b="1" dirty="0"/>
              <a:t>2. Devoluciones Post-Entrega/ DMA/ Coleta Cero: </a:t>
            </a:r>
            <a:r>
              <a:rPr lang="es-AR" sz="1400" dirty="0"/>
              <a:t>Mercadería ya entregada a Cliente que es devuelta al CD con un Remito del cliente por un Acuerdo Comercial o para su destrucción. En el caso de coleta cero, son Paquetes suelto, no cajas.</a:t>
            </a:r>
          </a:p>
          <a:p>
            <a:pPr defTabSz="1219170">
              <a:lnSpc>
                <a:spcPct val="89000"/>
              </a:lnSpc>
            </a:pPr>
            <a:endParaRPr lang="en-US" sz="1467" dirty="0">
              <a:solidFill>
                <a:srgbClr val="57565A"/>
              </a:solidFill>
              <a:latin typeface="Open Sans Light"/>
            </a:endParaRPr>
          </a:p>
        </p:txBody>
      </p:sp>
      <p:sp>
        <p:nvSpPr>
          <p:cNvPr id="2" name="Oval 1">
            <a:extLst>
              <a:ext uri="{FF2B5EF4-FFF2-40B4-BE49-F238E27FC236}">
                <a16:creationId xmlns:a16="http://schemas.microsoft.com/office/drawing/2014/main" id="{691D8EA6-7284-4C8C-B0BD-411097160095}"/>
              </a:ext>
            </a:extLst>
          </p:cNvPr>
          <p:cNvSpPr/>
          <p:nvPr/>
        </p:nvSpPr>
        <p:spPr>
          <a:xfrm>
            <a:off x="4617503" y="2274383"/>
            <a:ext cx="2964058" cy="287508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b="1" dirty="0">
                <a:solidFill>
                  <a:schemeClr val="tx2"/>
                </a:solidFill>
              </a:rPr>
              <a:t>RETURNS</a:t>
            </a:r>
          </a:p>
        </p:txBody>
      </p:sp>
      <p:sp>
        <p:nvSpPr>
          <p:cNvPr id="186" name="Arc 185">
            <a:extLst>
              <a:ext uri="{FF2B5EF4-FFF2-40B4-BE49-F238E27FC236}">
                <a16:creationId xmlns:a16="http://schemas.microsoft.com/office/drawing/2014/main" id="{C80EE44B-AFB7-47AB-A4C0-4423241B8A84}"/>
              </a:ext>
            </a:extLst>
          </p:cNvPr>
          <p:cNvSpPr/>
          <p:nvPr/>
        </p:nvSpPr>
        <p:spPr>
          <a:xfrm rot="2601153">
            <a:off x="4375939" y="1947663"/>
            <a:ext cx="3476171" cy="3474720"/>
          </a:xfrm>
          <a:prstGeom prst="arc">
            <a:avLst>
              <a:gd name="adj1" fmla="val 10800897"/>
              <a:gd name="adj2" fmla="val 13510334"/>
            </a:avLst>
          </a:prstGeom>
          <a:ln w="114300" cap="rnd">
            <a:solidFill>
              <a:srgbClr val="808080">
                <a:alpha val="4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187" name="Arc 186">
            <a:extLst>
              <a:ext uri="{FF2B5EF4-FFF2-40B4-BE49-F238E27FC236}">
                <a16:creationId xmlns:a16="http://schemas.microsoft.com/office/drawing/2014/main" id="{9137A803-2C63-422C-A19B-25618533825C}"/>
              </a:ext>
            </a:extLst>
          </p:cNvPr>
          <p:cNvSpPr/>
          <p:nvPr/>
        </p:nvSpPr>
        <p:spPr>
          <a:xfrm rot="8210499">
            <a:off x="4318623" y="1875277"/>
            <a:ext cx="3476171" cy="3474720"/>
          </a:xfrm>
          <a:prstGeom prst="arc">
            <a:avLst>
              <a:gd name="adj1" fmla="val 10800897"/>
              <a:gd name="adj2" fmla="val 13510334"/>
            </a:avLst>
          </a:prstGeom>
          <a:ln w="114300" cap="rnd">
            <a:solidFill>
              <a:srgbClr val="808080">
                <a:alpha val="4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81" name="Freeform 136">
            <a:extLst>
              <a:ext uri="{FF2B5EF4-FFF2-40B4-BE49-F238E27FC236}">
                <a16:creationId xmlns:a16="http://schemas.microsoft.com/office/drawing/2014/main" id="{7AEAC2D9-DACC-4ED5-839F-ADFF8FE67F2F}"/>
              </a:ext>
            </a:extLst>
          </p:cNvPr>
          <p:cNvSpPr>
            <a:spLocks noEditPoints="1"/>
          </p:cNvSpPr>
          <p:nvPr/>
        </p:nvSpPr>
        <p:spPr bwMode="auto">
          <a:xfrm>
            <a:off x="8227452" y="3695279"/>
            <a:ext cx="494172" cy="408428"/>
          </a:xfrm>
          <a:custGeom>
            <a:avLst/>
            <a:gdLst>
              <a:gd name="T0" fmla="*/ 100 w 616"/>
              <a:gd name="T1" fmla="*/ 285 h 509"/>
              <a:gd name="T2" fmla="*/ 323 w 616"/>
              <a:gd name="T3" fmla="*/ 422 h 509"/>
              <a:gd name="T4" fmla="*/ 323 w 616"/>
              <a:gd name="T5" fmla="*/ 278 h 509"/>
              <a:gd name="T6" fmla="*/ 114 w 616"/>
              <a:gd name="T7" fmla="*/ 292 h 509"/>
              <a:gd name="T8" fmla="*/ 612 w 616"/>
              <a:gd name="T9" fmla="*/ 188 h 509"/>
              <a:gd name="T10" fmla="*/ 555 w 616"/>
              <a:gd name="T11" fmla="*/ 4 h 509"/>
              <a:gd name="T12" fmla="*/ 554 w 616"/>
              <a:gd name="T13" fmla="*/ 3 h 509"/>
              <a:gd name="T14" fmla="*/ 553 w 616"/>
              <a:gd name="T15" fmla="*/ 1 h 509"/>
              <a:gd name="T16" fmla="*/ 551 w 616"/>
              <a:gd name="T17" fmla="*/ 1 h 509"/>
              <a:gd name="T18" fmla="*/ 549 w 616"/>
              <a:gd name="T19" fmla="*/ 0 h 509"/>
              <a:gd name="T20" fmla="*/ 308 w 616"/>
              <a:gd name="T21" fmla="*/ 0 h 509"/>
              <a:gd name="T22" fmla="*/ 147 w 616"/>
              <a:gd name="T23" fmla="*/ 0 h 509"/>
              <a:gd name="T24" fmla="*/ 66 w 616"/>
              <a:gd name="T25" fmla="*/ 0 h 509"/>
              <a:gd name="T26" fmla="*/ 64 w 616"/>
              <a:gd name="T27" fmla="*/ 1 h 509"/>
              <a:gd name="T28" fmla="*/ 62 w 616"/>
              <a:gd name="T29" fmla="*/ 2 h 509"/>
              <a:gd name="T30" fmla="*/ 61 w 616"/>
              <a:gd name="T31" fmla="*/ 4 h 509"/>
              <a:gd name="T32" fmla="*/ 60 w 616"/>
              <a:gd name="T33" fmla="*/ 5 h 509"/>
              <a:gd name="T34" fmla="*/ 27 w 616"/>
              <a:gd name="T35" fmla="*/ 242 h 509"/>
              <a:gd name="T36" fmla="*/ 582 w 616"/>
              <a:gd name="T37" fmla="*/ 509 h 509"/>
              <a:gd name="T38" fmla="*/ 606 w 616"/>
              <a:gd name="T39" fmla="*/ 229 h 509"/>
              <a:gd name="T40" fmla="*/ 464 w 616"/>
              <a:gd name="T41" fmla="*/ 232 h 509"/>
              <a:gd name="T42" fmla="*/ 463 w 616"/>
              <a:gd name="T43" fmla="*/ 14 h 509"/>
              <a:gd name="T44" fmla="*/ 391 w 616"/>
              <a:gd name="T45" fmla="*/ 219 h 509"/>
              <a:gd name="T46" fmla="*/ 315 w 616"/>
              <a:gd name="T47" fmla="*/ 14 h 509"/>
              <a:gd name="T48" fmla="*/ 391 w 616"/>
              <a:gd name="T49" fmla="*/ 219 h 509"/>
              <a:gd name="T50" fmla="*/ 257 w 616"/>
              <a:gd name="T51" fmla="*/ 232 h 509"/>
              <a:gd name="T52" fmla="*/ 234 w 616"/>
              <a:gd name="T53" fmla="*/ 14 h 509"/>
              <a:gd name="T54" fmla="*/ 117 w 616"/>
              <a:gd name="T55" fmla="*/ 192 h 509"/>
              <a:gd name="T56" fmla="*/ 202 w 616"/>
              <a:gd name="T57" fmla="*/ 190 h 509"/>
              <a:gd name="T58" fmla="*/ 117 w 616"/>
              <a:gd name="T59" fmla="*/ 192 h 509"/>
              <a:gd name="T60" fmla="*/ 72 w 616"/>
              <a:gd name="T61" fmla="*/ 14 h 509"/>
              <a:gd name="T62" fmla="*/ 48 w 616"/>
              <a:gd name="T63" fmla="*/ 232 h 509"/>
              <a:gd name="T64" fmla="*/ 392 w 616"/>
              <a:gd name="T65" fmla="*/ 495 h 509"/>
              <a:gd name="T66" fmla="*/ 503 w 616"/>
              <a:gd name="T67" fmla="*/ 495 h 509"/>
              <a:gd name="T68" fmla="*/ 517 w 616"/>
              <a:gd name="T69" fmla="*/ 285 h 509"/>
              <a:gd name="T70" fmla="*/ 378 w 616"/>
              <a:gd name="T71" fmla="*/ 285 h 509"/>
              <a:gd name="T72" fmla="*/ 41 w 616"/>
              <a:gd name="T73" fmla="*/ 246 h 509"/>
              <a:gd name="T74" fmla="*/ 113 w 616"/>
              <a:gd name="T75" fmla="*/ 229 h 509"/>
              <a:gd name="T76" fmla="*/ 215 w 616"/>
              <a:gd name="T77" fmla="*/ 229 h 509"/>
              <a:gd name="T78" fmla="*/ 308 w 616"/>
              <a:gd name="T79" fmla="*/ 217 h 509"/>
              <a:gd name="T80" fmla="*/ 410 w 616"/>
              <a:gd name="T81" fmla="*/ 217 h 509"/>
              <a:gd name="T82" fmla="*/ 511 w 616"/>
              <a:gd name="T83" fmla="*/ 217 h 509"/>
              <a:gd name="T84" fmla="*/ 575 w 616"/>
              <a:gd name="T85" fmla="*/ 495 h 509"/>
              <a:gd name="T86" fmla="*/ 513 w 616"/>
              <a:gd name="T87" fmla="*/ 189 h 509"/>
              <a:gd name="T88" fmla="*/ 598 w 616"/>
              <a:gd name="T89" fmla="*/ 19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509">
                <a:moveTo>
                  <a:pt x="323" y="278"/>
                </a:moveTo>
                <a:cubicBezTo>
                  <a:pt x="107" y="278"/>
                  <a:pt x="107" y="278"/>
                  <a:pt x="107" y="278"/>
                </a:cubicBezTo>
                <a:cubicBezTo>
                  <a:pt x="104" y="278"/>
                  <a:pt x="100" y="282"/>
                  <a:pt x="100" y="285"/>
                </a:cubicBezTo>
                <a:cubicBezTo>
                  <a:pt x="100" y="415"/>
                  <a:pt x="100" y="415"/>
                  <a:pt x="100" y="415"/>
                </a:cubicBezTo>
                <a:cubicBezTo>
                  <a:pt x="100" y="419"/>
                  <a:pt x="104" y="422"/>
                  <a:pt x="107" y="422"/>
                </a:cubicBezTo>
                <a:cubicBezTo>
                  <a:pt x="323" y="422"/>
                  <a:pt x="323" y="422"/>
                  <a:pt x="323" y="422"/>
                </a:cubicBezTo>
                <a:cubicBezTo>
                  <a:pt x="327" y="422"/>
                  <a:pt x="330" y="419"/>
                  <a:pt x="330" y="415"/>
                </a:cubicBezTo>
                <a:cubicBezTo>
                  <a:pt x="330" y="285"/>
                  <a:pt x="330" y="285"/>
                  <a:pt x="330" y="285"/>
                </a:cubicBezTo>
                <a:cubicBezTo>
                  <a:pt x="330" y="282"/>
                  <a:pt x="327" y="278"/>
                  <a:pt x="323" y="278"/>
                </a:cubicBezTo>
                <a:close/>
                <a:moveTo>
                  <a:pt x="316" y="408"/>
                </a:moveTo>
                <a:cubicBezTo>
                  <a:pt x="114" y="408"/>
                  <a:pt x="114" y="408"/>
                  <a:pt x="114" y="408"/>
                </a:cubicBezTo>
                <a:cubicBezTo>
                  <a:pt x="114" y="292"/>
                  <a:pt x="114" y="292"/>
                  <a:pt x="114" y="292"/>
                </a:cubicBezTo>
                <a:cubicBezTo>
                  <a:pt x="316" y="292"/>
                  <a:pt x="316" y="292"/>
                  <a:pt x="316" y="292"/>
                </a:cubicBezTo>
                <a:lnTo>
                  <a:pt x="316" y="408"/>
                </a:lnTo>
                <a:close/>
                <a:moveTo>
                  <a:pt x="612" y="188"/>
                </a:moveTo>
                <a:cubicBezTo>
                  <a:pt x="556" y="5"/>
                  <a:pt x="556" y="5"/>
                  <a:pt x="556" y="5"/>
                </a:cubicBezTo>
                <a:cubicBezTo>
                  <a:pt x="556" y="5"/>
                  <a:pt x="556" y="5"/>
                  <a:pt x="556" y="5"/>
                </a:cubicBezTo>
                <a:cubicBezTo>
                  <a:pt x="556" y="5"/>
                  <a:pt x="555" y="4"/>
                  <a:pt x="555" y="4"/>
                </a:cubicBezTo>
                <a:cubicBezTo>
                  <a:pt x="555" y="4"/>
                  <a:pt x="555" y="4"/>
                  <a:pt x="555" y="4"/>
                </a:cubicBezTo>
                <a:cubicBezTo>
                  <a:pt x="555" y="3"/>
                  <a:pt x="555" y="3"/>
                  <a:pt x="555" y="3"/>
                </a:cubicBezTo>
                <a:cubicBezTo>
                  <a:pt x="555" y="3"/>
                  <a:pt x="554" y="3"/>
                  <a:pt x="554" y="3"/>
                </a:cubicBezTo>
                <a:cubicBezTo>
                  <a:pt x="554" y="2"/>
                  <a:pt x="554" y="2"/>
                  <a:pt x="554" y="2"/>
                </a:cubicBezTo>
                <a:cubicBezTo>
                  <a:pt x="554" y="2"/>
                  <a:pt x="553" y="2"/>
                  <a:pt x="553" y="2"/>
                </a:cubicBezTo>
                <a:cubicBezTo>
                  <a:pt x="553" y="2"/>
                  <a:pt x="553" y="1"/>
                  <a:pt x="553" y="1"/>
                </a:cubicBezTo>
                <a:cubicBezTo>
                  <a:pt x="552" y="1"/>
                  <a:pt x="552" y="1"/>
                  <a:pt x="552" y="1"/>
                </a:cubicBezTo>
                <a:cubicBezTo>
                  <a:pt x="552" y="1"/>
                  <a:pt x="552" y="1"/>
                  <a:pt x="551" y="1"/>
                </a:cubicBezTo>
                <a:cubicBezTo>
                  <a:pt x="551" y="1"/>
                  <a:pt x="551" y="1"/>
                  <a:pt x="551" y="1"/>
                </a:cubicBezTo>
                <a:cubicBezTo>
                  <a:pt x="551" y="0"/>
                  <a:pt x="550" y="0"/>
                  <a:pt x="550" y="0"/>
                </a:cubicBezTo>
                <a:cubicBezTo>
                  <a:pt x="550" y="0"/>
                  <a:pt x="550" y="0"/>
                  <a:pt x="549" y="0"/>
                </a:cubicBezTo>
                <a:cubicBezTo>
                  <a:pt x="549" y="0"/>
                  <a:pt x="549" y="0"/>
                  <a:pt x="549" y="0"/>
                </a:cubicBezTo>
                <a:cubicBezTo>
                  <a:pt x="469" y="0"/>
                  <a:pt x="469" y="0"/>
                  <a:pt x="469" y="0"/>
                </a:cubicBezTo>
                <a:cubicBezTo>
                  <a:pt x="469" y="0"/>
                  <a:pt x="469" y="0"/>
                  <a:pt x="469" y="0"/>
                </a:cubicBezTo>
                <a:cubicBezTo>
                  <a:pt x="308" y="0"/>
                  <a:pt x="308" y="0"/>
                  <a:pt x="308" y="0"/>
                </a:cubicBezTo>
                <a:cubicBezTo>
                  <a:pt x="308" y="0"/>
                  <a:pt x="308" y="0"/>
                  <a:pt x="308" y="0"/>
                </a:cubicBezTo>
                <a:cubicBezTo>
                  <a:pt x="147" y="0"/>
                  <a:pt x="147" y="0"/>
                  <a:pt x="147" y="0"/>
                </a:cubicBezTo>
                <a:cubicBezTo>
                  <a:pt x="147" y="0"/>
                  <a:pt x="147" y="0"/>
                  <a:pt x="147" y="0"/>
                </a:cubicBezTo>
                <a:cubicBezTo>
                  <a:pt x="67" y="0"/>
                  <a:pt x="67" y="0"/>
                  <a:pt x="67" y="0"/>
                </a:cubicBezTo>
                <a:cubicBezTo>
                  <a:pt x="67" y="0"/>
                  <a:pt x="67" y="0"/>
                  <a:pt x="67" y="0"/>
                </a:cubicBezTo>
                <a:cubicBezTo>
                  <a:pt x="67" y="0"/>
                  <a:pt x="66" y="0"/>
                  <a:pt x="66" y="0"/>
                </a:cubicBezTo>
                <a:cubicBezTo>
                  <a:pt x="66" y="0"/>
                  <a:pt x="66" y="0"/>
                  <a:pt x="65" y="1"/>
                </a:cubicBezTo>
                <a:cubicBezTo>
                  <a:pt x="65" y="1"/>
                  <a:pt x="65" y="1"/>
                  <a:pt x="65" y="1"/>
                </a:cubicBezTo>
                <a:cubicBezTo>
                  <a:pt x="65" y="1"/>
                  <a:pt x="64" y="1"/>
                  <a:pt x="64" y="1"/>
                </a:cubicBezTo>
                <a:cubicBezTo>
                  <a:pt x="64" y="1"/>
                  <a:pt x="64" y="1"/>
                  <a:pt x="64" y="1"/>
                </a:cubicBezTo>
                <a:cubicBezTo>
                  <a:pt x="63" y="1"/>
                  <a:pt x="63" y="2"/>
                  <a:pt x="63" y="2"/>
                </a:cubicBezTo>
                <a:cubicBezTo>
                  <a:pt x="63" y="2"/>
                  <a:pt x="63" y="2"/>
                  <a:pt x="62" y="2"/>
                </a:cubicBezTo>
                <a:cubicBezTo>
                  <a:pt x="62" y="2"/>
                  <a:pt x="62" y="2"/>
                  <a:pt x="62" y="3"/>
                </a:cubicBezTo>
                <a:cubicBezTo>
                  <a:pt x="62" y="3"/>
                  <a:pt x="62" y="3"/>
                  <a:pt x="62" y="3"/>
                </a:cubicBezTo>
                <a:cubicBezTo>
                  <a:pt x="61" y="3"/>
                  <a:pt x="61" y="3"/>
                  <a:pt x="61" y="4"/>
                </a:cubicBezTo>
                <a:cubicBezTo>
                  <a:pt x="61" y="4"/>
                  <a:pt x="61" y="4"/>
                  <a:pt x="61" y="4"/>
                </a:cubicBezTo>
                <a:cubicBezTo>
                  <a:pt x="61" y="4"/>
                  <a:pt x="61" y="5"/>
                  <a:pt x="61" y="5"/>
                </a:cubicBezTo>
                <a:cubicBezTo>
                  <a:pt x="61" y="5"/>
                  <a:pt x="60" y="5"/>
                  <a:pt x="60" y="5"/>
                </a:cubicBezTo>
                <a:cubicBezTo>
                  <a:pt x="5" y="188"/>
                  <a:pt x="5" y="188"/>
                  <a:pt x="5" y="188"/>
                </a:cubicBezTo>
                <a:cubicBezTo>
                  <a:pt x="0" y="203"/>
                  <a:pt x="2" y="218"/>
                  <a:pt x="10" y="229"/>
                </a:cubicBezTo>
                <a:cubicBezTo>
                  <a:pt x="15" y="235"/>
                  <a:pt x="20" y="239"/>
                  <a:pt x="27" y="242"/>
                </a:cubicBezTo>
                <a:cubicBezTo>
                  <a:pt x="27" y="502"/>
                  <a:pt x="27" y="502"/>
                  <a:pt x="27" y="502"/>
                </a:cubicBezTo>
                <a:cubicBezTo>
                  <a:pt x="27" y="506"/>
                  <a:pt x="30" y="509"/>
                  <a:pt x="34" y="509"/>
                </a:cubicBezTo>
                <a:cubicBezTo>
                  <a:pt x="582" y="509"/>
                  <a:pt x="582" y="509"/>
                  <a:pt x="582" y="509"/>
                </a:cubicBezTo>
                <a:cubicBezTo>
                  <a:pt x="586" y="509"/>
                  <a:pt x="589" y="506"/>
                  <a:pt x="589" y="502"/>
                </a:cubicBezTo>
                <a:cubicBezTo>
                  <a:pt x="589" y="242"/>
                  <a:pt x="589" y="242"/>
                  <a:pt x="589" y="242"/>
                </a:cubicBezTo>
                <a:cubicBezTo>
                  <a:pt x="596" y="239"/>
                  <a:pt x="602" y="235"/>
                  <a:pt x="606" y="229"/>
                </a:cubicBezTo>
                <a:cubicBezTo>
                  <a:pt x="614" y="218"/>
                  <a:pt x="616" y="203"/>
                  <a:pt x="612" y="188"/>
                </a:cubicBezTo>
                <a:close/>
                <a:moveTo>
                  <a:pt x="493" y="220"/>
                </a:moveTo>
                <a:cubicBezTo>
                  <a:pt x="486" y="228"/>
                  <a:pt x="476" y="232"/>
                  <a:pt x="464" y="232"/>
                </a:cubicBezTo>
                <a:cubicBezTo>
                  <a:pt x="439" y="232"/>
                  <a:pt x="417" y="213"/>
                  <a:pt x="414" y="190"/>
                </a:cubicBezTo>
                <a:cubicBezTo>
                  <a:pt x="396" y="14"/>
                  <a:pt x="396" y="14"/>
                  <a:pt x="396" y="14"/>
                </a:cubicBezTo>
                <a:cubicBezTo>
                  <a:pt x="463" y="14"/>
                  <a:pt x="463" y="14"/>
                  <a:pt x="463" y="14"/>
                </a:cubicBezTo>
                <a:cubicBezTo>
                  <a:pt x="499" y="192"/>
                  <a:pt x="499" y="192"/>
                  <a:pt x="499" y="192"/>
                </a:cubicBezTo>
                <a:cubicBezTo>
                  <a:pt x="501" y="202"/>
                  <a:pt x="499" y="212"/>
                  <a:pt x="493" y="220"/>
                </a:cubicBezTo>
                <a:close/>
                <a:moveTo>
                  <a:pt x="391" y="219"/>
                </a:moveTo>
                <a:cubicBezTo>
                  <a:pt x="383" y="228"/>
                  <a:pt x="373" y="232"/>
                  <a:pt x="360" y="232"/>
                </a:cubicBezTo>
                <a:cubicBezTo>
                  <a:pt x="336" y="232"/>
                  <a:pt x="315" y="213"/>
                  <a:pt x="315" y="190"/>
                </a:cubicBezTo>
                <a:cubicBezTo>
                  <a:pt x="315" y="14"/>
                  <a:pt x="315" y="14"/>
                  <a:pt x="315" y="14"/>
                </a:cubicBezTo>
                <a:cubicBezTo>
                  <a:pt x="382" y="14"/>
                  <a:pt x="382" y="14"/>
                  <a:pt x="382" y="14"/>
                </a:cubicBezTo>
                <a:cubicBezTo>
                  <a:pt x="400" y="191"/>
                  <a:pt x="400" y="191"/>
                  <a:pt x="400" y="191"/>
                </a:cubicBezTo>
                <a:cubicBezTo>
                  <a:pt x="401" y="201"/>
                  <a:pt x="398" y="211"/>
                  <a:pt x="391" y="219"/>
                </a:cubicBezTo>
                <a:close/>
                <a:moveTo>
                  <a:pt x="301" y="190"/>
                </a:moveTo>
                <a:cubicBezTo>
                  <a:pt x="301" y="201"/>
                  <a:pt x="297" y="212"/>
                  <a:pt x="288" y="220"/>
                </a:cubicBezTo>
                <a:cubicBezTo>
                  <a:pt x="280" y="228"/>
                  <a:pt x="269" y="232"/>
                  <a:pt x="257" y="232"/>
                </a:cubicBezTo>
                <a:cubicBezTo>
                  <a:pt x="244" y="232"/>
                  <a:pt x="233" y="228"/>
                  <a:pt x="226" y="219"/>
                </a:cubicBezTo>
                <a:cubicBezTo>
                  <a:pt x="219" y="211"/>
                  <a:pt x="216" y="201"/>
                  <a:pt x="217" y="191"/>
                </a:cubicBezTo>
                <a:cubicBezTo>
                  <a:pt x="234" y="14"/>
                  <a:pt x="234" y="14"/>
                  <a:pt x="234" y="14"/>
                </a:cubicBezTo>
                <a:cubicBezTo>
                  <a:pt x="301" y="14"/>
                  <a:pt x="301" y="14"/>
                  <a:pt x="301" y="14"/>
                </a:cubicBezTo>
                <a:lnTo>
                  <a:pt x="301" y="190"/>
                </a:lnTo>
                <a:close/>
                <a:moveTo>
                  <a:pt x="117" y="192"/>
                </a:moveTo>
                <a:cubicBezTo>
                  <a:pt x="153" y="14"/>
                  <a:pt x="153" y="14"/>
                  <a:pt x="153" y="14"/>
                </a:cubicBezTo>
                <a:cubicBezTo>
                  <a:pt x="220" y="14"/>
                  <a:pt x="220" y="14"/>
                  <a:pt x="220" y="14"/>
                </a:cubicBezTo>
                <a:cubicBezTo>
                  <a:pt x="202" y="190"/>
                  <a:pt x="202" y="190"/>
                  <a:pt x="202" y="190"/>
                </a:cubicBezTo>
                <a:cubicBezTo>
                  <a:pt x="200" y="213"/>
                  <a:pt x="177" y="232"/>
                  <a:pt x="152" y="232"/>
                </a:cubicBezTo>
                <a:cubicBezTo>
                  <a:pt x="140" y="232"/>
                  <a:pt x="130" y="228"/>
                  <a:pt x="123" y="220"/>
                </a:cubicBezTo>
                <a:cubicBezTo>
                  <a:pt x="117" y="212"/>
                  <a:pt x="115" y="202"/>
                  <a:pt x="117" y="192"/>
                </a:cubicBezTo>
                <a:close/>
                <a:moveTo>
                  <a:pt x="22" y="220"/>
                </a:moveTo>
                <a:cubicBezTo>
                  <a:pt x="16" y="213"/>
                  <a:pt x="15" y="203"/>
                  <a:pt x="18" y="192"/>
                </a:cubicBezTo>
                <a:cubicBezTo>
                  <a:pt x="72" y="14"/>
                  <a:pt x="72" y="14"/>
                  <a:pt x="72" y="14"/>
                </a:cubicBezTo>
                <a:cubicBezTo>
                  <a:pt x="139" y="14"/>
                  <a:pt x="139" y="14"/>
                  <a:pt x="139" y="14"/>
                </a:cubicBezTo>
                <a:cubicBezTo>
                  <a:pt x="103" y="189"/>
                  <a:pt x="103" y="189"/>
                  <a:pt x="103" y="189"/>
                </a:cubicBezTo>
                <a:cubicBezTo>
                  <a:pt x="99" y="212"/>
                  <a:pt x="73" y="232"/>
                  <a:pt x="48" y="232"/>
                </a:cubicBezTo>
                <a:cubicBezTo>
                  <a:pt x="37" y="232"/>
                  <a:pt x="27" y="228"/>
                  <a:pt x="22" y="220"/>
                </a:cubicBezTo>
                <a:close/>
                <a:moveTo>
                  <a:pt x="503" y="495"/>
                </a:moveTo>
                <a:cubicBezTo>
                  <a:pt x="392" y="495"/>
                  <a:pt x="392" y="495"/>
                  <a:pt x="392" y="495"/>
                </a:cubicBezTo>
                <a:cubicBezTo>
                  <a:pt x="392" y="292"/>
                  <a:pt x="392" y="292"/>
                  <a:pt x="392" y="292"/>
                </a:cubicBezTo>
                <a:cubicBezTo>
                  <a:pt x="503" y="292"/>
                  <a:pt x="503" y="292"/>
                  <a:pt x="503" y="292"/>
                </a:cubicBezTo>
                <a:lnTo>
                  <a:pt x="503" y="495"/>
                </a:lnTo>
                <a:close/>
                <a:moveTo>
                  <a:pt x="575" y="495"/>
                </a:moveTo>
                <a:cubicBezTo>
                  <a:pt x="517" y="495"/>
                  <a:pt x="517" y="495"/>
                  <a:pt x="517" y="495"/>
                </a:cubicBezTo>
                <a:cubicBezTo>
                  <a:pt x="517" y="285"/>
                  <a:pt x="517" y="285"/>
                  <a:pt x="517" y="285"/>
                </a:cubicBezTo>
                <a:cubicBezTo>
                  <a:pt x="517" y="282"/>
                  <a:pt x="514" y="278"/>
                  <a:pt x="510" y="278"/>
                </a:cubicBezTo>
                <a:cubicBezTo>
                  <a:pt x="385" y="278"/>
                  <a:pt x="385" y="278"/>
                  <a:pt x="385" y="278"/>
                </a:cubicBezTo>
                <a:cubicBezTo>
                  <a:pt x="381" y="278"/>
                  <a:pt x="378" y="282"/>
                  <a:pt x="378" y="285"/>
                </a:cubicBezTo>
                <a:cubicBezTo>
                  <a:pt x="378" y="495"/>
                  <a:pt x="378" y="495"/>
                  <a:pt x="378" y="495"/>
                </a:cubicBezTo>
                <a:cubicBezTo>
                  <a:pt x="41" y="495"/>
                  <a:pt x="41" y="495"/>
                  <a:pt x="41" y="495"/>
                </a:cubicBezTo>
                <a:cubicBezTo>
                  <a:pt x="41" y="246"/>
                  <a:pt x="41" y="246"/>
                  <a:pt x="41" y="246"/>
                </a:cubicBezTo>
                <a:cubicBezTo>
                  <a:pt x="43" y="246"/>
                  <a:pt x="46" y="246"/>
                  <a:pt x="48" y="246"/>
                </a:cubicBezTo>
                <a:cubicBezTo>
                  <a:pt x="71" y="246"/>
                  <a:pt x="92" y="234"/>
                  <a:pt x="106" y="217"/>
                </a:cubicBezTo>
                <a:cubicBezTo>
                  <a:pt x="107" y="221"/>
                  <a:pt x="110" y="225"/>
                  <a:pt x="113" y="229"/>
                </a:cubicBezTo>
                <a:cubicBezTo>
                  <a:pt x="122" y="240"/>
                  <a:pt x="136" y="246"/>
                  <a:pt x="152" y="246"/>
                </a:cubicBezTo>
                <a:cubicBezTo>
                  <a:pt x="175" y="246"/>
                  <a:pt x="196" y="234"/>
                  <a:pt x="207" y="216"/>
                </a:cubicBezTo>
                <a:cubicBezTo>
                  <a:pt x="209" y="221"/>
                  <a:pt x="212" y="225"/>
                  <a:pt x="215" y="229"/>
                </a:cubicBezTo>
                <a:cubicBezTo>
                  <a:pt x="226" y="240"/>
                  <a:pt x="241" y="246"/>
                  <a:pt x="257" y="246"/>
                </a:cubicBezTo>
                <a:cubicBezTo>
                  <a:pt x="272" y="246"/>
                  <a:pt x="287" y="240"/>
                  <a:pt x="298" y="230"/>
                </a:cubicBezTo>
                <a:cubicBezTo>
                  <a:pt x="302" y="226"/>
                  <a:pt x="306" y="221"/>
                  <a:pt x="308" y="217"/>
                </a:cubicBezTo>
                <a:cubicBezTo>
                  <a:pt x="318" y="234"/>
                  <a:pt x="338" y="246"/>
                  <a:pt x="360" y="246"/>
                </a:cubicBezTo>
                <a:cubicBezTo>
                  <a:pt x="376" y="246"/>
                  <a:pt x="391" y="240"/>
                  <a:pt x="401" y="229"/>
                </a:cubicBezTo>
                <a:cubicBezTo>
                  <a:pt x="405" y="225"/>
                  <a:pt x="407" y="221"/>
                  <a:pt x="410" y="217"/>
                </a:cubicBezTo>
                <a:cubicBezTo>
                  <a:pt x="421" y="234"/>
                  <a:pt x="442" y="246"/>
                  <a:pt x="464" y="246"/>
                </a:cubicBezTo>
                <a:cubicBezTo>
                  <a:pt x="480" y="246"/>
                  <a:pt x="495" y="240"/>
                  <a:pt x="504" y="229"/>
                </a:cubicBezTo>
                <a:cubicBezTo>
                  <a:pt x="507" y="225"/>
                  <a:pt x="509" y="221"/>
                  <a:pt x="511" y="217"/>
                </a:cubicBezTo>
                <a:cubicBezTo>
                  <a:pt x="524" y="234"/>
                  <a:pt x="546" y="246"/>
                  <a:pt x="568" y="246"/>
                </a:cubicBezTo>
                <a:cubicBezTo>
                  <a:pt x="570" y="246"/>
                  <a:pt x="573" y="246"/>
                  <a:pt x="575" y="246"/>
                </a:cubicBezTo>
                <a:lnTo>
                  <a:pt x="575" y="495"/>
                </a:lnTo>
                <a:close/>
                <a:moveTo>
                  <a:pt x="595" y="220"/>
                </a:moveTo>
                <a:cubicBezTo>
                  <a:pt x="589" y="228"/>
                  <a:pt x="579" y="232"/>
                  <a:pt x="568" y="232"/>
                </a:cubicBezTo>
                <a:cubicBezTo>
                  <a:pt x="543" y="232"/>
                  <a:pt x="518" y="212"/>
                  <a:pt x="513" y="189"/>
                </a:cubicBezTo>
                <a:cubicBezTo>
                  <a:pt x="477" y="14"/>
                  <a:pt x="477" y="14"/>
                  <a:pt x="477" y="14"/>
                </a:cubicBezTo>
                <a:cubicBezTo>
                  <a:pt x="544" y="14"/>
                  <a:pt x="544" y="14"/>
                  <a:pt x="544" y="14"/>
                </a:cubicBezTo>
                <a:cubicBezTo>
                  <a:pt x="598" y="192"/>
                  <a:pt x="598" y="192"/>
                  <a:pt x="598" y="192"/>
                </a:cubicBezTo>
                <a:cubicBezTo>
                  <a:pt x="601" y="203"/>
                  <a:pt x="600" y="213"/>
                  <a:pt x="595"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7246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300"/>
                                        <p:tgtEl>
                                          <p:spTgt spid="141"/>
                                        </p:tgtEl>
                                      </p:cBhvr>
                                    </p:animEffect>
                                  </p:childTnLst>
                                </p:cTn>
                              </p:par>
                              <p:par>
                                <p:cTn id="8" presetID="10" presetClass="entr" presetSubtype="0" fill="hold" nodeType="withEffect">
                                  <p:stCondLst>
                                    <p:cond delay="80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300"/>
                                        <p:tgtEl>
                                          <p:spTgt spid="180"/>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46"/>
                                        </p:tgtEl>
                                        <p:attrNameLst>
                                          <p:attrName>style.visibility</p:attrName>
                                        </p:attrNameLst>
                                      </p:cBhvr>
                                      <p:to>
                                        <p:strVal val="visible"/>
                                      </p:to>
                                    </p:set>
                                    <p:animEffect transition="in" filter="fade">
                                      <p:cBhvr>
                                        <p:cTn id="13" dur="300"/>
                                        <p:tgtEl>
                                          <p:spTgt spid="146"/>
                                        </p:tgtEl>
                                      </p:cBhvr>
                                    </p:animEffect>
                                  </p:childTnLst>
                                </p:cTn>
                              </p:par>
                            </p:childTnLst>
                          </p:cTn>
                        </p:par>
                        <p:par>
                          <p:cTn id="14" fill="hold">
                            <p:stCondLst>
                              <p:cond delay="1100"/>
                            </p:stCondLst>
                            <p:childTnLst>
                              <p:par>
                                <p:cTn id="15" presetID="22" presetClass="entr" presetSubtype="4" fill="hold" grpId="0" nodeType="after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down)">
                                      <p:cBhvr>
                                        <p:cTn id="17" dur="200"/>
                                        <p:tgtEl>
                                          <p:spTgt spid="139"/>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300"/>
                                        <p:tgtEl>
                                          <p:spTgt spid="178"/>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143"/>
                                        </p:tgtEl>
                                        <p:attrNameLst>
                                          <p:attrName>style.visibility</p:attrName>
                                        </p:attrNameLst>
                                      </p:cBhvr>
                                      <p:to>
                                        <p:strVal val="visible"/>
                                      </p:to>
                                    </p:set>
                                    <p:animEffect transition="in" filter="fade">
                                      <p:cBhvr>
                                        <p:cTn id="23" dur="300"/>
                                        <p:tgtEl>
                                          <p:spTgt spid="143"/>
                                        </p:tgtEl>
                                      </p:cBhvr>
                                    </p:animEffect>
                                  </p:childTnLst>
                                </p:cTn>
                              </p:par>
                              <p:par>
                                <p:cTn id="24" presetID="10" presetClass="entr" presetSubtype="0" fill="hold" nodeType="withEffect">
                                  <p:stCondLst>
                                    <p:cond delay="400"/>
                                  </p:stCondLst>
                                  <p:childTnLst>
                                    <p:set>
                                      <p:cBhvr>
                                        <p:cTn id="25" dur="1" fill="hold">
                                          <p:stCondLst>
                                            <p:cond delay="0"/>
                                          </p:stCondLst>
                                        </p:cTn>
                                        <p:tgtEl>
                                          <p:spTgt spid="162"/>
                                        </p:tgtEl>
                                        <p:attrNameLst>
                                          <p:attrName>style.visibility</p:attrName>
                                        </p:attrNameLst>
                                      </p:cBhvr>
                                      <p:to>
                                        <p:strVal val="visible"/>
                                      </p:to>
                                    </p:set>
                                    <p:animEffect transition="in" filter="fade">
                                      <p:cBhvr>
                                        <p:cTn id="26" dur="300"/>
                                        <p:tgtEl>
                                          <p:spTgt spid="162"/>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179"/>
                                        </p:tgtEl>
                                        <p:attrNameLst>
                                          <p:attrName>style.visibility</p:attrName>
                                        </p:attrNameLst>
                                      </p:cBhvr>
                                      <p:to>
                                        <p:strVal val="visible"/>
                                      </p:to>
                                    </p:set>
                                    <p:animEffect transition="in" filter="fade">
                                      <p:cBhvr>
                                        <p:cTn id="29" dur="300"/>
                                        <p:tgtEl>
                                          <p:spTgt spid="179"/>
                                        </p:tgtEl>
                                      </p:cBhvr>
                                    </p:animEffect>
                                  </p:childTnLst>
                                </p:cTn>
                              </p:par>
                            </p:childTnLst>
                          </p:cTn>
                        </p:par>
                        <p:par>
                          <p:cTn id="30" fill="hold">
                            <p:stCondLst>
                              <p:cond delay="1800"/>
                            </p:stCondLst>
                            <p:childTnLst>
                              <p:par>
                                <p:cTn id="31" presetID="22" presetClass="entr" presetSubtype="8" fill="hold" grpId="0" nodeType="after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wipe(left)">
                                      <p:cBhvr>
                                        <p:cTn id="33" dur="200"/>
                                        <p:tgtEl>
                                          <p:spTgt spid="140"/>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300"/>
                                        <p:tgtEl>
                                          <p:spTgt spid="144"/>
                                        </p:tgtEl>
                                      </p:cBhvr>
                                    </p:animEffect>
                                  </p:childTnLst>
                                </p:cTn>
                              </p:par>
                              <p:par>
                                <p:cTn id="37" presetID="10" presetClass="entr" presetSubtype="0" fill="hold" nodeType="withEffect">
                                  <p:stCondLst>
                                    <p:cond delay="400"/>
                                  </p:stCondLst>
                                  <p:childTnLst>
                                    <p:set>
                                      <p:cBhvr>
                                        <p:cTn id="38" dur="1" fill="hold">
                                          <p:stCondLst>
                                            <p:cond delay="0"/>
                                          </p:stCondLst>
                                        </p:cTn>
                                        <p:tgtEl>
                                          <p:spTgt spid="154"/>
                                        </p:tgtEl>
                                        <p:attrNameLst>
                                          <p:attrName>style.visibility</p:attrName>
                                        </p:attrNameLst>
                                      </p:cBhvr>
                                      <p:to>
                                        <p:strVal val="visible"/>
                                      </p:to>
                                    </p:set>
                                    <p:animEffect transition="in" filter="fade">
                                      <p:cBhvr>
                                        <p:cTn id="39" dur="300"/>
                                        <p:tgtEl>
                                          <p:spTgt spid="154"/>
                                        </p:tgtEl>
                                      </p:cBhvr>
                                    </p:animEffect>
                                  </p:childTnLst>
                                </p:cTn>
                              </p:par>
                              <p:par>
                                <p:cTn id="40" presetID="10" presetClass="entr" presetSubtype="0" fill="hold" grpId="0" nodeType="withEffect">
                                  <p:stCondLst>
                                    <p:cond delay="40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300"/>
                                        <p:tgtEl>
                                          <p:spTgt spid="185"/>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45"/>
                                        </p:tgtEl>
                                        <p:attrNameLst>
                                          <p:attrName>style.visibility</p:attrName>
                                        </p:attrNameLst>
                                      </p:cBhvr>
                                      <p:to>
                                        <p:strVal val="visible"/>
                                      </p:to>
                                    </p:set>
                                    <p:animEffect transition="in" filter="fade">
                                      <p:cBhvr>
                                        <p:cTn id="45" dur="300"/>
                                        <p:tgtEl>
                                          <p:spTgt spid="145"/>
                                        </p:tgtEl>
                                      </p:cBhvr>
                                    </p:animEffect>
                                  </p:childTnLst>
                                </p:cTn>
                              </p:par>
                              <p:par>
                                <p:cTn id="46" presetID="10" presetClass="entr" presetSubtype="0" fill="hold" nodeType="withEffect">
                                  <p:stCondLst>
                                    <p:cond delay="40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300"/>
                                        <p:tgtEl>
                                          <p:spTgt spid="147"/>
                                        </p:tgtEl>
                                      </p:cBhvr>
                                    </p:animEffect>
                                  </p:childTnLst>
                                </p:cTn>
                              </p:par>
                            </p:childTnLst>
                          </p:cTn>
                        </p:par>
                        <p:par>
                          <p:cTn id="49" fill="hold">
                            <p:stCondLst>
                              <p:cond delay="2500"/>
                            </p:stCondLst>
                            <p:childTnLst>
                              <p:par>
                                <p:cTn id="50" presetID="22" presetClass="entr" presetSubtype="4" fill="hold" grpId="0" nodeType="afterEffect">
                                  <p:stCondLst>
                                    <p:cond delay="0"/>
                                  </p:stCondLst>
                                  <p:childTnLst>
                                    <p:set>
                                      <p:cBhvr>
                                        <p:cTn id="51" dur="1" fill="hold">
                                          <p:stCondLst>
                                            <p:cond delay="0"/>
                                          </p:stCondLst>
                                        </p:cTn>
                                        <p:tgtEl>
                                          <p:spTgt spid="186"/>
                                        </p:tgtEl>
                                        <p:attrNameLst>
                                          <p:attrName>style.visibility</p:attrName>
                                        </p:attrNameLst>
                                      </p:cBhvr>
                                      <p:to>
                                        <p:strVal val="visible"/>
                                      </p:to>
                                    </p:set>
                                    <p:animEffect transition="in" filter="wipe(down)">
                                      <p:cBhvr>
                                        <p:cTn id="52" dur="200"/>
                                        <p:tgtEl>
                                          <p:spTgt spid="186"/>
                                        </p:tgtEl>
                                      </p:cBhvr>
                                    </p:animEffect>
                                  </p:childTnLst>
                                </p:cTn>
                              </p:par>
                            </p:childTnLst>
                          </p:cTn>
                        </p:par>
                        <p:par>
                          <p:cTn id="53" fill="hold">
                            <p:stCondLst>
                              <p:cond delay="2700"/>
                            </p:stCondLst>
                            <p:childTnLst>
                              <p:par>
                                <p:cTn id="54" presetID="22" presetClass="entr" presetSubtype="4" fill="hold" grpId="0" nodeType="afterEffect">
                                  <p:stCondLst>
                                    <p:cond delay="0"/>
                                  </p:stCondLst>
                                  <p:childTnLst>
                                    <p:set>
                                      <p:cBhvr>
                                        <p:cTn id="55" dur="1" fill="hold">
                                          <p:stCondLst>
                                            <p:cond delay="0"/>
                                          </p:stCondLst>
                                        </p:cTn>
                                        <p:tgtEl>
                                          <p:spTgt spid="187"/>
                                        </p:tgtEl>
                                        <p:attrNameLst>
                                          <p:attrName>style.visibility</p:attrName>
                                        </p:attrNameLst>
                                      </p:cBhvr>
                                      <p:to>
                                        <p:strVal val="visible"/>
                                      </p:to>
                                    </p:set>
                                    <p:animEffect transition="in" filter="wipe(down)">
                                      <p:cBhvr>
                                        <p:cTn id="56" dur="200"/>
                                        <p:tgtEl>
                                          <p:spTgt spid="18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1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animBg="1"/>
      <p:bldP spid="141" grpId="0" animBg="1"/>
      <p:bldP spid="143" grpId="0" animBg="1"/>
      <p:bldP spid="144" grpId="0" animBg="1"/>
      <p:bldP spid="145" grpId="0" animBg="1"/>
      <p:bldP spid="146" grpId="0"/>
      <p:bldP spid="178" grpId="0"/>
      <p:bldP spid="179" grpId="0"/>
      <p:bldP spid="185" grpId="0"/>
      <p:bldP spid="186" grpId="0" animBg="1"/>
      <p:bldP spid="187" grpId="0" animBg="1"/>
      <p:bldP spid="8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6" name="Title 1">
            <a:extLst>
              <a:ext uri="{FF2B5EF4-FFF2-40B4-BE49-F238E27FC236}">
                <a16:creationId xmlns:a16="http://schemas.microsoft.com/office/drawing/2014/main" id="{17367D89-1C80-491A-8E75-2D70431A3ED7}"/>
              </a:ext>
            </a:extLst>
          </p:cNvPr>
          <p:cNvSpPr>
            <a:spLocks noGrp="1"/>
          </p:cNvSpPr>
          <p:nvPr>
            <p:ph type="title"/>
          </p:nvPr>
        </p:nvSpPr>
        <p:spPr>
          <a:xfrm>
            <a:off x="180975" y="127001"/>
            <a:ext cx="11839576" cy="1054100"/>
          </a:xfrm>
        </p:spPr>
        <p:txBody>
          <a:bodyPr>
            <a:normAutofit/>
          </a:bodyPr>
          <a:lstStyle/>
          <a:p>
            <a:r>
              <a:rPr lang="en-US" sz="4000" dirty="0"/>
              <a:t>LAO Logistics OPEX </a:t>
            </a:r>
            <a:endParaRPr lang="en-US" dirty="0"/>
          </a:p>
        </p:txBody>
      </p:sp>
      <p:sp>
        <p:nvSpPr>
          <p:cNvPr id="7" name="Rectangle 9">
            <a:extLst>
              <a:ext uri="{FF2B5EF4-FFF2-40B4-BE49-F238E27FC236}">
                <a16:creationId xmlns:a16="http://schemas.microsoft.com/office/drawing/2014/main" id="{E8C85CFF-451E-497A-8064-AFD5F8322CAD}"/>
              </a:ext>
            </a:extLst>
          </p:cNvPr>
          <p:cNvSpPr/>
          <p:nvPr/>
        </p:nvSpPr>
        <p:spPr>
          <a:xfrm>
            <a:off x="180975" y="971328"/>
            <a:ext cx="11839576" cy="507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s-AR" dirty="0"/>
              <a:t>Tabla de contenido del Manual/</a:t>
            </a:r>
            <a:r>
              <a:rPr lang="es-AR" dirty="0" err="1"/>
              <a:t>Playbook</a:t>
            </a:r>
            <a:r>
              <a:rPr lang="es-AR" dirty="0"/>
              <a:t> de Procesos Operacionales de Almacenes LAO </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TextBox 113">
            <a:extLst>
              <a:ext uri="{FF2B5EF4-FFF2-40B4-BE49-F238E27FC236}">
                <a16:creationId xmlns:a16="http://schemas.microsoft.com/office/drawing/2014/main" id="{D36D5EA4-1FA2-45BC-86E0-4AD62BEAB240}"/>
              </a:ext>
            </a:extLst>
          </p:cNvPr>
          <p:cNvSpPr txBox="1"/>
          <p:nvPr/>
        </p:nvSpPr>
        <p:spPr>
          <a:xfrm>
            <a:off x="180975" y="1958996"/>
            <a:ext cx="11839576" cy="4156794"/>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wrap="square" lIns="182880" tIns="121920" rIns="0" bIns="12192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1400" b="1"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TextBox 2">
            <a:extLst>
              <a:ext uri="{FF2B5EF4-FFF2-40B4-BE49-F238E27FC236}">
                <a16:creationId xmlns:a16="http://schemas.microsoft.com/office/drawing/2014/main" id="{792A497C-D877-4A67-AFC1-246B63FCC6C9}"/>
              </a:ext>
            </a:extLst>
          </p:cNvPr>
          <p:cNvSpPr txBox="1"/>
          <p:nvPr/>
        </p:nvSpPr>
        <p:spPr>
          <a:xfrm>
            <a:off x="520622" y="2473360"/>
            <a:ext cx="11671378" cy="3492687"/>
          </a:xfrm>
          <a:prstGeom prst="rect">
            <a:avLst/>
          </a:prstGeom>
          <a:noFill/>
        </p:spPr>
        <p:txBody>
          <a:bodyPr wrap="square" rtlCol="0">
            <a:spAutoFit/>
          </a:bodyPr>
          <a:lstStyle/>
          <a:p>
            <a:pPr marL="228600" lvl="0" indent="-228600">
              <a:lnSpc>
                <a:spcPct val="110000"/>
              </a:lnSpc>
              <a:spcAft>
                <a:spcPts val="800"/>
              </a:spcAft>
              <a:buFontTx/>
              <a:buAutoNum type="arabicPeriod"/>
            </a:pPr>
            <a:r>
              <a:rPr lang="es-AR" sz="2000" kern="0" dirty="0">
                <a:solidFill>
                  <a:prstClr val="white"/>
                </a:solidFill>
                <a:ea typeface="Gulim" pitchFamily="34" charset="-127"/>
                <a:cs typeface="Arial"/>
              </a:rPr>
              <a:t> Introducción al Manual de Procesos en Almacenes SLAO</a:t>
            </a:r>
          </a:p>
          <a:p>
            <a:pPr lvl="0">
              <a:lnSpc>
                <a:spcPct val="110000"/>
              </a:lnSpc>
              <a:spcAft>
                <a:spcPts val="800"/>
              </a:spcAft>
            </a:pPr>
            <a:r>
              <a:rPr lang="es-AR" sz="2000" kern="0" dirty="0">
                <a:solidFill>
                  <a:prstClr val="white"/>
                </a:solidFill>
                <a:ea typeface="Gulim" pitchFamily="34" charset="-127"/>
                <a:cs typeface="Arial"/>
              </a:rPr>
              <a:t>	1.1. Alinear los objetivos del </a:t>
            </a:r>
            <a:r>
              <a:rPr lang="es-AR" sz="2000" kern="0" dirty="0" err="1">
                <a:solidFill>
                  <a:prstClr val="white"/>
                </a:solidFill>
                <a:ea typeface="Gulim" pitchFamily="34" charset="-127"/>
                <a:cs typeface="Arial"/>
              </a:rPr>
              <a:t>Playbook</a:t>
            </a:r>
            <a:r>
              <a:rPr lang="es-AR" sz="2000" kern="0" dirty="0">
                <a:solidFill>
                  <a:prstClr val="white"/>
                </a:solidFill>
                <a:ea typeface="Gulim" pitchFamily="34" charset="-127"/>
                <a:cs typeface="Arial"/>
              </a:rPr>
              <a:t> con la estrategia del Negocio</a:t>
            </a:r>
          </a:p>
          <a:p>
            <a:pPr lvl="0">
              <a:lnSpc>
                <a:spcPct val="110000"/>
              </a:lnSpc>
              <a:spcAft>
                <a:spcPts val="800"/>
              </a:spcAft>
            </a:pPr>
            <a:r>
              <a:rPr lang="es-AR" sz="2000" kern="0" dirty="0">
                <a:solidFill>
                  <a:prstClr val="white"/>
                </a:solidFill>
                <a:ea typeface="Gulim" pitchFamily="34" charset="-127"/>
                <a:cs typeface="Arial"/>
              </a:rPr>
              <a:t>	1.2. Porque buscar la Excelencia Operacional en nuestros Almacenes LAO</a:t>
            </a:r>
          </a:p>
          <a:p>
            <a:pPr lvl="0">
              <a:lnSpc>
                <a:spcPct val="110000"/>
              </a:lnSpc>
              <a:spcAft>
                <a:spcPts val="800"/>
              </a:spcAft>
            </a:pPr>
            <a:r>
              <a:rPr lang="es-AR" sz="2000" kern="0" dirty="0">
                <a:solidFill>
                  <a:prstClr val="white"/>
                </a:solidFill>
                <a:ea typeface="Gulim" pitchFamily="34" charset="-127"/>
                <a:cs typeface="Arial"/>
              </a:rPr>
              <a:t>	1.3. Objetivos/ Propósito del  </a:t>
            </a:r>
            <a:r>
              <a:rPr lang="es-AR" sz="2000" kern="0" dirty="0" err="1">
                <a:solidFill>
                  <a:prstClr val="white"/>
                </a:solidFill>
                <a:ea typeface="Gulim" pitchFamily="34" charset="-127"/>
                <a:cs typeface="Arial"/>
              </a:rPr>
              <a:t>Playbook</a:t>
            </a:r>
            <a:endParaRPr lang="es-AR" sz="2000" kern="0" dirty="0">
              <a:solidFill>
                <a:prstClr val="white"/>
              </a:solidFill>
              <a:ea typeface="Gulim" pitchFamily="34" charset="-127"/>
              <a:cs typeface="Arial"/>
            </a:endParaRPr>
          </a:p>
          <a:p>
            <a:pPr lvl="0">
              <a:lnSpc>
                <a:spcPct val="110000"/>
              </a:lnSpc>
              <a:spcAft>
                <a:spcPts val="800"/>
              </a:spcAft>
            </a:pPr>
            <a:r>
              <a:rPr lang="es-AR" sz="2000" kern="0" dirty="0">
                <a:solidFill>
                  <a:prstClr val="white"/>
                </a:solidFill>
                <a:ea typeface="Gulim" pitchFamily="34" charset="-127"/>
                <a:cs typeface="Arial"/>
              </a:rPr>
              <a:t>	1.4. Elementos incluidos por Proceso</a:t>
            </a:r>
          </a:p>
          <a:p>
            <a:pPr lvl="0">
              <a:lnSpc>
                <a:spcPct val="110000"/>
              </a:lnSpc>
              <a:spcAft>
                <a:spcPts val="800"/>
              </a:spcAft>
            </a:pPr>
            <a:r>
              <a:rPr lang="es-AR" sz="2000" kern="0" dirty="0">
                <a:solidFill>
                  <a:prstClr val="white"/>
                </a:solidFill>
                <a:ea typeface="Gulim" pitchFamily="34" charset="-127"/>
                <a:cs typeface="Arial"/>
              </a:rPr>
              <a:t>	1.5. Flujo Macro de Procesos en los Centros de </a:t>
            </a:r>
            <a:r>
              <a:rPr lang="es-AR" sz="2000" kern="0" dirty="0" err="1">
                <a:solidFill>
                  <a:prstClr val="white"/>
                </a:solidFill>
                <a:ea typeface="Gulim" pitchFamily="34" charset="-127"/>
                <a:cs typeface="Arial"/>
              </a:rPr>
              <a:t>Distribucion</a:t>
            </a:r>
            <a:r>
              <a:rPr lang="es-AR" sz="2000" kern="0" dirty="0">
                <a:solidFill>
                  <a:prstClr val="white"/>
                </a:solidFill>
                <a:ea typeface="Gulim" pitchFamily="34" charset="-127"/>
                <a:cs typeface="Arial"/>
              </a:rPr>
              <a:t> y </a:t>
            </a:r>
            <a:r>
              <a:rPr lang="es-AR" sz="2000" kern="0" dirty="0" err="1">
                <a:solidFill>
                  <a:prstClr val="white"/>
                </a:solidFill>
                <a:ea typeface="Gulim" pitchFamily="34" charset="-127"/>
                <a:cs typeface="Arial"/>
              </a:rPr>
              <a:t>relacion</a:t>
            </a:r>
            <a:r>
              <a:rPr lang="es-AR" sz="2000" kern="0" dirty="0">
                <a:solidFill>
                  <a:prstClr val="white"/>
                </a:solidFill>
                <a:ea typeface="Gulim" pitchFamily="34" charset="-127"/>
                <a:cs typeface="Arial"/>
              </a:rPr>
              <a:t> con otros Procesos </a:t>
            </a:r>
          </a:p>
          <a:p>
            <a:pPr lvl="0">
              <a:lnSpc>
                <a:spcPct val="110000"/>
              </a:lnSpc>
              <a:spcAft>
                <a:spcPts val="800"/>
              </a:spcAft>
            </a:pPr>
            <a:r>
              <a:rPr lang="es-AR" sz="2000" kern="0" dirty="0">
                <a:solidFill>
                  <a:prstClr val="white"/>
                </a:solidFill>
                <a:ea typeface="Gulim" pitchFamily="34" charset="-127"/>
                <a:cs typeface="Arial"/>
              </a:rPr>
              <a:t>	1.6.  Procesos dentro de los Almacenes LAO</a:t>
            </a:r>
          </a:p>
          <a:p>
            <a:pPr lvl="0">
              <a:lnSpc>
                <a:spcPct val="110000"/>
              </a:lnSpc>
              <a:spcAft>
                <a:spcPts val="800"/>
              </a:spcAft>
            </a:pPr>
            <a:r>
              <a:rPr lang="es-AR" sz="2000" kern="0" dirty="0">
                <a:solidFill>
                  <a:prstClr val="white"/>
                </a:solidFill>
                <a:ea typeface="Gulim" pitchFamily="34" charset="-127"/>
                <a:cs typeface="Arial"/>
              </a:rPr>
              <a:t>	1.7. Alcance del Manual de Procesos en Almacenes</a:t>
            </a:r>
          </a:p>
        </p:txBody>
      </p:sp>
      <p:sp>
        <p:nvSpPr>
          <p:cNvPr id="16" name="Rectangle 9">
            <a:extLst>
              <a:ext uri="{FF2B5EF4-FFF2-40B4-BE49-F238E27FC236}">
                <a16:creationId xmlns:a16="http://schemas.microsoft.com/office/drawing/2014/main" id="{8723CD7D-5139-412A-90DC-7F2283ED2478}"/>
              </a:ext>
            </a:extLst>
          </p:cNvPr>
          <p:cNvSpPr/>
          <p:nvPr/>
        </p:nvSpPr>
        <p:spPr>
          <a:xfrm>
            <a:off x="180975" y="1492607"/>
            <a:ext cx="11839576" cy="5481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Guia</a:t>
            </a:r>
            <a:r>
              <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rPr>
              <a:t>  1 - </a:t>
            </a: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Introduccion</a:t>
            </a:r>
            <a:endPar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8173918"/>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19" name="Text Placeholder 6">
            <a:extLst>
              <a:ext uri="{FF2B5EF4-FFF2-40B4-BE49-F238E27FC236}">
                <a16:creationId xmlns:a16="http://schemas.microsoft.com/office/drawing/2014/main" id="{D2C0E79E-EF8D-4A47-AB8D-B787C86E4518}"/>
              </a:ext>
            </a:extLst>
          </p:cNvPr>
          <p:cNvSpPr txBox="1">
            <a:spLocks/>
          </p:cNvSpPr>
          <p:nvPr/>
        </p:nvSpPr>
        <p:spPr>
          <a:xfrm>
            <a:off x="246827" y="954921"/>
            <a:ext cx="11365404" cy="1612818"/>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sz="2400" b="1" dirty="0"/>
          </a:p>
          <a:p>
            <a:r>
              <a:rPr lang="es-AR" sz="2400" b="1" dirty="0">
                <a:solidFill>
                  <a:srgbClr val="10069F"/>
                </a:solidFill>
              </a:rPr>
              <a:t>Mercadería despachada que no es recibida por el cliente.</a:t>
            </a:r>
            <a:endParaRPr lang="es-AR" sz="2400" dirty="0"/>
          </a:p>
          <a:p>
            <a:pPr marL="0" indent="0">
              <a:buNone/>
            </a:pPr>
            <a:r>
              <a:rPr lang="es-AR" b="1" dirty="0"/>
              <a:t>Son aquellas Devolución de Producto Terminado que al momento de realizarse la entrega en cliente es rechazado parcialmente o en su totalidad</a:t>
            </a:r>
          </a:p>
        </p:txBody>
      </p:sp>
      <p:sp>
        <p:nvSpPr>
          <p:cNvPr id="20" name="Title 5">
            <a:extLst>
              <a:ext uri="{FF2B5EF4-FFF2-40B4-BE49-F238E27FC236}">
                <a16:creationId xmlns:a16="http://schemas.microsoft.com/office/drawing/2014/main" id="{0E4DA5D2-6122-4A51-8301-52964247FF85}"/>
              </a:ext>
            </a:extLst>
          </p:cNvPr>
          <p:cNvSpPr txBox="1">
            <a:spLocks/>
          </p:cNvSpPr>
          <p:nvPr/>
        </p:nvSpPr>
        <p:spPr>
          <a:xfrm>
            <a:off x="274319" y="274320"/>
            <a:ext cx="11779135" cy="548640"/>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lvl="0">
              <a:lnSpc>
                <a:spcPct val="90000"/>
              </a:lnSpc>
              <a:defRPr/>
            </a:pPr>
            <a:r>
              <a:rPr lang="es-AR" sz="4000" b="1" dirty="0">
                <a:solidFill>
                  <a:srgbClr val="10069F"/>
                </a:solidFill>
              </a:rPr>
              <a:t>3.1.1. Devoluciones contra Entrega</a:t>
            </a:r>
          </a:p>
        </p:txBody>
      </p:sp>
      <p:sp>
        <p:nvSpPr>
          <p:cNvPr id="2" name="Rectángulo 1">
            <a:extLst>
              <a:ext uri="{FF2B5EF4-FFF2-40B4-BE49-F238E27FC236}">
                <a16:creationId xmlns:a16="http://schemas.microsoft.com/office/drawing/2014/main" id="{F009FA10-6FC3-4838-AEA7-9A1A265BDBF6}"/>
              </a:ext>
            </a:extLst>
          </p:cNvPr>
          <p:cNvSpPr/>
          <p:nvPr/>
        </p:nvSpPr>
        <p:spPr>
          <a:xfrm>
            <a:off x="3389001" y="4705856"/>
            <a:ext cx="6096000" cy="1477328"/>
          </a:xfrm>
          <a:prstGeom prst="rect">
            <a:avLst/>
          </a:prstGeom>
        </p:spPr>
        <p:txBody>
          <a:bodyPr>
            <a:spAutoFit/>
          </a:bodyPr>
          <a:lstStyle/>
          <a:p>
            <a:pPr marL="285750" indent="-285750">
              <a:buFont typeface="Wingdings" panose="05000000000000000000" pitchFamily="2" charset="2"/>
              <a:buChar char="§"/>
            </a:pPr>
            <a:r>
              <a:rPr lang="es-AR" dirty="0"/>
              <a:t>Cantidades incorrectas</a:t>
            </a:r>
          </a:p>
          <a:p>
            <a:pPr marL="285750" indent="-285750">
              <a:buFont typeface="Wingdings" panose="05000000000000000000" pitchFamily="2" charset="2"/>
              <a:buChar char="§"/>
            </a:pPr>
            <a:r>
              <a:rPr lang="es-AR" dirty="0"/>
              <a:t>Producto no solicitado en el pedido</a:t>
            </a:r>
          </a:p>
          <a:p>
            <a:pPr marL="285750" indent="-285750">
              <a:buFont typeface="Wingdings" panose="05000000000000000000" pitchFamily="2" charset="2"/>
              <a:buChar char="§"/>
            </a:pPr>
            <a:r>
              <a:rPr lang="es-AR" dirty="0"/>
              <a:t>Producto roto/dañado o no conforme </a:t>
            </a:r>
          </a:p>
          <a:p>
            <a:pPr marL="285750" indent="-285750">
              <a:buFont typeface="Wingdings" panose="05000000000000000000" pitchFamily="2" charset="2"/>
              <a:buChar char="§"/>
            </a:pPr>
            <a:r>
              <a:rPr lang="es-AR" dirty="0"/>
              <a:t>Producto próximo a vencer o vencido</a:t>
            </a:r>
          </a:p>
          <a:p>
            <a:pPr>
              <a:buFontTx/>
              <a:buChar char="-"/>
            </a:pPr>
            <a:endParaRPr lang="es-AR" b="1" dirty="0"/>
          </a:p>
        </p:txBody>
      </p:sp>
      <p:sp>
        <p:nvSpPr>
          <p:cNvPr id="6" name="Rectángulo 5">
            <a:extLst>
              <a:ext uri="{FF2B5EF4-FFF2-40B4-BE49-F238E27FC236}">
                <a16:creationId xmlns:a16="http://schemas.microsoft.com/office/drawing/2014/main" id="{3463A4F2-E83F-4DAC-9480-8523D9C3CB25}"/>
              </a:ext>
            </a:extLst>
          </p:cNvPr>
          <p:cNvSpPr/>
          <p:nvPr/>
        </p:nvSpPr>
        <p:spPr>
          <a:xfrm>
            <a:off x="274319" y="2795349"/>
            <a:ext cx="11365404" cy="923330"/>
          </a:xfrm>
          <a:prstGeom prst="rect">
            <a:avLst/>
          </a:prstGeom>
        </p:spPr>
        <p:txBody>
          <a:bodyPr wrap="square">
            <a:spAutoFit/>
          </a:bodyPr>
          <a:lstStyle/>
          <a:p>
            <a:r>
              <a:rPr lang="es-AR" b="1" dirty="0"/>
              <a:t>Motivos de Rechazado/ </a:t>
            </a:r>
            <a:r>
              <a:rPr lang="es-AR" b="1" dirty="0" err="1"/>
              <a:t>Devolucion</a:t>
            </a:r>
            <a:r>
              <a:rPr lang="es-AR" b="1" dirty="0"/>
              <a:t>: </a:t>
            </a:r>
            <a:r>
              <a:rPr lang="es-AR" b="1" dirty="0">
                <a:solidFill>
                  <a:srgbClr val="000000"/>
                </a:solidFill>
                <a:latin typeface="Arial" panose="020B0604020202020204" pitchFamily="34" charset="0"/>
              </a:rPr>
              <a:t>: </a:t>
            </a:r>
            <a:r>
              <a:rPr lang="es-AR" dirty="0">
                <a:solidFill>
                  <a:srgbClr val="000000"/>
                </a:solidFill>
                <a:latin typeface="Arial" panose="020B0604020202020204" pitchFamily="34" charset="0"/>
              </a:rPr>
              <a:t>Es el código y descripción que se le asigna a un documento ZRE-ZRR en SAP para identificar el causal de la devolución registrada. Es clasificada de acuerdo con los responsables </a:t>
            </a:r>
            <a:r>
              <a:rPr lang="es-AR" b="1" dirty="0"/>
              <a:t> </a:t>
            </a:r>
            <a:endParaRPr lang="es-AR" dirty="0"/>
          </a:p>
        </p:txBody>
      </p:sp>
      <p:sp>
        <p:nvSpPr>
          <p:cNvPr id="7" name="Rectángulo 6">
            <a:extLst>
              <a:ext uri="{FF2B5EF4-FFF2-40B4-BE49-F238E27FC236}">
                <a16:creationId xmlns:a16="http://schemas.microsoft.com/office/drawing/2014/main" id="{A87A7B07-1A7C-46BB-98C7-A760DBDB8228}"/>
              </a:ext>
            </a:extLst>
          </p:cNvPr>
          <p:cNvSpPr/>
          <p:nvPr/>
        </p:nvSpPr>
        <p:spPr>
          <a:xfrm>
            <a:off x="274319" y="3925800"/>
            <a:ext cx="11337912" cy="646331"/>
          </a:xfrm>
          <a:prstGeom prst="rect">
            <a:avLst/>
          </a:prstGeom>
        </p:spPr>
        <p:txBody>
          <a:bodyPr wrap="square">
            <a:spAutoFit/>
          </a:bodyPr>
          <a:lstStyle/>
          <a:p>
            <a:pPr marL="285750" indent="-285750">
              <a:buFont typeface="Wingdings" panose="05000000000000000000" pitchFamily="2" charset="2"/>
              <a:buChar char="Ø"/>
            </a:pPr>
            <a:r>
              <a:rPr lang="es-AR" b="1" dirty="0">
                <a:solidFill>
                  <a:schemeClr val="accent1">
                    <a:lumMod val="60000"/>
                    <a:lumOff val="40000"/>
                  </a:schemeClr>
                </a:solidFill>
                <a:latin typeface="Arial" panose="020B0604020202020204" pitchFamily="34" charset="0"/>
              </a:rPr>
              <a:t>Por Motivos </a:t>
            </a:r>
            <a:r>
              <a:rPr lang="es-AR" b="1" dirty="0" err="1">
                <a:solidFill>
                  <a:schemeClr val="accent1">
                    <a:lumMod val="60000"/>
                    <a:lumOff val="40000"/>
                  </a:schemeClr>
                </a:solidFill>
                <a:latin typeface="Arial" panose="020B0604020202020204" pitchFamily="34" charset="0"/>
              </a:rPr>
              <a:t>Logisticos</a:t>
            </a:r>
            <a:r>
              <a:rPr lang="es-AR" b="1" dirty="0">
                <a:solidFill>
                  <a:schemeClr val="accent1">
                    <a:lumMod val="60000"/>
                    <a:lumOff val="40000"/>
                  </a:schemeClr>
                </a:solidFill>
                <a:latin typeface="Arial" panose="020B0604020202020204" pitchFamily="34" charset="0"/>
              </a:rPr>
              <a:t>:</a:t>
            </a:r>
            <a:r>
              <a:rPr lang="es-AR" dirty="0">
                <a:solidFill>
                  <a:schemeClr val="accent1">
                    <a:lumMod val="60000"/>
                    <a:lumOff val="40000"/>
                  </a:schemeClr>
                </a:solidFill>
                <a:latin typeface="Arial" panose="020B0604020202020204" pitchFamily="34" charset="0"/>
              </a:rPr>
              <a:t> </a:t>
            </a:r>
            <a:r>
              <a:rPr lang="es-AR" dirty="0">
                <a:solidFill>
                  <a:srgbClr val="000000"/>
                </a:solidFill>
                <a:latin typeface="Arial" panose="020B0604020202020204" pitchFamily="34" charset="0"/>
              </a:rPr>
              <a:t>Es la devolución producto de las operaciones realizadas sobre el despacho en CEDI o en transporte y atribuibles a la cadena de distribución. </a:t>
            </a:r>
          </a:p>
        </p:txBody>
      </p:sp>
    </p:spTree>
    <p:extLst>
      <p:ext uri="{BB962C8B-B14F-4D97-AF65-F5344CB8AC3E}">
        <p14:creationId xmlns:p14="http://schemas.microsoft.com/office/powerpoint/2010/main" val="1548578047"/>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20" name="Title 5">
            <a:extLst>
              <a:ext uri="{FF2B5EF4-FFF2-40B4-BE49-F238E27FC236}">
                <a16:creationId xmlns:a16="http://schemas.microsoft.com/office/drawing/2014/main" id="{0E4DA5D2-6122-4A51-8301-52964247FF85}"/>
              </a:ext>
            </a:extLst>
          </p:cNvPr>
          <p:cNvSpPr txBox="1">
            <a:spLocks/>
          </p:cNvSpPr>
          <p:nvPr/>
        </p:nvSpPr>
        <p:spPr>
          <a:xfrm>
            <a:off x="274319" y="274320"/>
            <a:ext cx="11779135" cy="548640"/>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lvl="0">
              <a:lnSpc>
                <a:spcPct val="90000"/>
              </a:lnSpc>
              <a:defRPr/>
            </a:pPr>
            <a:r>
              <a:rPr lang="es-AR" sz="4000" b="1" dirty="0">
                <a:solidFill>
                  <a:srgbClr val="10069F"/>
                </a:solidFill>
              </a:rPr>
              <a:t>3.1.1. Devoluciones contra Entrega</a:t>
            </a:r>
          </a:p>
        </p:txBody>
      </p:sp>
      <p:sp>
        <p:nvSpPr>
          <p:cNvPr id="2" name="Rectángulo 1">
            <a:extLst>
              <a:ext uri="{FF2B5EF4-FFF2-40B4-BE49-F238E27FC236}">
                <a16:creationId xmlns:a16="http://schemas.microsoft.com/office/drawing/2014/main" id="{F009FA10-6FC3-4838-AEA7-9A1A265BDBF6}"/>
              </a:ext>
            </a:extLst>
          </p:cNvPr>
          <p:cNvSpPr/>
          <p:nvPr/>
        </p:nvSpPr>
        <p:spPr>
          <a:xfrm>
            <a:off x="3614431" y="1951672"/>
            <a:ext cx="6096000" cy="1477328"/>
          </a:xfrm>
          <a:prstGeom prst="rect">
            <a:avLst/>
          </a:prstGeom>
        </p:spPr>
        <p:txBody>
          <a:bodyPr>
            <a:spAutoFit/>
          </a:bodyPr>
          <a:lstStyle/>
          <a:p>
            <a:pPr marL="285750" indent="-285750">
              <a:buFont typeface="Wingdings" panose="05000000000000000000" pitchFamily="2" charset="2"/>
              <a:buChar char="§"/>
            </a:pPr>
            <a:r>
              <a:rPr lang="es-AR" dirty="0"/>
              <a:t>Cantidades incorrectas</a:t>
            </a:r>
          </a:p>
          <a:p>
            <a:pPr marL="285750" indent="-285750">
              <a:buFont typeface="Wingdings" panose="05000000000000000000" pitchFamily="2" charset="2"/>
              <a:buChar char="§"/>
            </a:pPr>
            <a:r>
              <a:rPr lang="es-AR" dirty="0"/>
              <a:t>Producto no solicitado en el pedido</a:t>
            </a:r>
          </a:p>
          <a:p>
            <a:pPr marL="285750" indent="-285750">
              <a:buFont typeface="Wingdings" panose="05000000000000000000" pitchFamily="2" charset="2"/>
              <a:buChar char="§"/>
            </a:pPr>
            <a:r>
              <a:rPr lang="es-AR" dirty="0"/>
              <a:t>Producto roto/dañado o no conforme </a:t>
            </a:r>
          </a:p>
          <a:p>
            <a:pPr marL="285750" indent="-285750">
              <a:buFont typeface="Wingdings" panose="05000000000000000000" pitchFamily="2" charset="2"/>
              <a:buChar char="§"/>
            </a:pPr>
            <a:r>
              <a:rPr lang="es-AR" dirty="0"/>
              <a:t>Producto próximo a vencer o vencido</a:t>
            </a:r>
          </a:p>
          <a:p>
            <a:pPr>
              <a:buFontTx/>
              <a:buChar char="-"/>
            </a:pPr>
            <a:endParaRPr lang="es-AR" b="1" dirty="0"/>
          </a:p>
        </p:txBody>
      </p:sp>
      <p:sp>
        <p:nvSpPr>
          <p:cNvPr id="7" name="Rectángulo 6">
            <a:extLst>
              <a:ext uri="{FF2B5EF4-FFF2-40B4-BE49-F238E27FC236}">
                <a16:creationId xmlns:a16="http://schemas.microsoft.com/office/drawing/2014/main" id="{A87A7B07-1A7C-46BB-98C7-A760DBDB8228}"/>
              </a:ext>
            </a:extLst>
          </p:cNvPr>
          <p:cNvSpPr/>
          <p:nvPr/>
        </p:nvSpPr>
        <p:spPr>
          <a:xfrm>
            <a:off x="403172" y="1018534"/>
            <a:ext cx="11151519" cy="923330"/>
          </a:xfrm>
          <a:prstGeom prst="rect">
            <a:avLst/>
          </a:prstGeom>
        </p:spPr>
        <p:txBody>
          <a:bodyPr wrap="square">
            <a:spAutoFit/>
          </a:bodyPr>
          <a:lstStyle/>
          <a:p>
            <a:r>
              <a:rPr lang="es-AR" dirty="0">
                <a:solidFill>
                  <a:srgbClr val="000000"/>
                </a:solidFill>
                <a:latin typeface="Arial" panose="020B0604020202020204" pitchFamily="34" charset="0"/>
              </a:rPr>
              <a:t>. </a:t>
            </a:r>
          </a:p>
          <a:p>
            <a:pPr marL="285750" indent="-285750">
              <a:buFont typeface="Wingdings" panose="05000000000000000000" pitchFamily="2" charset="2"/>
              <a:buChar char="Ø"/>
            </a:pPr>
            <a:r>
              <a:rPr lang="es-AR" b="1" dirty="0">
                <a:solidFill>
                  <a:schemeClr val="accent1">
                    <a:lumMod val="60000"/>
                    <a:lumOff val="40000"/>
                  </a:schemeClr>
                </a:solidFill>
                <a:latin typeface="Arial" panose="020B0604020202020204" pitchFamily="34" charset="0"/>
              </a:rPr>
              <a:t>Por motivos Comercial</a:t>
            </a:r>
            <a:r>
              <a:rPr lang="es-AR" b="1" dirty="0">
                <a:solidFill>
                  <a:srgbClr val="000000"/>
                </a:solidFill>
                <a:latin typeface="Arial" panose="020B0604020202020204" pitchFamily="34" charset="0"/>
              </a:rPr>
              <a:t>: </a:t>
            </a:r>
            <a:r>
              <a:rPr lang="es-AR" dirty="0">
                <a:solidFill>
                  <a:srgbClr val="000000"/>
                </a:solidFill>
                <a:latin typeface="Arial" panose="020B0604020202020204" pitchFamily="34" charset="0"/>
              </a:rPr>
              <a:t>Son las devoluciones correspondientes a errores en el montaje de la orden de compra de inscripción o descripción de producto, así como de los datos de cliente. </a:t>
            </a:r>
          </a:p>
        </p:txBody>
      </p:sp>
      <p:sp>
        <p:nvSpPr>
          <p:cNvPr id="13" name="Rectángulo 12">
            <a:extLst>
              <a:ext uri="{FF2B5EF4-FFF2-40B4-BE49-F238E27FC236}">
                <a16:creationId xmlns:a16="http://schemas.microsoft.com/office/drawing/2014/main" id="{C5CCE6DA-A5EF-463A-ACF7-681BAF30F68E}"/>
              </a:ext>
            </a:extLst>
          </p:cNvPr>
          <p:cNvSpPr/>
          <p:nvPr/>
        </p:nvSpPr>
        <p:spPr>
          <a:xfrm>
            <a:off x="274319" y="3337230"/>
            <a:ext cx="11151519" cy="1200329"/>
          </a:xfrm>
          <a:prstGeom prst="rect">
            <a:avLst/>
          </a:prstGeom>
        </p:spPr>
        <p:txBody>
          <a:bodyPr wrap="square">
            <a:spAutoFit/>
          </a:bodyPr>
          <a:lstStyle/>
          <a:p>
            <a:r>
              <a:rPr lang="es-AR" dirty="0">
                <a:solidFill>
                  <a:srgbClr val="000000"/>
                </a:solidFill>
                <a:latin typeface="Arial" panose="020B0604020202020204" pitchFamily="34" charset="0"/>
              </a:rPr>
              <a:t>. </a:t>
            </a:r>
          </a:p>
          <a:p>
            <a:pPr marL="285750" indent="-285750">
              <a:buFont typeface="Wingdings" panose="05000000000000000000" pitchFamily="2" charset="2"/>
              <a:buChar char="Ø"/>
            </a:pPr>
            <a:r>
              <a:rPr lang="es-AR" b="1" dirty="0">
                <a:solidFill>
                  <a:schemeClr val="accent1">
                    <a:lumMod val="60000"/>
                    <a:lumOff val="40000"/>
                  </a:schemeClr>
                </a:solidFill>
                <a:latin typeface="Arial" panose="020B0604020202020204" pitchFamily="34" charset="0"/>
              </a:rPr>
              <a:t>Por motivos del </a:t>
            </a:r>
            <a:r>
              <a:rPr lang="es-AR" b="1" dirty="0" err="1">
                <a:solidFill>
                  <a:schemeClr val="accent1">
                    <a:lumMod val="60000"/>
                    <a:lumOff val="40000"/>
                  </a:schemeClr>
                </a:solidFill>
                <a:latin typeface="Arial" panose="020B0604020202020204" pitchFamily="34" charset="0"/>
              </a:rPr>
              <a:t>clientel</a:t>
            </a:r>
            <a:r>
              <a:rPr lang="es-AR" b="1" dirty="0">
                <a:solidFill>
                  <a:srgbClr val="000000"/>
                </a:solidFill>
                <a:latin typeface="Arial" panose="020B0604020202020204" pitchFamily="34" charset="0"/>
              </a:rPr>
              <a:t>: </a:t>
            </a:r>
            <a:r>
              <a:rPr lang="es-AR" dirty="0">
                <a:solidFill>
                  <a:srgbClr val="000000"/>
                </a:solidFill>
                <a:latin typeface="Arial" panose="020B0604020202020204" pitchFamily="34" charset="0"/>
              </a:rPr>
              <a:t>Son las devoluciones ocurridas directamente por potestad del cliente y atribuibles a decisiones o condiciones del cliente que generan la no aceptación del producto. </a:t>
            </a:r>
          </a:p>
          <a:p>
            <a:pPr marL="285750" indent="-285750">
              <a:buFont typeface="Wingdings" panose="05000000000000000000" pitchFamily="2" charset="2"/>
              <a:buChar char="Ø"/>
            </a:pPr>
            <a:endParaRPr lang="es-AR" dirty="0">
              <a:solidFill>
                <a:srgbClr val="000000"/>
              </a:solidFill>
              <a:latin typeface="Arial" panose="020B0604020202020204" pitchFamily="34" charset="0"/>
            </a:endParaRPr>
          </a:p>
        </p:txBody>
      </p:sp>
      <p:sp>
        <p:nvSpPr>
          <p:cNvPr id="14" name="Rectángulo 13">
            <a:extLst>
              <a:ext uri="{FF2B5EF4-FFF2-40B4-BE49-F238E27FC236}">
                <a16:creationId xmlns:a16="http://schemas.microsoft.com/office/drawing/2014/main" id="{CD9EA98E-C7B2-4F28-8665-A5936C6170F4}"/>
              </a:ext>
            </a:extLst>
          </p:cNvPr>
          <p:cNvSpPr/>
          <p:nvPr/>
        </p:nvSpPr>
        <p:spPr>
          <a:xfrm>
            <a:off x="274318" y="4722788"/>
            <a:ext cx="11151519" cy="1200329"/>
          </a:xfrm>
          <a:prstGeom prst="rect">
            <a:avLst/>
          </a:prstGeom>
        </p:spPr>
        <p:txBody>
          <a:bodyPr wrap="square">
            <a:spAutoFit/>
          </a:bodyPr>
          <a:lstStyle/>
          <a:p>
            <a:pPr marL="285750" indent="-285750">
              <a:buFont typeface="Wingdings" panose="05000000000000000000" pitchFamily="2" charset="2"/>
              <a:buChar char="Ø"/>
            </a:pPr>
            <a:r>
              <a:rPr lang="es-AR" b="1" dirty="0">
                <a:solidFill>
                  <a:schemeClr val="accent1">
                    <a:lumMod val="60000"/>
                    <a:lumOff val="40000"/>
                  </a:schemeClr>
                </a:solidFill>
                <a:latin typeface="Arial" panose="020B0604020202020204" pitchFamily="34" charset="0"/>
              </a:rPr>
              <a:t>Por Otros motivos: </a:t>
            </a:r>
            <a:r>
              <a:rPr lang="es-AR" dirty="0">
                <a:solidFill>
                  <a:srgbClr val="000000"/>
                </a:solidFill>
                <a:latin typeface="Arial" panose="020B0604020202020204" pitchFamily="34" charset="0"/>
              </a:rPr>
              <a:t>Otras devoluciones no clasificadas dentro de los tipos anteriormente mencionados. </a:t>
            </a:r>
          </a:p>
          <a:p>
            <a:r>
              <a:rPr lang="es-AR" dirty="0">
                <a:solidFill>
                  <a:srgbClr val="000000"/>
                </a:solidFill>
                <a:latin typeface="Arial" panose="020B0604020202020204" pitchFamily="34" charset="0"/>
              </a:rPr>
              <a:t> El detalle del tipo de devolución y sus causales que se pueden generar dentro de la operación están estipuladas en el ANEXO 1 de este procedimiento </a:t>
            </a:r>
          </a:p>
          <a:p>
            <a:pPr marL="285750" indent="-285750">
              <a:buFont typeface="Wingdings" panose="05000000000000000000" pitchFamily="2" charset="2"/>
              <a:buChar char="Ø"/>
            </a:pPr>
            <a:endParaRPr lang="es-AR" dirty="0">
              <a:solidFill>
                <a:srgbClr val="000000"/>
              </a:solidFill>
              <a:latin typeface="Arial" panose="020B0604020202020204" pitchFamily="34" charset="0"/>
            </a:endParaRPr>
          </a:p>
        </p:txBody>
      </p:sp>
      <p:sp>
        <p:nvSpPr>
          <p:cNvPr id="15" name="Diagrama de flujo: combinar 13">
            <a:extLst>
              <a:ext uri="{FF2B5EF4-FFF2-40B4-BE49-F238E27FC236}">
                <a16:creationId xmlns:a16="http://schemas.microsoft.com/office/drawing/2014/main" id="{C572284C-C980-46ED-9D95-7FA8E3800E7A}"/>
              </a:ext>
            </a:extLst>
          </p:cNvPr>
          <p:cNvSpPr/>
          <p:nvPr/>
        </p:nvSpPr>
        <p:spPr>
          <a:xfrm>
            <a:off x="7615704" y="226450"/>
            <a:ext cx="4929221" cy="2425380"/>
          </a:xfrm>
          <a:prstGeom prst="flowChartMerg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rial" panose="020B0604020202020204"/>
                <a:ea typeface="+mn-ea"/>
                <a:cs typeface="+mn-cs"/>
              </a:rPr>
              <a:t>Completar</a:t>
            </a:r>
            <a:endPar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70195830"/>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19" name="Text Placeholder 6">
            <a:extLst>
              <a:ext uri="{FF2B5EF4-FFF2-40B4-BE49-F238E27FC236}">
                <a16:creationId xmlns:a16="http://schemas.microsoft.com/office/drawing/2014/main" id="{D2C0E79E-EF8D-4A47-AB8D-B787C86E4518}"/>
              </a:ext>
            </a:extLst>
          </p:cNvPr>
          <p:cNvSpPr txBox="1">
            <a:spLocks/>
          </p:cNvSpPr>
          <p:nvPr/>
        </p:nvSpPr>
        <p:spPr>
          <a:xfrm>
            <a:off x="274319" y="1844238"/>
            <a:ext cx="11365404" cy="4117175"/>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b="1" dirty="0"/>
              <a:t>Metodología</a:t>
            </a:r>
            <a:r>
              <a:rPr lang="es-AR" dirty="0"/>
              <a:t>	</a:t>
            </a:r>
          </a:p>
          <a:p>
            <a:r>
              <a:rPr lang="es-AR" dirty="0"/>
              <a:t>El Transportista se comunica con </a:t>
            </a:r>
            <a:r>
              <a:rPr lang="es-AR" dirty="0" err="1"/>
              <a:t>Customer</a:t>
            </a:r>
            <a:r>
              <a:rPr lang="es-AR" dirty="0"/>
              <a:t> </a:t>
            </a:r>
            <a:r>
              <a:rPr lang="es-AR" dirty="0" err="1"/>
              <a:t>Service</a:t>
            </a:r>
            <a:r>
              <a:rPr lang="es-AR" dirty="0"/>
              <a:t> informando la no aceptación parcial o total de la mercadería. 	</a:t>
            </a:r>
          </a:p>
          <a:p>
            <a:r>
              <a:rPr lang="es-AR" dirty="0" err="1"/>
              <a:t>Customer</a:t>
            </a:r>
            <a:r>
              <a:rPr lang="es-AR" dirty="0"/>
              <a:t> </a:t>
            </a:r>
            <a:r>
              <a:rPr lang="es-AR" dirty="0" err="1"/>
              <a:t>Service</a:t>
            </a:r>
            <a:r>
              <a:rPr lang="es-AR" dirty="0"/>
              <a:t> da aceptación a la devolución  	</a:t>
            </a:r>
          </a:p>
          <a:p>
            <a:r>
              <a:rPr lang="es-AR" dirty="0"/>
              <a:t>Notifica al área Comercial de KCAR y al </a:t>
            </a:r>
            <a:r>
              <a:rPr lang="es-AR" dirty="0" err="1"/>
              <a:t>Area</a:t>
            </a:r>
            <a:r>
              <a:rPr lang="es-AR" dirty="0"/>
              <a:t> de Transporte</a:t>
            </a:r>
          </a:p>
          <a:p>
            <a:r>
              <a:rPr lang="es-AR" dirty="0"/>
              <a:t>Transporte coordina con el Transportista para el </a:t>
            </a:r>
            <a:r>
              <a:rPr lang="es-AR" dirty="0" err="1"/>
              <a:t>envio</a:t>
            </a:r>
            <a:r>
              <a:rPr lang="es-AR" dirty="0"/>
              <a:t> de la </a:t>
            </a:r>
            <a:r>
              <a:rPr lang="es-AR" dirty="0" err="1"/>
              <a:t>Devolucion</a:t>
            </a:r>
            <a:r>
              <a:rPr lang="es-AR" dirty="0"/>
              <a:t> al DC o al Local de la Transportadora.</a:t>
            </a:r>
          </a:p>
          <a:p>
            <a:r>
              <a:rPr lang="es-AR" dirty="0"/>
              <a:t>Si </a:t>
            </a:r>
            <a:r>
              <a:rPr lang="es-AR" dirty="0" err="1"/>
              <a:t>envia</a:t>
            </a:r>
            <a:r>
              <a:rPr lang="es-AR" dirty="0"/>
              <a:t> a DC, el </a:t>
            </a:r>
            <a:r>
              <a:rPr lang="es-AR" dirty="0" err="1"/>
              <a:t>Area</a:t>
            </a:r>
            <a:r>
              <a:rPr lang="es-AR" dirty="0"/>
              <a:t> de Transporte coordina con CD, y avisa al transportista horario de entrega al CD</a:t>
            </a:r>
          </a:p>
          <a:p>
            <a:r>
              <a:rPr lang="es-AR" dirty="0"/>
              <a:t>Los rechazos completos autorizados, se recibirán el mismo día, sin necesidad de solicitar turno. </a:t>
            </a:r>
          </a:p>
          <a:p>
            <a:r>
              <a:rPr lang="es-AR" dirty="0"/>
              <a:t>Transportista rinde la documentación de la devolución junto con la mercadería en el CD según corresponda, previa confirmación. </a:t>
            </a:r>
          </a:p>
        </p:txBody>
      </p:sp>
      <p:sp>
        <p:nvSpPr>
          <p:cNvPr id="20" name="Title 5">
            <a:extLst>
              <a:ext uri="{FF2B5EF4-FFF2-40B4-BE49-F238E27FC236}">
                <a16:creationId xmlns:a16="http://schemas.microsoft.com/office/drawing/2014/main" id="{0E4DA5D2-6122-4A51-8301-52964247FF85}"/>
              </a:ext>
            </a:extLst>
          </p:cNvPr>
          <p:cNvSpPr txBox="1">
            <a:spLocks/>
          </p:cNvSpPr>
          <p:nvPr/>
        </p:nvSpPr>
        <p:spPr>
          <a:xfrm>
            <a:off x="274319" y="274320"/>
            <a:ext cx="11779135" cy="548640"/>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lvl="0">
              <a:lnSpc>
                <a:spcPct val="90000"/>
              </a:lnSpc>
              <a:defRPr/>
            </a:pPr>
            <a:r>
              <a:rPr lang="es-AR" sz="4000" b="1" dirty="0">
                <a:solidFill>
                  <a:srgbClr val="10069F"/>
                </a:solidFill>
              </a:rPr>
              <a:t>Devoluciones contra Entrega</a:t>
            </a:r>
          </a:p>
        </p:txBody>
      </p:sp>
      <p:sp>
        <p:nvSpPr>
          <p:cNvPr id="7" name="Rectángulo 6">
            <a:extLst>
              <a:ext uri="{FF2B5EF4-FFF2-40B4-BE49-F238E27FC236}">
                <a16:creationId xmlns:a16="http://schemas.microsoft.com/office/drawing/2014/main" id="{9D5EE236-282A-479D-8F35-3B9CD9060AEB}"/>
              </a:ext>
            </a:extLst>
          </p:cNvPr>
          <p:cNvSpPr/>
          <p:nvPr/>
        </p:nvSpPr>
        <p:spPr>
          <a:xfrm>
            <a:off x="274319" y="591761"/>
            <a:ext cx="9144000" cy="830997"/>
          </a:xfrm>
          <a:prstGeom prst="rect">
            <a:avLst/>
          </a:prstGeom>
        </p:spPr>
        <p:txBody>
          <a:bodyPr wrap="square">
            <a:spAutoFit/>
          </a:bodyPr>
          <a:lstStyle/>
          <a:p>
            <a:pPr lvl="0"/>
            <a:endParaRPr lang="es-ES" sz="2400" b="1" dirty="0">
              <a:solidFill>
                <a:srgbClr val="292929"/>
              </a:solidFill>
            </a:endParaRPr>
          </a:p>
          <a:p>
            <a:pPr lvl="0"/>
            <a:r>
              <a:rPr lang="es-AR" sz="2400" b="1" dirty="0">
                <a:solidFill>
                  <a:srgbClr val="10069F"/>
                </a:solidFill>
              </a:rPr>
              <a:t>Mercadería despachada que no es recibida por el cliente.</a:t>
            </a:r>
          </a:p>
        </p:txBody>
      </p:sp>
    </p:spTree>
    <p:extLst>
      <p:ext uri="{BB962C8B-B14F-4D97-AF65-F5344CB8AC3E}">
        <p14:creationId xmlns:p14="http://schemas.microsoft.com/office/powerpoint/2010/main" val="960487589"/>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19" name="Text Placeholder 6">
            <a:extLst>
              <a:ext uri="{FF2B5EF4-FFF2-40B4-BE49-F238E27FC236}">
                <a16:creationId xmlns:a16="http://schemas.microsoft.com/office/drawing/2014/main" id="{D2C0E79E-EF8D-4A47-AB8D-B787C86E4518}"/>
              </a:ext>
            </a:extLst>
          </p:cNvPr>
          <p:cNvSpPr txBox="1">
            <a:spLocks/>
          </p:cNvSpPr>
          <p:nvPr/>
        </p:nvSpPr>
        <p:spPr>
          <a:xfrm>
            <a:off x="413298" y="2056915"/>
            <a:ext cx="11365404" cy="3621797"/>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AR" sz="2400" b="1" dirty="0">
                <a:solidFill>
                  <a:srgbClr val="10069F"/>
                </a:solidFill>
              </a:rPr>
              <a:t>.</a:t>
            </a:r>
            <a:r>
              <a:rPr lang="es-AR" b="1" dirty="0"/>
              <a:t>Metodología</a:t>
            </a:r>
            <a:r>
              <a:rPr lang="es-AR" dirty="0"/>
              <a:t>	</a:t>
            </a:r>
          </a:p>
          <a:p>
            <a:r>
              <a:rPr lang="es-AR" dirty="0"/>
              <a:t>Asistente de Devoluciones recibe los remitos observados de la devolución. </a:t>
            </a:r>
          </a:p>
          <a:p>
            <a:r>
              <a:rPr lang="es-AR" dirty="0"/>
              <a:t>Se Realiza un control ciego de Cantidad y Calidad de la descarga. FORM-38178</a:t>
            </a:r>
          </a:p>
          <a:p>
            <a:r>
              <a:rPr lang="es-AR" dirty="0"/>
              <a:t>Se deberá clasificar la descarga según condiciones del Producto</a:t>
            </a:r>
          </a:p>
          <a:p>
            <a:pPr marL="0" indent="0">
              <a:buNone/>
            </a:pPr>
            <a:r>
              <a:rPr lang="es-AR" dirty="0"/>
              <a:t> 		 - PT apto para la venta (</a:t>
            </a:r>
            <a:r>
              <a:rPr lang="es-AR" dirty="0" err="1"/>
              <a:t>Almacen</a:t>
            </a:r>
            <a:r>
              <a:rPr lang="es-AR" dirty="0"/>
              <a:t> libre disponibilidad)</a:t>
            </a:r>
          </a:p>
          <a:p>
            <a:pPr marL="0" indent="0">
              <a:buNone/>
            </a:pPr>
            <a:r>
              <a:rPr lang="es-AR" dirty="0"/>
              <a:t>		 - PT No apto para la venta (</a:t>
            </a:r>
            <a:r>
              <a:rPr lang="es-AR" dirty="0" err="1"/>
              <a:t>Almacen</a:t>
            </a:r>
            <a:r>
              <a:rPr lang="es-AR" dirty="0"/>
              <a:t> de No conformes)</a:t>
            </a:r>
          </a:p>
          <a:p>
            <a:pPr marL="0" indent="0">
              <a:buNone/>
            </a:pPr>
            <a:r>
              <a:rPr lang="es-AR" dirty="0"/>
              <a:t>		 - PT para la destrucción ( Baja y destrucción de inventario)</a:t>
            </a:r>
          </a:p>
          <a:p>
            <a:r>
              <a:rPr lang="es-AR" dirty="0"/>
              <a:t>Se procede al correcto Etiquetado y Guardado según dicha </a:t>
            </a:r>
            <a:r>
              <a:rPr lang="es-AR" dirty="0" err="1"/>
              <a:t>clasificacion</a:t>
            </a:r>
            <a:endParaRPr lang="es-AR" dirty="0"/>
          </a:p>
        </p:txBody>
      </p:sp>
      <p:sp>
        <p:nvSpPr>
          <p:cNvPr id="20" name="Title 5">
            <a:extLst>
              <a:ext uri="{FF2B5EF4-FFF2-40B4-BE49-F238E27FC236}">
                <a16:creationId xmlns:a16="http://schemas.microsoft.com/office/drawing/2014/main" id="{0E4DA5D2-6122-4A51-8301-52964247FF85}"/>
              </a:ext>
            </a:extLst>
          </p:cNvPr>
          <p:cNvSpPr txBox="1">
            <a:spLocks/>
          </p:cNvSpPr>
          <p:nvPr/>
        </p:nvSpPr>
        <p:spPr>
          <a:xfrm>
            <a:off x="274319" y="274320"/>
            <a:ext cx="11779135" cy="548640"/>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lvl="0">
              <a:lnSpc>
                <a:spcPct val="90000"/>
              </a:lnSpc>
              <a:defRPr/>
            </a:pPr>
            <a:r>
              <a:rPr lang="es-AR" sz="4000" b="1" dirty="0">
                <a:solidFill>
                  <a:srgbClr val="10069F"/>
                </a:solidFill>
              </a:rPr>
              <a:t>Devoluciones contra Entrega</a:t>
            </a:r>
          </a:p>
        </p:txBody>
      </p:sp>
      <p:sp>
        <p:nvSpPr>
          <p:cNvPr id="2" name="Rectángulo 1">
            <a:extLst>
              <a:ext uri="{FF2B5EF4-FFF2-40B4-BE49-F238E27FC236}">
                <a16:creationId xmlns:a16="http://schemas.microsoft.com/office/drawing/2014/main" id="{0DD201E1-78D1-4940-90D4-34353D463379}"/>
              </a:ext>
            </a:extLst>
          </p:cNvPr>
          <p:cNvSpPr/>
          <p:nvPr/>
        </p:nvSpPr>
        <p:spPr>
          <a:xfrm>
            <a:off x="274319" y="1039337"/>
            <a:ext cx="9763855" cy="461665"/>
          </a:xfrm>
          <a:prstGeom prst="rect">
            <a:avLst/>
          </a:prstGeom>
        </p:spPr>
        <p:txBody>
          <a:bodyPr wrap="square">
            <a:spAutoFit/>
          </a:bodyPr>
          <a:lstStyle/>
          <a:p>
            <a:pPr lvl="0"/>
            <a:r>
              <a:rPr lang="es-AR" sz="2400" b="1" dirty="0">
                <a:solidFill>
                  <a:srgbClr val="10069F"/>
                </a:solidFill>
              </a:rPr>
              <a:t>Mercadería despachada que no es recibida por el cliente.</a:t>
            </a:r>
          </a:p>
        </p:txBody>
      </p:sp>
    </p:spTree>
    <p:extLst>
      <p:ext uri="{BB962C8B-B14F-4D97-AF65-F5344CB8AC3E}">
        <p14:creationId xmlns:p14="http://schemas.microsoft.com/office/powerpoint/2010/main" val="3205164762"/>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2245838" cy="646331"/>
          </a:xfrm>
          <a:prstGeom prst="rect">
            <a:avLst/>
          </a:prstGeom>
        </p:spPr>
        <p:txBody>
          <a:bodyPr wrap="square" lIns="91440" tIns="45720" rIns="91440" bIns="45720" anchor="t">
            <a:spAutoFit/>
          </a:bodyPr>
          <a:lstStyle/>
          <a:p>
            <a:pPr lvl="0">
              <a:defRPr/>
            </a:pPr>
            <a:r>
              <a:rPr lang="es-AR" sz="3600" b="1" dirty="0">
                <a:solidFill>
                  <a:srgbClr val="10069F"/>
                </a:solidFill>
              </a:rPr>
              <a:t>3.1.1 Flujo del Proceso de </a:t>
            </a:r>
            <a:r>
              <a:rPr lang="es-AR" sz="3600" b="1" dirty="0" err="1">
                <a:solidFill>
                  <a:srgbClr val="10069F"/>
                </a:solidFill>
              </a:rPr>
              <a:t>Devolucion</a:t>
            </a:r>
            <a:endParaRPr lang="es-AR" sz="3600" b="1" dirty="0">
              <a:solidFill>
                <a:srgbClr val="10069F"/>
              </a:solidFill>
            </a:endParaRPr>
          </a:p>
        </p:txBody>
      </p:sp>
      <p:sp>
        <p:nvSpPr>
          <p:cNvPr id="5" name="TextBox 4">
            <a:extLst>
              <a:ext uri="{FF2B5EF4-FFF2-40B4-BE49-F238E27FC236}">
                <a16:creationId xmlns:a16="http://schemas.microsoft.com/office/drawing/2014/main" id="{2ABECFE5-1467-4343-8FB7-E3B52FD07113}"/>
              </a:ext>
            </a:extLst>
          </p:cNvPr>
          <p:cNvSpPr txBox="1"/>
          <p:nvPr/>
        </p:nvSpPr>
        <p:spPr>
          <a:xfrm>
            <a:off x="80749" y="852521"/>
            <a:ext cx="833084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s-AR" sz="2000" b="1" dirty="0">
                <a:solidFill>
                  <a:srgbClr val="10069F"/>
                </a:solidFill>
              </a:rPr>
              <a:t>Mercadería despachada que no es recibida por el cliente.</a:t>
            </a:r>
            <a:endParaRPr lang="es-AR" sz="20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Arial"/>
              </a:rPr>
              <a:t>​</a:t>
            </a:r>
            <a:b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Arial"/>
              </a:rPr>
            </a:br>
            <a:r>
              <a:rPr kumimoji="0" lang="en-US" sz="1800" b="0" i="0" u="none" strike="noStrike" kern="1200" cap="none" spc="0" normalizeH="0" baseline="0" noProof="0" dirty="0">
                <a:ln>
                  <a:noFill/>
                </a:ln>
                <a:solidFill>
                  <a:srgbClr val="292929"/>
                </a:solidFill>
                <a:effectLst/>
                <a:uLnTx/>
                <a:uFillTx/>
                <a:latin typeface="Arial" panose="020B0604020202020204"/>
                <a:ea typeface="+mn-ea"/>
                <a:cs typeface="Arial"/>
              </a:rPr>
              <a:t>​</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36" name="Diagrama de flujo: combinar 13">
            <a:extLst>
              <a:ext uri="{FF2B5EF4-FFF2-40B4-BE49-F238E27FC236}">
                <a16:creationId xmlns:a16="http://schemas.microsoft.com/office/drawing/2014/main" id="{4737A08F-7D7F-4FBF-9CBB-24D43C70CAC0}"/>
              </a:ext>
            </a:extLst>
          </p:cNvPr>
          <p:cNvSpPr/>
          <p:nvPr/>
        </p:nvSpPr>
        <p:spPr>
          <a:xfrm>
            <a:off x="7182030" y="852521"/>
            <a:ext cx="4929221" cy="2425380"/>
          </a:xfrm>
          <a:prstGeom prst="flowChartMerg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rial" panose="020B0604020202020204"/>
                <a:ea typeface="+mn-ea"/>
                <a:cs typeface="+mn-cs"/>
              </a:rPr>
              <a:t>Finalizar</a:t>
            </a:r>
            <a:r>
              <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rPr>
              <a:t> </a:t>
            </a:r>
            <a:r>
              <a:rPr kumimoji="0" lang="en-US" sz="3200" b="0" i="0" u="none" strike="noStrike" kern="1200" cap="none" spc="0" normalizeH="0" baseline="0" noProof="0" dirty="0" err="1">
                <a:ln>
                  <a:noFill/>
                </a:ln>
                <a:solidFill>
                  <a:prstClr val="white"/>
                </a:solidFill>
                <a:effectLst/>
                <a:uLnTx/>
                <a:uFillTx/>
                <a:latin typeface="Arial" panose="020B0604020202020204"/>
                <a:ea typeface="+mn-ea"/>
                <a:cs typeface="+mn-cs"/>
              </a:rPr>
              <a:t>flujo</a:t>
            </a:r>
            <a:endPar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CuadroTexto 1">
            <a:extLst>
              <a:ext uri="{FF2B5EF4-FFF2-40B4-BE49-F238E27FC236}">
                <a16:creationId xmlns:a16="http://schemas.microsoft.com/office/drawing/2014/main" id="{EAE5F265-E6B7-440D-AB01-649EC20C8649}"/>
              </a:ext>
            </a:extLst>
          </p:cNvPr>
          <p:cNvSpPr txBox="1"/>
          <p:nvPr/>
        </p:nvSpPr>
        <p:spPr>
          <a:xfrm>
            <a:off x="831273" y="3016291"/>
            <a:ext cx="3579826" cy="523220"/>
          </a:xfrm>
          <a:prstGeom prst="rect">
            <a:avLst/>
          </a:prstGeom>
          <a:noFill/>
        </p:spPr>
        <p:txBody>
          <a:bodyPr wrap="none" rtlCol="0">
            <a:spAutoFit/>
          </a:bodyPr>
          <a:lstStyle/>
          <a:p>
            <a:r>
              <a:rPr lang="es-AR" sz="2800" b="1"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Flujo Devoluciones </a:t>
            </a:r>
            <a:endParaRPr lang="es-AR" sz="2800" b="1" dirty="0">
              <a:solidFill>
                <a:schemeClr val="accent1">
                  <a:lumMod val="60000"/>
                  <a:lumOff val="40000"/>
                </a:schemeClr>
              </a:solidFill>
            </a:endParaRPr>
          </a:p>
        </p:txBody>
      </p:sp>
    </p:spTree>
    <p:extLst>
      <p:ext uri="{BB962C8B-B14F-4D97-AF65-F5344CB8AC3E}">
        <p14:creationId xmlns:p14="http://schemas.microsoft.com/office/powerpoint/2010/main" val="3257007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19" name="Text Placeholder 6">
            <a:extLst>
              <a:ext uri="{FF2B5EF4-FFF2-40B4-BE49-F238E27FC236}">
                <a16:creationId xmlns:a16="http://schemas.microsoft.com/office/drawing/2014/main" id="{D2C0E79E-EF8D-4A47-AB8D-B787C86E4518}"/>
              </a:ext>
            </a:extLst>
          </p:cNvPr>
          <p:cNvSpPr txBox="1">
            <a:spLocks/>
          </p:cNvSpPr>
          <p:nvPr/>
        </p:nvSpPr>
        <p:spPr>
          <a:xfrm>
            <a:off x="187450" y="764614"/>
            <a:ext cx="11365404" cy="1633342"/>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AR" sz="2400" b="1" dirty="0">
                <a:solidFill>
                  <a:srgbClr val="10069F"/>
                </a:solidFill>
              </a:rPr>
              <a:t>Mercadería ya recibida por el cliente pero por diferentes motivos fue acordado que debe ser ingresada/ recibida nuevamente al CD</a:t>
            </a:r>
          </a:p>
          <a:p>
            <a:pPr marL="0" indent="0">
              <a:buNone/>
            </a:pPr>
            <a:r>
              <a:rPr lang="es-AR" b="1" dirty="0"/>
              <a:t>Son aquellas Devolución de Producto Terminado ya entregado a Cliente que es devuelta al CD con un Remito del Cliente por un Acuerdo Comercial o para su destrucción (mercadería Averiada).</a:t>
            </a:r>
          </a:p>
        </p:txBody>
      </p:sp>
      <p:sp>
        <p:nvSpPr>
          <p:cNvPr id="20" name="Title 5">
            <a:extLst>
              <a:ext uri="{FF2B5EF4-FFF2-40B4-BE49-F238E27FC236}">
                <a16:creationId xmlns:a16="http://schemas.microsoft.com/office/drawing/2014/main" id="{0E4DA5D2-6122-4A51-8301-52964247FF85}"/>
              </a:ext>
            </a:extLst>
          </p:cNvPr>
          <p:cNvSpPr txBox="1">
            <a:spLocks/>
          </p:cNvSpPr>
          <p:nvPr/>
        </p:nvSpPr>
        <p:spPr>
          <a:xfrm>
            <a:off x="61052" y="32168"/>
            <a:ext cx="12464539" cy="526077"/>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lvl="0">
              <a:lnSpc>
                <a:spcPct val="90000"/>
              </a:lnSpc>
              <a:defRPr/>
            </a:pPr>
            <a:r>
              <a:rPr lang="es-AR" sz="3600" b="1" dirty="0">
                <a:solidFill>
                  <a:srgbClr val="10069F"/>
                </a:solidFill>
              </a:rPr>
              <a:t>3.1.2. Devoluciones Post-Entrega/DMA/Coleta Cero</a:t>
            </a:r>
          </a:p>
        </p:txBody>
      </p:sp>
      <p:sp>
        <p:nvSpPr>
          <p:cNvPr id="2" name="Rectángulo 1">
            <a:extLst>
              <a:ext uri="{FF2B5EF4-FFF2-40B4-BE49-F238E27FC236}">
                <a16:creationId xmlns:a16="http://schemas.microsoft.com/office/drawing/2014/main" id="{F009FA10-6FC3-4838-AEA7-9A1A265BDBF6}"/>
              </a:ext>
            </a:extLst>
          </p:cNvPr>
          <p:cNvSpPr/>
          <p:nvPr/>
        </p:nvSpPr>
        <p:spPr>
          <a:xfrm>
            <a:off x="4925497" y="3251008"/>
            <a:ext cx="6096000" cy="1477328"/>
          </a:xfrm>
          <a:prstGeom prst="rect">
            <a:avLst/>
          </a:prstGeom>
        </p:spPr>
        <p:txBody>
          <a:bodyPr>
            <a:spAutoFit/>
          </a:bodyPr>
          <a:lstStyle/>
          <a:p>
            <a:pPr marL="285750" indent="-285750">
              <a:buFont typeface="Wingdings" panose="05000000000000000000" pitchFamily="2" charset="2"/>
              <a:buChar char="§"/>
            </a:pPr>
            <a:r>
              <a:rPr lang="es-AR" dirty="0"/>
              <a:t>Cantidades incorrectas</a:t>
            </a:r>
          </a:p>
          <a:p>
            <a:pPr marL="285750" indent="-285750">
              <a:buFont typeface="Wingdings" panose="05000000000000000000" pitchFamily="2" charset="2"/>
              <a:buChar char="§"/>
            </a:pPr>
            <a:r>
              <a:rPr lang="es-AR" dirty="0"/>
              <a:t>Producto no solicitado en el pedido</a:t>
            </a:r>
          </a:p>
          <a:p>
            <a:pPr marL="285750" indent="-285750">
              <a:buFont typeface="Wingdings" panose="05000000000000000000" pitchFamily="2" charset="2"/>
              <a:buChar char="§"/>
            </a:pPr>
            <a:r>
              <a:rPr lang="es-AR" dirty="0"/>
              <a:t>Producto roto/dañado o no conforme </a:t>
            </a:r>
          </a:p>
          <a:p>
            <a:pPr marL="285750" indent="-285750">
              <a:buFont typeface="Wingdings" panose="05000000000000000000" pitchFamily="2" charset="2"/>
              <a:buChar char="§"/>
            </a:pPr>
            <a:r>
              <a:rPr lang="es-AR" dirty="0"/>
              <a:t>Producto próximo a vencer o vencido</a:t>
            </a:r>
          </a:p>
          <a:p>
            <a:pPr>
              <a:buFontTx/>
              <a:buChar char="-"/>
            </a:pPr>
            <a:endParaRPr lang="es-AR" b="1" dirty="0"/>
          </a:p>
        </p:txBody>
      </p:sp>
      <p:sp>
        <p:nvSpPr>
          <p:cNvPr id="6" name="Rectángulo 5">
            <a:extLst>
              <a:ext uri="{FF2B5EF4-FFF2-40B4-BE49-F238E27FC236}">
                <a16:creationId xmlns:a16="http://schemas.microsoft.com/office/drawing/2014/main" id="{3463A4F2-E83F-4DAC-9480-8523D9C3CB25}"/>
              </a:ext>
            </a:extLst>
          </p:cNvPr>
          <p:cNvSpPr/>
          <p:nvPr/>
        </p:nvSpPr>
        <p:spPr>
          <a:xfrm>
            <a:off x="1170503" y="3429000"/>
            <a:ext cx="2292038" cy="923330"/>
          </a:xfrm>
          <a:prstGeom prst="rect">
            <a:avLst/>
          </a:prstGeom>
        </p:spPr>
        <p:txBody>
          <a:bodyPr wrap="none">
            <a:spAutoFit/>
          </a:bodyPr>
          <a:lstStyle/>
          <a:p>
            <a:pPr algn="ctr"/>
            <a:r>
              <a:rPr lang="es-AR" b="1" dirty="0"/>
              <a:t>Motivos de </a:t>
            </a:r>
          </a:p>
          <a:p>
            <a:pPr algn="ctr"/>
            <a:r>
              <a:rPr lang="es-AR" b="1" dirty="0" err="1"/>
              <a:t>Devolucion</a:t>
            </a:r>
            <a:endParaRPr lang="es-AR" b="1" dirty="0"/>
          </a:p>
          <a:p>
            <a:pPr algn="ctr"/>
            <a:r>
              <a:rPr lang="es-AR" b="1" dirty="0"/>
              <a:t>Post entrega/ DMA </a:t>
            </a:r>
            <a:endParaRPr lang="es-AR" dirty="0"/>
          </a:p>
        </p:txBody>
      </p:sp>
      <p:sp>
        <p:nvSpPr>
          <p:cNvPr id="10" name="Diagrama de flujo: combinar 13">
            <a:extLst>
              <a:ext uri="{FF2B5EF4-FFF2-40B4-BE49-F238E27FC236}">
                <a16:creationId xmlns:a16="http://schemas.microsoft.com/office/drawing/2014/main" id="{8B9FC1F1-C602-4076-8060-7D90E84265A3}"/>
              </a:ext>
            </a:extLst>
          </p:cNvPr>
          <p:cNvSpPr/>
          <p:nvPr/>
        </p:nvSpPr>
        <p:spPr>
          <a:xfrm>
            <a:off x="7555232" y="3139640"/>
            <a:ext cx="4929221" cy="2425380"/>
          </a:xfrm>
          <a:prstGeom prst="flowChartMerg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rial" panose="020B0604020202020204"/>
                <a:ea typeface="+mn-ea"/>
                <a:cs typeface="+mn-cs"/>
              </a:rPr>
              <a:t>Colocar</a:t>
            </a:r>
            <a:r>
              <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rPr>
              <a:t> </a:t>
            </a:r>
            <a:r>
              <a:rPr kumimoji="0" lang="en-US" sz="3200" b="0" i="0" u="none" strike="noStrike" kern="1200" cap="none" spc="0" normalizeH="0" baseline="0" noProof="0" dirty="0" err="1">
                <a:ln>
                  <a:noFill/>
                </a:ln>
                <a:solidFill>
                  <a:prstClr val="white"/>
                </a:solidFill>
                <a:effectLst/>
                <a:uLnTx/>
                <a:uFillTx/>
                <a:latin typeface="Arial" panose="020B0604020202020204"/>
                <a:ea typeface="+mn-ea"/>
                <a:cs typeface="+mn-cs"/>
              </a:rPr>
              <a:t>motivos</a:t>
            </a:r>
            <a:endPar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18393994"/>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19" name="Text Placeholder 6">
            <a:extLst>
              <a:ext uri="{FF2B5EF4-FFF2-40B4-BE49-F238E27FC236}">
                <a16:creationId xmlns:a16="http://schemas.microsoft.com/office/drawing/2014/main" id="{D2C0E79E-EF8D-4A47-AB8D-B787C86E4518}"/>
              </a:ext>
            </a:extLst>
          </p:cNvPr>
          <p:cNvSpPr txBox="1">
            <a:spLocks/>
          </p:cNvSpPr>
          <p:nvPr/>
        </p:nvSpPr>
        <p:spPr>
          <a:xfrm>
            <a:off x="246827" y="954921"/>
            <a:ext cx="11365404" cy="1844582"/>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sz="2400" b="1" dirty="0"/>
          </a:p>
          <a:p>
            <a:r>
              <a:rPr lang="es-AR" sz="2400" b="1" dirty="0">
                <a:solidFill>
                  <a:srgbClr val="10069F"/>
                </a:solidFill>
              </a:rPr>
              <a:t>Dispensadores ya colocados en los cliente </a:t>
            </a:r>
            <a:r>
              <a:rPr lang="es-AR" sz="2400" b="1" dirty="0" err="1">
                <a:solidFill>
                  <a:srgbClr val="10069F"/>
                </a:solidFill>
              </a:rPr>
              <a:t>pKCP</a:t>
            </a:r>
            <a:r>
              <a:rPr lang="es-AR" sz="2400" b="1" dirty="0">
                <a:solidFill>
                  <a:srgbClr val="10069F"/>
                </a:solidFill>
              </a:rPr>
              <a:t>, que por recambios o </a:t>
            </a:r>
            <a:r>
              <a:rPr lang="es-AR" sz="2400" b="1" dirty="0" err="1">
                <a:solidFill>
                  <a:srgbClr val="10069F"/>
                </a:solidFill>
              </a:rPr>
              <a:t>iferentes</a:t>
            </a:r>
            <a:r>
              <a:rPr lang="es-AR" sz="2400" b="1" dirty="0">
                <a:solidFill>
                  <a:srgbClr val="10069F"/>
                </a:solidFill>
              </a:rPr>
              <a:t> motivos fue acordado que debe ser ingresada/ recibida nuevamente al CD</a:t>
            </a:r>
          </a:p>
          <a:p>
            <a:pPr marL="0" indent="0">
              <a:buNone/>
            </a:pPr>
            <a:r>
              <a:rPr lang="es-AR" b="1" dirty="0"/>
              <a:t>Son aquellas Devolución de </a:t>
            </a:r>
            <a:r>
              <a:rPr lang="es-AR" b="1" dirty="0" err="1"/>
              <a:t>Dispensers</a:t>
            </a:r>
            <a:r>
              <a:rPr lang="es-AR" b="1" dirty="0"/>
              <a:t> que realizan los clientes del Negocio KCP</a:t>
            </a:r>
          </a:p>
        </p:txBody>
      </p:sp>
      <p:sp>
        <p:nvSpPr>
          <p:cNvPr id="20" name="Title 5">
            <a:extLst>
              <a:ext uri="{FF2B5EF4-FFF2-40B4-BE49-F238E27FC236}">
                <a16:creationId xmlns:a16="http://schemas.microsoft.com/office/drawing/2014/main" id="{0E4DA5D2-6122-4A51-8301-52964247FF85}"/>
              </a:ext>
            </a:extLst>
          </p:cNvPr>
          <p:cNvSpPr txBox="1">
            <a:spLocks/>
          </p:cNvSpPr>
          <p:nvPr/>
        </p:nvSpPr>
        <p:spPr>
          <a:xfrm>
            <a:off x="274319" y="274320"/>
            <a:ext cx="11779135" cy="548640"/>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lvl="0">
              <a:lnSpc>
                <a:spcPct val="90000"/>
              </a:lnSpc>
              <a:defRPr/>
            </a:pPr>
            <a:r>
              <a:rPr lang="es-AR" sz="4000" b="1" dirty="0">
                <a:solidFill>
                  <a:srgbClr val="10069F"/>
                </a:solidFill>
              </a:rPr>
              <a:t>3.1.3. Devoluciones Comodato/ </a:t>
            </a:r>
            <a:r>
              <a:rPr lang="es-AR" sz="4000" b="1" dirty="0" err="1">
                <a:solidFill>
                  <a:srgbClr val="10069F"/>
                </a:solidFill>
              </a:rPr>
              <a:t>Dispensers</a:t>
            </a:r>
            <a:endParaRPr lang="es-AR" sz="4000" b="1" dirty="0">
              <a:solidFill>
                <a:srgbClr val="10069F"/>
              </a:solidFill>
            </a:endParaRPr>
          </a:p>
        </p:txBody>
      </p:sp>
      <p:sp>
        <p:nvSpPr>
          <p:cNvPr id="2" name="Rectángulo 1">
            <a:extLst>
              <a:ext uri="{FF2B5EF4-FFF2-40B4-BE49-F238E27FC236}">
                <a16:creationId xmlns:a16="http://schemas.microsoft.com/office/drawing/2014/main" id="{F009FA10-6FC3-4838-AEA7-9A1A265BDBF6}"/>
              </a:ext>
            </a:extLst>
          </p:cNvPr>
          <p:cNvSpPr/>
          <p:nvPr/>
        </p:nvSpPr>
        <p:spPr>
          <a:xfrm>
            <a:off x="4925497" y="3251008"/>
            <a:ext cx="6096000" cy="1477328"/>
          </a:xfrm>
          <a:prstGeom prst="rect">
            <a:avLst/>
          </a:prstGeom>
        </p:spPr>
        <p:txBody>
          <a:bodyPr>
            <a:spAutoFit/>
          </a:bodyPr>
          <a:lstStyle/>
          <a:p>
            <a:pPr marL="285750" indent="-285750">
              <a:buFont typeface="Wingdings" panose="05000000000000000000" pitchFamily="2" charset="2"/>
              <a:buChar char="§"/>
            </a:pPr>
            <a:r>
              <a:rPr lang="es-AR" dirty="0"/>
              <a:t>Cantidades incorrectas</a:t>
            </a:r>
          </a:p>
          <a:p>
            <a:pPr marL="285750" indent="-285750">
              <a:buFont typeface="Wingdings" panose="05000000000000000000" pitchFamily="2" charset="2"/>
              <a:buChar char="§"/>
            </a:pPr>
            <a:r>
              <a:rPr lang="es-AR" dirty="0"/>
              <a:t>Producto no solicitado en el pedido</a:t>
            </a:r>
          </a:p>
          <a:p>
            <a:pPr marL="285750" indent="-285750">
              <a:buFont typeface="Wingdings" panose="05000000000000000000" pitchFamily="2" charset="2"/>
              <a:buChar char="§"/>
            </a:pPr>
            <a:r>
              <a:rPr lang="es-AR" dirty="0"/>
              <a:t>Producto roto/dañado o no conforme </a:t>
            </a:r>
          </a:p>
          <a:p>
            <a:pPr marL="285750" indent="-285750">
              <a:buFont typeface="Wingdings" panose="05000000000000000000" pitchFamily="2" charset="2"/>
              <a:buChar char="§"/>
            </a:pPr>
            <a:r>
              <a:rPr lang="es-AR" dirty="0"/>
              <a:t>Producto próximo a vencer o vencido</a:t>
            </a:r>
          </a:p>
          <a:p>
            <a:pPr>
              <a:buFontTx/>
              <a:buChar char="-"/>
            </a:pPr>
            <a:endParaRPr lang="es-AR" b="1" dirty="0"/>
          </a:p>
        </p:txBody>
      </p:sp>
      <p:sp>
        <p:nvSpPr>
          <p:cNvPr id="6" name="Rectángulo 5">
            <a:extLst>
              <a:ext uri="{FF2B5EF4-FFF2-40B4-BE49-F238E27FC236}">
                <a16:creationId xmlns:a16="http://schemas.microsoft.com/office/drawing/2014/main" id="{3463A4F2-E83F-4DAC-9480-8523D9C3CB25}"/>
              </a:ext>
            </a:extLst>
          </p:cNvPr>
          <p:cNvSpPr/>
          <p:nvPr/>
        </p:nvSpPr>
        <p:spPr>
          <a:xfrm>
            <a:off x="1063616" y="3429000"/>
            <a:ext cx="2505815" cy="923330"/>
          </a:xfrm>
          <a:prstGeom prst="rect">
            <a:avLst/>
          </a:prstGeom>
        </p:spPr>
        <p:txBody>
          <a:bodyPr wrap="none">
            <a:spAutoFit/>
          </a:bodyPr>
          <a:lstStyle/>
          <a:p>
            <a:pPr algn="ctr"/>
            <a:r>
              <a:rPr lang="es-AR" b="1" dirty="0"/>
              <a:t>Motivos de </a:t>
            </a:r>
          </a:p>
          <a:p>
            <a:pPr algn="ctr"/>
            <a:r>
              <a:rPr lang="es-AR" b="1" dirty="0" err="1"/>
              <a:t>Devolucion</a:t>
            </a:r>
            <a:endParaRPr lang="es-AR" b="1" dirty="0"/>
          </a:p>
          <a:p>
            <a:pPr algn="ctr"/>
            <a:r>
              <a:rPr lang="es-AR" b="1" dirty="0"/>
              <a:t>Comodato/</a:t>
            </a:r>
            <a:r>
              <a:rPr lang="es-AR" b="1" dirty="0" err="1"/>
              <a:t>Dispenser</a:t>
            </a:r>
            <a:endParaRPr lang="es-AR" dirty="0"/>
          </a:p>
        </p:txBody>
      </p:sp>
      <p:sp>
        <p:nvSpPr>
          <p:cNvPr id="10" name="Diagrama de flujo: combinar 13">
            <a:extLst>
              <a:ext uri="{FF2B5EF4-FFF2-40B4-BE49-F238E27FC236}">
                <a16:creationId xmlns:a16="http://schemas.microsoft.com/office/drawing/2014/main" id="{8B9FC1F1-C602-4076-8060-7D90E84265A3}"/>
              </a:ext>
            </a:extLst>
          </p:cNvPr>
          <p:cNvSpPr/>
          <p:nvPr/>
        </p:nvSpPr>
        <p:spPr>
          <a:xfrm>
            <a:off x="8113360" y="3050218"/>
            <a:ext cx="4929221" cy="2425380"/>
          </a:xfrm>
          <a:prstGeom prst="flowChartMerg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rial" panose="020B0604020202020204"/>
                <a:ea typeface="+mn-ea"/>
                <a:cs typeface="+mn-cs"/>
              </a:rPr>
              <a:t>Colocar</a:t>
            </a:r>
            <a:r>
              <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rPr>
              <a:t> </a:t>
            </a:r>
            <a:r>
              <a:rPr kumimoji="0" lang="en-US" sz="3200" b="0" i="0" u="none" strike="noStrike" kern="1200" cap="none" spc="0" normalizeH="0" baseline="0" noProof="0" dirty="0" err="1">
                <a:ln>
                  <a:noFill/>
                </a:ln>
                <a:solidFill>
                  <a:prstClr val="white"/>
                </a:solidFill>
                <a:effectLst/>
                <a:uLnTx/>
                <a:uFillTx/>
                <a:latin typeface="Arial" panose="020B0604020202020204"/>
                <a:ea typeface="+mn-ea"/>
                <a:cs typeface="+mn-cs"/>
              </a:rPr>
              <a:t>motivos</a:t>
            </a:r>
            <a:endPar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52061729"/>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19" name="Text Placeholder 6">
            <a:extLst>
              <a:ext uri="{FF2B5EF4-FFF2-40B4-BE49-F238E27FC236}">
                <a16:creationId xmlns:a16="http://schemas.microsoft.com/office/drawing/2014/main" id="{D2C0E79E-EF8D-4A47-AB8D-B787C86E4518}"/>
              </a:ext>
            </a:extLst>
          </p:cNvPr>
          <p:cNvSpPr txBox="1">
            <a:spLocks/>
          </p:cNvSpPr>
          <p:nvPr/>
        </p:nvSpPr>
        <p:spPr>
          <a:xfrm>
            <a:off x="246827" y="954920"/>
            <a:ext cx="11365404" cy="2144539"/>
          </a:xfrm>
          <a:prstGeom prst="rect">
            <a:avLst/>
          </a:prstGeom>
          <a:ln>
            <a:solidFill>
              <a:schemeClr val="accent1"/>
            </a:solidFill>
          </a:ln>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sz="2400" b="1" dirty="0"/>
          </a:p>
          <a:p>
            <a:r>
              <a:rPr lang="es-AR" sz="2400" b="1" dirty="0">
                <a:solidFill>
                  <a:srgbClr val="10069F"/>
                </a:solidFill>
              </a:rPr>
              <a:t>Devoluciones por Siniestro en transito </a:t>
            </a:r>
            <a:endParaRPr lang="es-AR" sz="2800" b="1" dirty="0">
              <a:solidFill>
                <a:srgbClr val="10069F"/>
              </a:solidFill>
            </a:endParaRPr>
          </a:p>
          <a:p>
            <a:r>
              <a:rPr lang="es-AR" sz="2800" b="1" dirty="0"/>
              <a:t> </a:t>
            </a:r>
            <a:r>
              <a:rPr lang="es-AR" b="1" dirty="0"/>
              <a:t>Son aquellas Devolución de Producto Terminado que sufrieron alguna  problema estando en transito fuera de las </a:t>
            </a:r>
            <a:r>
              <a:rPr lang="es-AR" b="1" dirty="0" err="1"/>
              <a:t>instaliones</a:t>
            </a:r>
            <a:r>
              <a:rPr lang="es-AR" b="1" dirty="0"/>
              <a:t> de Kimberly y luego de ser facturadas a Cliente.</a:t>
            </a:r>
          </a:p>
          <a:p>
            <a:r>
              <a:rPr lang="es-AR" b="1" dirty="0"/>
              <a:t>Este producto se puede encontrar sano, dañado, o faltante por robo.</a:t>
            </a:r>
          </a:p>
          <a:p>
            <a:endParaRPr lang="es-AR" b="1" dirty="0"/>
          </a:p>
          <a:p>
            <a:pPr marL="0" indent="0">
              <a:buNone/>
            </a:pPr>
            <a:endParaRPr lang="es-AR" b="1" dirty="0"/>
          </a:p>
        </p:txBody>
      </p:sp>
      <p:sp>
        <p:nvSpPr>
          <p:cNvPr id="20" name="Title 5">
            <a:extLst>
              <a:ext uri="{FF2B5EF4-FFF2-40B4-BE49-F238E27FC236}">
                <a16:creationId xmlns:a16="http://schemas.microsoft.com/office/drawing/2014/main" id="{0E4DA5D2-6122-4A51-8301-52964247FF85}"/>
              </a:ext>
            </a:extLst>
          </p:cNvPr>
          <p:cNvSpPr txBox="1">
            <a:spLocks/>
          </p:cNvSpPr>
          <p:nvPr/>
        </p:nvSpPr>
        <p:spPr>
          <a:xfrm>
            <a:off x="274319" y="274320"/>
            <a:ext cx="11779135" cy="548640"/>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lvl="0">
              <a:lnSpc>
                <a:spcPct val="90000"/>
              </a:lnSpc>
              <a:defRPr/>
            </a:pPr>
            <a:r>
              <a:rPr lang="es-AR" sz="4000" b="1" dirty="0">
                <a:solidFill>
                  <a:srgbClr val="10069F"/>
                </a:solidFill>
              </a:rPr>
              <a:t>3.1.4. Devoluciones por Siniestro en transito </a:t>
            </a:r>
          </a:p>
        </p:txBody>
      </p:sp>
      <p:sp>
        <p:nvSpPr>
          <p:cNvPr id="6" name="Rectángulo 5">
            <a:extLst>
              <a:ext uri="{FF2B5EF4-FFF2-40B4-BE49-F238E27FC236}">
                <a16:creationId xmlns:a16="http://schemas.microsoft.com/office/drawing/2014/main" id="{3463A4F2-E83F-4DAC-9480-8523D9C3CB25}"/>
              </a:ext>
            </a:extLst>
          </p:cNvPr>
          <p:cNvSpPr/>
          <p:nvPr/>
        </p:nvSpPr>
        <p:spPr>
          <a:xfrm>
            <a:off x="366857" y="3686541"/>
            <a:ext cx="11125343" cy="2031325"/>
          </a:xfrm>
          <a:prstGeom prst="rect">
            <a:avLst/>
          </a:prstGeom>
        </p:spPr>
        <p:txBody>
          <a:bodyPr wrap="square">
            <a:spAutoFit/>
          </a:bodyPr>
          <a:lstStyle/>
          <a:p>
            <a:r>
              <a:rPr lang="es-AR" b="1" dirty="0"/>
              <a:t>Si el siniestro </a:t>
            </a:r>
            <a:r>
              <a:rPr lang="es-AR" b="1" dirty="0" err="1"/>
              <a:t>ocurrio</a:t>
            </a:r>
            <a:r>
              <a:rPr lang="es-AR" b="1" dirty="0"/>
              <a:t> en el traslado  de KC a Cliente:</a:t>
            </a:r>
          </a:p>
          <a:p>
            <a:r>
              <a:rPr lang="es-AR" b="1" dirty="0"/>
              <a:t> </a:t>
            </a:r>
            <a:r>
              <a:rPr lang="es-AR" dirty="0"/>
              <a:t>- Entra en Bloqueado y Calidad lo inspecciona</a:t>
            </a:r>
          </a:p>
          <a:p>
            <a:r>
              <a:rPr lang="es-AR" dirty="0"/>
              <a:t> - Si hay producto dañado va a destrucción</a:t>
            </a:r>
          </a:p>
          <a:p>
            <a:r>
              <a:rPr lang="es-AR" dirty="0"/>
              <a:t> - KC hace devolución con nota de Debito para Cliente</a:t>
            </a:r>
          </a:p>
          <a:p>
            <a:r>
              <a:rPr lang="es-AR" dirty="0"/>
              <a:t> - La Aseguradora del transportista debe pagar por la </a:t>
            </a:r>
            <a:r>
              <a:rPr lang="es-AR" dirty="0" err="1"/>
              <a:t>mercaderia</a:t>
            </a:r>
            <a:r>
              <a:rPr lang="es-AR" dirty="0"/>
              <a:t> dañada a KC dentro de los próximos 2 o 3 meses </a:t>
            </a:r>
            <a:r>
              <a:rPr lang="es-AR" dirty="0" err="1"/>
              <a:t>porteriores</a:t>
            </a:r>
            <a:r>
              <a:rPr lang="es-AR" dirty="0"/>
              <a:t> al Siniestro </a:t>
            </a:r>
          </a:p>
          <a:p>
            <a:r>
              <a:rPr lang="es-AR" dirty="0"/>
              <a:t> - La Aseguradora cubrirá el costo del producto  + costos de embalaje o maquila por ese producto.</a:t>
            </a:r>
          </a:p>
        </p:txBody>
      </p:sp>
      <p:sp>
        <p:nvSpPr>
          <p:cNvPr id="2" name="Rectángulo 1">
            <a:extLst>
              <a:ext uri="{FF2B5EF4-FFF2-40B4-BE49-F238E27FC236}">
                <a16:creationId xmlns:a16="http://schemas.microsoft.com/office/drawing/2014/main" id="{3121A424-0059-4A62-A22C-8E70EEC65ED1}"/>
              </a:ext>
            </a:extLst>
          </p:cNvPr>
          <p:cNvSpPr/>
          <p:nvPr/>
        </p:nvSpPr>
        <p:spPr>
          <a:xfrm>
            <a:off x="5311170" y="3244334"/>
            <a:ext cx="248786" cy="369332"/>
          </a:xfrm>
          <a:prstGeom prst="rect">
            <a:avLst/>
          </a:prstGeom>
        </p:spPr>
        <p:txBody>
          <a:bodyPr wrap="none">
            <a:spAutoFit/>
          </a:bodyPr>
          <a:lstStyle/>
          <a:p>
            <a:r>
              <a:rPr lang="es-AR" b="1" dirty="0"/>
              <a:t> </a:t>
            </a:r>
            <a:endParaRPr lang="es-AR" dirty="0"/>
          </a:p>
        </p:txBody>
      </p:sp>
      <p:sp>
        <p:nvSpPr>
          <p:cNvPr id="11" name="Diagrama de flujo: combinar 13">
            <a:extLst>
              <a:ext uri="{FF2B5EF4-FFF2-40B4-BE49-F238E27FC236}">
                <a16:creationId xmlns:a16="http://schemas.microsoft.com/office/drawing/2014/main" id="{A0001E7A-FD04-4574-80BE-801D077F3E41}"/>
              </a:ext>
            </a:extLst>
          </p:cNvPr>
          <p:cNvSpPr/>
          <p:nvPr/>
        </p:nvSpPr>
        <p:spPr>
          <a:xfrm>
            <a:off x="8232113" y="846710"/>
            <a:ext cx="4929221" cy="2425380"/>
          </a:xfrm>
          <a:prstGeom prst="flowChartMerg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Arial" panose="020B0604020202020204"/>
                <a:ea typeface="+mn-ea"/>
                <a:cs typeface="+mn-cs"/>
              </a:rPr>
              <a:t>Confirmar</a:t>
            </a:r>
            <a:r>
              <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rPr>
              <a:t> con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rPr>
              <a:t>Silva </a:t>
            </a:r>
            <a:r>
              <a:rPr kumimoji="0" lang="en-US" sz="3200" b="0" i="0" u="none" strike="noStrike" kern="1200" cap="none" spc="0" normalizeH="0" baseline="0" noProof="0" dirty="0" err="1">
                <a:ln>
                  <a:noFill/>
                </a:ln>
                <a:solidFill>
                  <a:prstClr val="white"/>
                </a:solidFill>
                <a:effectLst/>
                <a:uLnTx/>
                <a:uFillTx/>
                <a:latin typeface="Arial" panose="020B0604020202020204"/>
                <a:ea typeface="+mn-ea"/>
                <a:cs typeface="+mn-cs"/>
              </a:rPr>
              <a:t>Niriam</a:t>
            </a:r>
            <a:endPar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1604244"/>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2" name="Title 1">
            <a:extLst>
              <a:ext uri="{FF2B5EF4-FFF2-40B4-BE49-F238E27FC236}">
                <a16:creationId xmlns:a16="http://schemas.microsoft.com/office/drawing/2014/main" id="{F23AE80C-51DD-4EB1-8D33-39E71A23BAF4}"/>
              </a:ext>
            </a:extLst>
          </p:cNvPr>
          <p:cNvSpPr>
            <a:spLocks noGrp="1"/>
          </p:cNvSpPr>
          <p:nvPr>
            <p:ph type="ctrTitle"/>
          </p:nvPr>
        </p:nvSpPr>
        <p:spPr>
          <a:xfrm>
            <a:off x="2718390" y="2308708"/>
            <a:ext cx="9979741" cy="2387600"/>
          </a:xfrm>
        </p:spPr>
        <p:txBody>
          <a:bodyPr vert="horz"/>
          <a:lstStyle/>
          <a:p>
            <a:r>
              <a:rPr lang="en-US" dirty="0"/>
              <a:t>Storage and Other Processes</a:t>
            </a:r>
          </a:p>
        </p:txBody>
      </p:sp>
      <p:pic>
        <p:nvPicPr>
          <p:cNvPr id="8" name="Imagen 7">
            <a:extLst>
              <a:ext uri="{FF2B5EF4-FFF2-40B4-BE49-F238E27FC236}">
                <a16:creationId xmlns:a16="http://schemas.microsoft.com/office/drawing/2014/main" id="{F5DD8BED-D36A-42C3-8A3F-515671F777FE}"/>
              </a:ext>
            </a:extLst>
          </p:cNvPr>
          <p:cNvPicPr>
            <a:picLocks noChangeAspect="1"/>
          </p:cNvPicPr>
          <p:nvPr/>
        </p:nvPicPr>
        <p:blipFill>
          <a:blip r:embed="rId6"/>
          <a:stretch>
            <a:fillRect/>
          </a:stretch>
        </p:blipFill>
        <p:spPr>
          <a:xfrm>
            <a:off x="1974723" y="2870225"/>
            <a:ext cx="1889789" cy="1706909"/>
          </a:xfrm>
          <a:prstGeom prst="rect">
            <a:avLst/>
          </a:prstGeom>
        </p:spPr>
      </p:pic>
    </p:spTree>
    <p:extLst>
      <p:ext uri="{BB962C8B-B14F-4D97-AF65-F5344CB8AC3E}">
        <p14:creationId xmlns:p14="http://schemas.microsoft.com/office/powerpoint/2010/main" val="3599907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6" name="Picture 5">
            <a:extLst>
              <a:ext uri="{FF2B5EF4-FFF2-40B4-BE49-F238E27FC236}">
                <a16:creationId xmlns:a16="http://schemas.microsoft.com/office/drawing/2014/main" id="{0180D63E-E1DF-4873-8BEE-6E890F48E76C}"/>
              </a:ext>
            </a:extLst>
          </p:cNvPr>
          <p:cNvPicPr>
            <a:picLocks noChangeAspect="1"/>
          </p:cNvPicPr>
          <p:nvPr/>
        </p:nvPicPr>
        <p:blipFill>
          <a:blip r:embed="rId6"/>
          <a:stretch>
            <a:fillRect/>
          </a:stretch>
        </p:blipFill>
        <p:spPr>
          <a:xfrm>
            <a:off x="6468798" y="158749"/>
            <a:ext cx="5605548" cy="1340205"/>
          </a:xfrm>
          <a:prstGeom prst="rect">
            <a:avLst/>
          </a:prstGeom>
        </p:spPr>
      </p:pic>
      <p:pic>
        <p:nvPicPr>
          <p:cNvPr id="8" name="Picture 7">
            <a:extLst>
              <a:ext uri="{FF2B5EF4-FFF2-40B4-BE49-F238E27FC236}">
                <a16:creationId xmlns:a16="http://schemas.microsoft.com/office/drawing/2014/main" id="{923292C0-10FF-4B91-B0A3-FA2E04AF7DD3}"/>
              </a:ext>
            </a:extLst>
          </p:cNvPr>
          <p:cNvPicPr>
            <a:picLocks noChangeAspect="1"/>
          </p:cNvPicPr>
          <p:nvPr/>
        </p:nvPicPr>
        <p:blipFill>
          <a:blip r:embed="rId7"/>
          <a:stretch>
            <a:fillRect/>
          </a:stretch>
        </p:blipFill>
        <p:spPr>
          <a:xfrm>
            <a:off x="9853344" y="59584"/>
            <a:ext cx="2221002" cy="1147343"/>
          </a:xfrm>
          <a:prstGeom prst="rect">
            <a:avLst/>
          </a:prstGeom>
        </p:spPr>
      </p:pic>
      <p:pic>
        <p:nvPicPr>
          <p:cNvPr id="13" name="Imagen 12">
            <a:extLst>
              <a:ext uri="{FF2B5EF4-FFF2-40B4-BE49-F238E27FC236}">
                <a16:creationId xmlns:a16="http://schemas.microsoft.com/office/drawing/2014/main" id="{7C7267C1-6013-408E-AC2F-F5F24AF5D6E7}"/>
              </a:ext>
            </a:extLst>
          </p:cNvPr>
          <p:cNvPicPr>
            <a:picLocks noChangeAspect="1"/>
          </p:cNvPicPr>
          <p:nvPr/>
        </p:nvPicPr>
        <p:blipFill>
          <a:blip r:embed="rId8"/>
          <a:stretch>
            <a:fillRect/>
          </a:stretch>
        </p:blipFill>
        <p:spPr>
          <a:xfrm>
            <a:off x="9728628" y="170937"/>
            <a:ext cx="2199508" cy="924635"/>
          </a:xfrm>
          <a:prstGeom prst="rect">
            <a:avLst/>
          </a:prstGeom>
        </p:spPr>
      </p:pic>
      <p:sp>
        <p:nvSpPr>
          <p:cNvPr id="11" name="Title 1">
            <a:extLst>
              <a:ext uri="{FF2B5EF4-FFF2-40B4-BE49-F238E27FC236}">
                <a16:creationId xmlns:a16="http://schemas.microsoft.com/office/drawing/2014/main" id="{FA7C4BD2-C143-43E8-944F-C506079AB63D}"/>
              </a:ext>
            </a:extLst>
          </p:cNvPr>
          <p:cNvSpPr>
            <a:spLocks noGrp="1"/>
          </p:cNvSpPr>
          <p:nvPr>
            <p:ph type="ctrTitle"/>
          </p:nvPr>
        </p:nvSpPr>
        <p:spPr>
          <a:xfrm>
            <a:off x="263864" y="305154"/>
            <a:ext cx="9979741" cy="2387600"/>
          </a:xfrm>
        </p:spPr>
        <p:txBody>
          <a:bodyPr vert="horz"/>
          <a:lstStyle/>
          <a:p>
            <a:r>
              <a:rPr lang="es-AR" kern="0" dirty="0">
                <a:solidFill>
                  <a:prstClr val="white"/>
                </a:solidFill>
                <a:ea typeface="Gulim" pitchFamily="34" charset="-127"/>
                <a:cs typeface="Arial"/>
              </a:rPr>
              <a:t>Storage</a:t>
            </a:r>
            <a:endParaRPr lang="en-US" dirty="0"/>
          </a:p>
        </p:txBody>
      </p:sp>
      <p:sp>
        <p:nvSpPr>
          <p:cNvPr id="2" name="Rectángulo 1">
            <a:extLst>
              <a:ext uri="{FF2B5EF4-FFF2-40B4-BE49-F238E27FC236}">
                <a16:creationId xmlns:a16="http://schemas.microsoft.com/office/drawing/2014/main" id="{1F913014-B5D5-45B8-8AAD-B27ECC8B4BC3}"/>
              </a:ext>
            </a:extLst>
          </p:cNvPr>
          <p:cNvSpPr/>
          <p:nvPr/>
        </p:nvSpPr>
        <p:spPr>
          <a:xfrm>
            <a:off x="1653597" y="2515993"/>
            <a:ext cx="7017620" cy="646331"/>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Incluye todos los pasos de un proceso que ocurren cuando se reciben los productos en un </a:t>
            </a:r>
            <a:r>
              <a:rPr kumimoji="0" lang="es-AR" sz="1800" b="0" i="0" u="none" strike="noStrike" kern="1200" cap="none" spc="0" normalizeH="0" baseline="0" noProof="0" dirty="0" err="1">
                <a:ln>
                  <a:noFill/>
                </a:ln>
                <a:solidFill>
                  <a:prstClr val="white"/>
                </a:solidFill>
                <a:effectLst/>
                <a:uLnTx/>
                <a:uFillTx/>
                <a:latin typeface="Arial" panose="020B0604020202020204"/>
                <a:ea typeface="+mn-ea"/>
                <a:cs typeface="+mn-cs"/>
              </a:rPr>
              <a:t>Almacen</a:t>
            </a: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 KC/3PL </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9" name="Grupo 8">
            <a:extLst>
              <a:ext uri="{FF2B5EF4-FFF2-40B4-BE49-F238E27FC236}">
                <a16:creationId xmlns:a16="http://schemas.microsoft.com/office/drawing/2014/main" id="{219B0FAA-85D5-468F-B9F2-A0A2B72C6778}"/>
              </a:ext>
            </a:extLst>
          </p:cNvPr>
          <p:cNvGrpSpPr/>
          <p:nvPr/>
        </p:nvGrpSpPr>
        <p:grpSpPr>
          <a:xfrm>
            <a:off x="8562581" y="3803610"/>
            <a:ext cx="2093876" cy="1824470"/>
            <a:chOff x="4672934" y="2050609"/>
            <a:chExt cx="1998576" cy="1998576"/>
          </a:xfrm>
          <a:solidFill>
            <a:schemeClr val="bg1">
              <a:lumMod val="75000"/>
            </a:schemeClr>
          </a:solidFill>
          <a:scene3d>
            <a:camera prst="orthographicFront"/>
            <a:lightRig rig="threePt" dir="t"/>
          </a:scene3d>
        </p:grpSpPr>
        <p:sp>
          <p:nvSpPr>
            <p:cNvPr id="10" name="Triángulo isósceles 9">
              <a:extLst>
                <a:ext uri="{FF2B5EF4-FFF2-40B4-BE49-F238E27FC236}">
                  <a16:creationId xmlns:a16="http://schemas.microsoft.com/office/drawing/2014/main" id="{7E573026-7A7E-4B34-98F2-7438060A7631}"/>
                </a:ext>
              </a:extLst>
            </p:cNvPr>
            <p:cNvSpPr/>
            <p:nvPr/>
          </p:nvSpPr>
          <p:spPr>
            <a:xfrm>
              <a:off x="4672934" y="2050609"/>
              <a:ext cx="1998576" cy="1998576"/>
            </a:xfrm>
            <a:prstGeom prst="triangle">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a:lstStyle/>
            <a:p>
              <a:endParaRPr lang="es-ES"/>
            </a:p>
          </p:txBody>
        </p:sp>
        <p:sp>
          <p:nvSpPr>
            <p:cNvPr id="12" name="Triángulo isósceles 4">
              <a:extLst>
                <a:ext uri="{FF2B5EF4-FFF2-40B4-BE49-F238E27FC236}">
                  <a16:creationId xmlns:a16="http://schemas.microsoft.com/office/drawing/2014/main" id="{C85381AA-385A-4790-801B-EC8EE5AC50FA}"/>
                </a:ext>
              </a:extLst>
            </p:cNvPr>
            <p:cNvSpPr txBox="1"/>
            <p:nvPr/>
          </p:nvSpPr>
          <p:spPr>
            <a:xfrm>
              <a:off x="5248017" y="3286711"/>
              <a:ext cx="850686" cy="701893"/>
            </a:xfrm>
            <a:prstGeom prst="rect">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rPr>
                <a:t>Storage</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rPr>
                <a:t>Processing</a:t>
              </a:r>
            </a:p>
          </p:txBody>
        </p:sp>
      </p:grpSp>
      <p:cxnSp>
        <p:nvCxnSpPr>
          <p:cNvPr id="15" name="Straight Connector 23">
            <a:extLst>
              <a:ext uri="{FF2B5EF4-FFF2-40B4-BE49-F238E27FC236}">
                <a16:creationId xmlns:a16="http://schemas.microsoft.com/office/drawing/2014/main" id="{274384AB-A75A-4A50-8817-0D2BD31938DF}"/>
              </a:ext>
            </a:extLst>
          </p:cNvPr>
          <p:cNvCxnSpPr>
            <a:cxnSpLocks/>
          </p:cNvCxnSpPr>
          <p:nvPr/>
        </p:nvCxnSpPr>
        <p:spPr>
          <a:xfrm>
            <a:off x="7937839" y="4693437"/>
            <a:ext cx="1149009"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3">
            <a:extLst>
              <a:ext uri="{FF2B5EF4-FFF2-40B4-BE49-F238E27FC236}">
                <a16:creationId xmlns:a16="http://schemas.microsoft.com/office/drawing/2014/main" id="{971B3271-60AE-4FA1-8ADA-9EFD056F600A}"/>
              </a:ext>
            </a:extLst>
          </p:cNvPr>
          <p:cNvCxnSpPr>
            <a:cxnSpLocks/>
          </p:cNvCxnSpPr>
          <p:nvPr/>
        </p:nvCxnSpPr>
        <p:spPr>
          <a:xfrm flipV="1">
            <a:off x="7937839" y="4452335"/>
            <a:ext cx="0" cy="54297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Rectangle 9">
            <a:extLst>
              <a:ext uri="{FF2B5EF4-FFF2-40B4-BE49-F238E27FC236}">
                <a16:creationId xmlns:a16="http://schemas.microsoft.com/office/drawing/2014/main" id="{97A50842-FDAF-4F4D-87F2-0DFE1A7C64AC}"/>
              </a:ext>
            </a:extLst>
          </p:cNvPr>
          <p:cNvSpPr/>
          <p:nvPr/>
        </p:nvSpPr>
        <p:spPr>
          <a:xfrm>
            <a:off x="5115199" y="3630785"/>
            <a:ext cx="2502157" cy="2120167"/>
          </a:xfrm>
          <a:prstGeom prst="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Bef>
                <a:spcPts val="600"/>
              </a:spcBef>
              <a:buFont typeface="Arial" panose="020B0604020202020204" pitchFamily="34" charset="0"/>
              <a:buChar char="•"/>
              <a:defRPr/>
            </a:pPr>
            <a:r>
              <a:rPr lang="en-US" sz="1400" b="1" dirty="0" err="1">
                <a:solidFill>
                  <a:schemeClr val="bg1"/>
                </a:solidFill>
              </a:rPr>
              <a:t>Etiquetado</a:t>
            </a:r>
            <a:r>
              <a:rPr lang="en-US" sz="1400" b="1" dirty="0">
                <a:solidFill>
                  <a:schemeClr val="bg1"/>
                </a:solidFill>
              </a:rPr>
              <a:t>/ Labelled </a:t>
            </a:r>
            <a:endParaRPr lang="en-US" sz="1400" b="1" dirty="0">
              <a:solidFill>
                <a:schemeClr val="bg1"/>
              </a:solidFill>
              <a:cs typeface="Arial"/>
            </a:endParaRPr>
          </a:p>
          <a:p>
            <a:pPr marL="171450" indent="-171450">
              <a:spcBef>
                <a:spcPts val="600"/>
              </a:spcBef>
              <a:buFont typeface="Arial" panose="020B0604020202020204" pitchFamily="34" charset="0"/>
              <a:buChar char="•"/>
              <a:defRPr/>
            </a:pPr>
            <a:r>
              <a:rPr lang="en-US" sz="1400" b="1" dirty="0">
                <a:solidFill>
                  <a:schemeClr val="bg1"/>
                </a:solidFill>
              </a:rPr>
              <a:t>Guardado/ Put-Away</a:t>
            </a:r>
            <a:endParaRPr lang="en-US" sz="1400" b="1" dirty="0">
              <a:solidFill>
                <a:schemeClr val="bg1"/>
              </a:solidFill>
              <a:cs typeface="Arial"/>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Storage/ Handling</a:t>
            </a:r>
            <a:endParaRPr lang="en-US" sz="1400" b="1" i="0" u="none" strike="noStrike" kern="1200" cap="none" spc="0" normalizeH="0" baseline="0" noProof="0" dirty="0">
              <a:ln>
                <a:noFill/>
              </a:ln>
              <a:solidFill>
                <a:schemeClr val="bg1"/>
              </a:solidFill>
              <a:effectLst/>
              <a:uLnTx/>
              <a:uFillTx/>
              <a:latin typeface="Arial" panose="020B0604020202020204"/>
              <a:cs typeface="Arial"/>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Picking</a:t>
            </a:r>
            <a:endParaRPr lang="en-US" sz="1400" b="1" i="0" u="none" strike="noStrike" kern="1200" cap="none" spc="0" normalizeH="0" baseline="0" noProof="0" dirty="0">
              <a:ln>
                <a:noFill/>
              </a:ln>
              <a:solidFill>
                <a:schemeClr val="bg1"/>
              </a:solidFill>
              <a:effectLst/>
              <a:uLnTx/>
              <a:uFillTx/>
              <a:latin typeface="Arial" panose="020B0604020202020204"/>
              <a:cs typeface="Arial"/>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Cross Docking</a:t>
            </a:r>
            <a:endParaRPr lang="en-US" sz="1400" b="1" i="0" u="none" strike="noStrike" kern="1200" cap="none" spc="0" normalizeH="0" baseline="0" noProof="0" dirty="0">
              <a:ln>
                <a:noFill/>
              </a:ln>
              <a:solidFill>
                <a:schemeClr val="bg1"/>
              </a:solidFill>
              <a:effectLst/>
              <a:uLnTx/>
              <a:uFillTx/>
              <a:latin typeface="Arial" panose="020B0604020202020204"/>
              <a:cs typeface="Arial"/>
            </a:endParaRPr>
          </a:p>
          <a:p>
            <a:pPr marL="171450" indent="-171450">
              <a:spcBef>
                <a:spcPts val="600"/>
              </a:spcBef>
              <a:buFont typeface="Arial" panose="020B0604020202020204" pitchFamily="34" charset="0"/>
              <a:buChar char="•"/>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Co/Re-Packing</a:t>
            </a:r>
            <a:r>
              <a:rPr lang="en-US" sz="1400" b="1" dirty="0">
                <a:solidFill>
                  <a:schemeClr val="bg1"/>
                </a:solidFill>
                <a:latin typeface="Arial" panose="020B0604020202020204"/>
              </a:rPr>
              <a:t> </a:t>
            </a:r>
            <a:endParaRPr lang="en-US" sz="1400" b="1" i="0" u="none" strike="noStrike" kern="1200" cap="none" spc="0" normalizeH="0" baseline="0" noProof="0" dirty="0">
              <a:ln>
                <a:noFill/>
              </a:ln>
              <a:solidFill>
                <a:schemeClr val="bg1"/>
              </a:solidFill>
              <a:effectLst/>
              <a:uLnTx/>
              <a:uFillTx/>
              <a:latin typeface="Arial" panose="020B0604020202020204"/>
              <a:cs typeface="Arial"/>
            </a:endParaRPr>
          </a:p>
          <a:p>
            <a:pPr marL="171450" indent="-171450">
              <a:spcBef>
                <a:spcPts val="600"/>
              </a:spcBef>
              <a:buFont typeface="Arial" panose="020B0604020202020204" pitchFamily="34" charset="0"/>
              <a:buChar char="•"/>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Quarantine &amp;</a:t>
            </a:r>
            <a:r>
              <a:rPr lang="en-US" sz="1400" b="1" dirty="0">
                <a:solidFill>
                  <a:schemeClr val="bg1"/>
                </a:solidFill>
                <a:latin typeface="Arial" panose="020B0604020202020204"/>
              </a:rPr>
              <a:t> </a:t>
            </a: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Blocked</a:t>
            </a:r>
            <a:endParaRPr lang="en-US" sz="1400" b="1" i="0" u="none" strike="noStrike" kern="1200" cap="none" spc="0" normalizeH="0" baseline="0" noProof="0" dirty="0">
              <a:ln>
                <a:noFill/>
              </a:ln>
              <a:solidFill>
                <a:schemeClr val="bg1"/>
              </a:solidFill>
              <a:effectLst/>
              <a:uLnTx/>
              <a:uFillTx/>
              <a:latin typeface="Arial" panose="020B0604020202020204"/>
              <a:cs typeface="Arial"/>
            </a:endParaRPr>
          </a:p>
        </p:txBody>
      </p:sp>
    </p:spTree>
    <p:extLst>
      <p:ext uri="{BB962C8B-B14F-4D97-AF65-F5344CB8AC3E}">
        <p14:creationId xmlns:p14="http://schemas.microsoft.com/office/powerpoint/2010/main" val="377916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6" progId="TCLayout.ActiveDocument.1">
                  <p:embed/>
                </p:oleObj>
              </mc:Choice>
              <mc:Fallback>
                <p:oleObj name="think-cell Slide" r:id="rId6"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8"/>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9"/>
          <a:stretch>
            <a:fillRect/>
          </a:stretch>
        </p:blipFill>
        <p:spPr>
          <a:xfrm>
            <a:off x="61052" y="6316910"/>
            <a:ext cx="2164356" cy="541089"/>
          </a:xfrm>
          <a:prstGeom prst="rect">
            <a:avLst/>
          </a:prstGeom>
        </p:spPr>
      </p:pic>
      <p:sp>
        <p:nvSpPr>
          <p:cNvPr id="6" name="Title 1">
            <a:extLst>
              <a:ext uri="{FF2B5EF4-FFF2-40B4-BE49-F238E27FC236}">
                <a16:creationId xmlns:a16="http://schemas.microsoft.com/office/drawing/2014/main" id="{17367D89-1C80-491A-8E75-2D70431A3ED7}"/>
              </a:ext>
            </a:extLst>
          </p:cNvPr>
          <p:cNvSpPr>
            <a:spLocks noGrp="1"/>
          </p:cNvSpPr>
          <p:nvPr>
            <p:ph type="title"/>
          </p:nvPr>
        </p:nvSpPr>
        <p:spPr>
          <a:xfrm>
            <a:off x="180975" y="32000"/>
            <a:ext cx="11839576" cy="1054100"/>
          </a:xfrm>
        </p:spPr>
        <p:txBody>
          <a:bodyPr>
            <a:normAutofit/>
          </a:bodyPr>
          <a:lstStyle/>
          <a:p>
            <a:r>
              <a:rPr lang="en-US" sz="4000" dirty="0"/>
              <a:t>1. </a:t>
            </a:r>
            <a:r>
              <a:rPr lang="en-US" sz="4000" dirty="0" err="1"/>
              <a:t>Introduccion</a:t>
            </a:r>
            <a:endParaRPr lang="en-US" sz="4000" dirty="0"/>
          </a:p>
        </p:txBody>
      </p:sp>
      <p:sp>
        <p:nvSpPr>
          <p:cNvPr id="8" name="TextBox 113">
            <a:extLst>
              <a:ext uri="{FF2B5EF4-FFF2-40B4-BE49-F238E27FC236}">
                <a16:creationId xmlns:a16="http://schemas.microsoft.com/office/drawing/2014/main" id="{EE3B2D7A-0AA2-435A-BBC6-9C49C17C3719}"/>
              </a:ext>
            </a:extLst>
          </p:cNvPr>
          <p:cNvSpPr txBox="1"/>
          <p:nvPr/>
        </p:nvSpPr>
        <p:spPr>
          <a:xfrm>
            <a:off x="738452" y="600899"/>
            <a:ext cx="10414074" cy="5586145"/>
          </a:xfrm>
          <a:prstGeom prst="rect">
            <a:avLst/>
          </a:prstGeom>
          <a:ln/>
        </p:spPr>
        <p:style>
          <a:lnRef idx="2">
            <a:schemeClr val="accent1"/>
          </a:lnRef>
          <a:fillRef idx="1">
            <a:schemeClr val="lt1"/>
          </a:fillRef>
          <a:effectRef idx="0">
            <a:schemeClr val="accent1"/>
          </a:effectRef>
          <a:fontRef idx="minor">
            <a:schemeClr val="dk1"/>
          </a:fontRef>
        </p:style>
        <p:txBody>
          <a:bodyPr wrap="square" lIns="182880" tIns="121920" rIns="0" bIns="12192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1400" b="1" i="0" u="none" strike="noStrike" kern="1200" cap="none" spc="0" normalizeH="0" baseline="0" noProof="0" dirty="0">
              <a:ln>
                <a:noFill/>
              </a:ln>
              <a:solidFill>
                <a:srgbClr val="10069F"/>
              </a:solidFill>
              <a:effectLst/>
              <a:uLnTx/>
              <a:uFillTx/>
              <a:latin typeface="Arial" panose="020B0604020202020204"/>
              <a:ea typeface="+mn-ea"/>
              <a:cs typeface="+mn-cs"/>
            </a:endParaRPr>
          </a:p>
          <a:p>
            <a:pPr marL="228600" marR="0" lvl="0" indent="-228600" algn="l" defTabSz="914400" rtl="0" eaLnBrk="1" fontAlgn="auto" latinLnBrk="0" hangingPunct="1">
              <a:lnSpc>
                <a:spcPct val="110000"/>
              </a:lnSpc>
              <a:spcBef>
                <a:spcPts val="0"/>
              </a:spcBef>
              <a:spcAft>
                <a:spcPts val="800"/>
              </a:spcAft>
              <a:buClrTx/>
              <a:buSzTx/>
              <a:buFontTx/>
              <a:buAutoNum type="arabicPeriod"/>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Arial"/>
              </a:rPr>
              <a:t>Introduction</a:t>
            </a:r>
          </a:p>
          <a:p>
            <a:pPr marL="228600" marR="0" lvl="0" indent="-228600" algn="l" defTabSz="914400" rtl="0" eaLnBrk="1" fontAlgn="auto" latinLnBrk="0" hangingPunct="1">
              <a:lnSpc>
                <a:spcPct val="110000"/>
              </a:lnSpc>
              <a:spcBef>
                <a:spcPts val="0"/>
              </a:spcBef>
              <a:spcAft>
                <a:spcPts val="800"/>
              </a:spcAft>
              <a:buClrTx/>
              <a:buSzTx/>
              <a:buFontTx/>
              <a:buAutoNum type="arabicPeriod"/>
              <a:tabLst/>
              <a:defRPr/>
            </a:pPr>
            <a:r>
              <a:rPr kumimoji="0" lang="en-US" sz="1100" b="1" i="0" u="none" strike="noStrike" kern="1200" cap="none" spc="0" normalizeH="0" baseline="0" noProof="0" dirty="0">
                <a:ln>
                  <a:noFill/>
                </a:ln>
                <a:solidFill>
                  <a:prstClr val="white"/>
                </a:solidFill>
                <a:effectLst/>
                <a:uLnTx/>
                <a:uFillTx/>
                <a:latin typeface="Arial" panose="020B0604020202020204"/>
                <a:ea typeface="+mn-ea"/>
                <a:cs typeface="Arial"/>
              </a:rPr>
              <a:t>Introduction</a:t>
            </a: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2000" b="1"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
        <p:nvSpPr>
          <p:cNvPr id="10" name="Rectangle 5">
            <a:extLst>
              <a:ext uri="{FF2B5EF4-FFF2-40B4-BE49-F238E27FC236}">
                <a16:creationId xmlns:a16="http://schemas.microsoft.com/office/drawing/2014/main" id="{3EE75B72-F96C-4643-B345-9870BBF3F625}"/>
              </a:ext>
            </a:extLst>
          </p:cNvPr>
          <p:cNvSpPr>
            <a:spLocks noChangeArrowheads="1"/>
          </p:cNvSpPr>
          <p:nvPr>
            <p:custDataLst>
              <p:tags r:id="rId3"/>
            </p:custDataLst>
          </p:nvPr>
        </p:nvSpPr>
        <p:spPr bwMode="gray">
          <a:xfrm>
            <a:off x="926532" y="671813"/>
            <a:ext cx="10037913" cy="5740033"/>
          </a:xfrm>
          <a:prstGeom prst="rect">
            <a:avLst/>
          </a:prstGeom>
          <a:noFill/>
          <a:ln w="9525">
            <a:noFill/>
            <a:miter lim="800000"/>
            <a:headEnd/>
            <a:tailEnd/>
          </a:ln>
        </p:spPr>
        <p:txBody>
          <a:bodyPr wrap="square" lIns="0" tIns="0" rIns="0" bIns="0" numCol="1" spcCol="365760" anchor="t">
            <a:spAutoFit/>
          </a:bodyPr>
          <a:lstStyle/>
          <a:p>
            <a:pPr lvl="0"/>
            <a:r>
              <a:rPr lang="es-AR" sz="1200" dirty="0">
                <a:solidFill>
                  <a:srgbClr val="292929"/>
                </a:solidFill>
              </a:rPr>
              <a:t>En Kimberly Clark LAO siempre hemos trabajado por la EXCELENCIA en la fabricación y entrega de nuestros productos, gestionando nuestras marcas en el mercado con buena reputación, entregando productos de calidad, con altos niveles de servicio E2E y con costos competitivos.</a:t>
            </a:r>
          </a:p>
          <a:p>
            <a:pPr lvl="0"/>
            <a:endParaRPr lang="es-AR" sz="1200" dirty="0">
              <a:solidFill>
                <a:srgbClr val="292929"/>
              </a:solidFill>
            </a:endParaRPr>
          </a:p>
          <a:p>
            <a:pPr lvl="0"/>
            <a:r>
              <a:rPr lang="es-AR" sz="1200" dirty="0">
                <a:solidFill>
                  <a:srgbClr val="292929"/>
                </a:solidFill>
              </a:rPr>
              <a:t>Las nuevas experiencias y expectativas de los Mercados están cambiando y debemos cambiar a un ritmo más rápido para ofrecer a nuestros CLIENTES un mayor valor. </a:t>
            </a:r>
          </a:p>
          <a:p>
            <a:pPr lvl="0"/>
            <a:endParaRPr lang="es-AR" sz="1200" dirty="0">
              <a:solidFill>
                <a:srgbClr val="292929"/>
              </a:solidFill>
            </a:endParaRPr>
          </a:p>
          <a:p>
            <a:r>
              <a:rPr lang="es-AR" sz="1200" dirty="0">
                <a:solidFill>
                  <a:srgbClr val="292929"/>
                </a:solidFill>
              </a:rPr>
              <a:t>Desde que el Área de Manufactura comenzó este Viaje/ </a:t>
            </a:r>
            <a:r>
              <a:rPr lang="es-AR" sz="1200" err="1">
                <a:solidFill>
                  <a:srgbClr val="292929"/>
                </a:solidFill>
              </a:rPr>
              <a:t>Journy</a:t>
            </a:r>
            <a:r>
              <a:rPr lang="es-AR" sz="1200" dirty="0">
                <a:solidFill>
                  <a:srgbClr val="292929"/>
                </a:solidFill>
              </a:rPr>
              <a:t> con OPEX en 2017, se han logrado impactos significativos de mejoras y avances en todos nuestras Plantas en LAO. </a:t>
            </a:r>
          </a:p>
          <a:p>
            <a:endParaRPr lang="es-AR" sz="1200" b="1" dirty="0">
              <a:solidFill>
                <a:srgbClr val="292929"/>
              </a:solidFill>
              <a:latin typeface="Arial" panose="020B0604020202020204"/>
              <a:cs typeface="Arial" panose="020B0604020202020204"/>
            </a:endParaRPr>
          </a:p>
          <a:p>
            <a:pPr lvl="0"/>
            <a:r>
              <a:rPr lang="es-AR" sz="1200" b="1" dirty="0">
                <a:solidFill>
                  <a:srgbClr val="10069F"/>
                </a:solidFill>
              </a:rPr>
              <a:t>Desde el </a:t>
            </a:r>
            <a:r>
              <a:rPr lang="es-AR" sz="1200" b="1" err="1">
                <a:solidFill>
                  <a:srgbClr val="10069F"/>
                </a:solidFill>
              </a:rPr>
              <a:t>Logistics</a:t>
            </a:r>
            <a:r>
              <a:rPr lang="es-AR" sz="1200" b="1" dirty="0">
                <a:solidFill>
                  <a:srgbClr val="10069F"/>
                </a:solidFill>
              </a:rPr>
              <a:t> COE estamos convencidos de que </a:t>
            </a:r>
            <a:r>
              <a:rPr lang="es-AR" sz="1200" b="1" err="1">
                <a:solidFill>
                  <a:srgbClr val="10069F"/>
                </a:solidFill>
              </a:rPr>
              <a:t>Logistics</a:t>
            </a:r>
            <a:r>
              <a:rPr lang="es-AR" sz="1200" b="1" dirty="0">
                <a:solidFill>
                  <a:srgbClr val="10069F"/>
                </a:solidFill>
              </a:rPr>
              <a:t> OPEX será un viaje que nos permitirá alcanzar el siguiente nivel con éxito. </a:t>
            </a:r>
          </a:p>
          <a:p>
            <a:pPr lvl="0"/>
            <a:endParaRPr kumimoji="0" lang="es-AR" sz="1200" b="1" i="0" u="none" strike="noStrike" kern="1200" cap="none" spc="0" normalizeH="0" baseline="0" noProof="0" dirty="0">
              <a:ln>
                <a:noFill/>
              </a:ln>
              <a:solidFill>
                <a:srgbClr val="10069F"/>
              </a:solidFill>
              <a:effectLst/>
              <a:uLnTx/>
              <a:uFillTx/>
              <a:latin typeface="Arial" panose="020B0604020202020204"/>
              <a:ea typeface="+mn-ea"/>
              <a:cs typeface="+mn-cs"/>
            </a:endParaRPr>
          </a:p>
          <a:p>
            <a:r>
              <a:rPr lang="es-AR" sz="1200" dirty="0">
                <a:solidFill>
                  <a:srgbClr val="292929"/>
                </a:solidFill>
              </a:rPr>
              <a:t>Para anticiparnos a las necesidades de nuestros Clientes, que están en constante evolución, los desafiamos a trabajar de manera diferente mediante la implementación de Herramientas, </a:t>
            </a:r>
            <a:r>
              <a:rPr lang="es-AR" sz="1200" err="1">
                <a:solidFill>
                  <a:srgbClr val="292929"/>
                </a:solidFill>
              </a:rPr>
              <a:t>Metricas</a:t>
            </a:r>
            <a:r>
              <a:rPr lang="es-AR" sz="1200" dirty="0">
                <a:solidFill>
                  <a:srgbClr val="292929"/>
                </a:solidFill>
              </a:rPr>
              <a:t> y Procesos que nos permitan acelerar nuestra transformación siendo </a:t>
            </a:r>
          </a:p>
          <a:p>
            <a:pPr lvl="0"/>
            <a:endParaRPr kumimoji="0" lang="en-US" sz="12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292929"/>
              </a:solidFill>
              <a:latin typeface="Arial" panose="020B0604020202020204"/>
            </a:endParaRPr>
          </a:p>
          <a:p>
            <a:pPr lvl="0"/>
            <a:r>
              <a:rPr lang="es-AR" sz="1400" b="1" dirty="0">
                <a:solidFill>
                  <a:srgbClr val="292929"/>
                </a:solidFill>
              </a:rPr>
              <a:t>Contaremos con las siguientes herramientas para desarrollar esta transformación: </a:t>
            </a:r>
          </a:p>
          <a:p>
            <a:pPr marL="171450" indent="-171450">
              <a:buFont typeface="Arial" panose="020B0604020202020204" pitchFamily="34" charset="0"/>
              <a:buChar cha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Manual </a:t>
            </a:r>
            <a:r>
              <a:rPr kumimoji="0" lang="en-US" sz="1400" b="1" i="0" u="none" strike="noStrike" kern="1200" cap="none" spc="0" normalizeH="0" baseline="0" noProof="0" err="1">
                <a:ln>
                  <a:noFill/>
                </a:ln>
                <a:solidFill>
                  <a:srgbClr val="292929"/>
                </a:solidFill>
                <a:effectLst/>
                <a:uLnTx/>
                <a:uFillTx/>
                <a:latin typeface="Arial" panose="020B0604020202020204"/>
                <a:ea typeface="+mn-ea"/>
                <a:cs typeface="+mn-cs"/>
              </a:rPr>
              <a:t>Logistico</a:t>
            </a: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 / Logistics </a:t>
            </a:r>
            <a:r>
              <a:rPr kumimoji="0" lang="en-US" sz="1400" b="1" i="0" u="none" strike="noStrike" kern="1200" cap="none" spc="0" normalizeH="0" baseline="0" noProof="0" err="1">
                <a:ln>
                  <a:noFill/>
                </a:ln>
                <a:solidFill>
                  <a:srgbClr val="292929"/>
                </a:solidFill>
                <a:effectLst/>
                <a:uLnTx/>
                <a:uFillTx/>
                <a:latin typeface="Arial" panose="020B0604020202020204"/>
                <a:ea typeface="+mn-ea"/>
                <a:cs typeface="+mn-cs"/>
              </a:rPr>
              <a:t>PlayBook</a:t>
            </a:r>
            <a:r>
              <a:rPr lang="en-US" sz="1400" b="1" dirty="0">
                <a:solidFill>
                  <a:srgbClr val="292929"/>
                </a:solidFill>
              </a:rPr>
              <a:t>:</a:t>
            </a:r>
            <a:r>
              <a:rPr lang="en-US" sz="1400" b="1" err="1">
                <a:solidFill>
                  <a:srgbClr val="292929"/>
                </a:solidFill>
              </a:rPr>
              <a:t>Estandarizacion</a:t>
            </a:r>
            <a:r>
              <a:rPr lang="en-US" sz="1400" b="1" dirty="0">
                <a:solidFill>
                  <a:srgbClr val="292929"/>
                </a:solidFill>
              </a:rPr>
              <a:t> de </a:t>
            </a:r>
            <a:r>
              <a:rPr lang="en-US" sz="1400" b="1" err="1">
                <a:solidFill>
                  <a:srgbClr val="292929"/>
                </a:solidFill>
              </a:rPr>
              <a:t>Procesos</a:t>
            </a:r>
            <a:r>
              <a:rPr lang="en-US" sz="1400" b="1" dirty="0">
                <a:solidFill>
                  <a:srgbClr val="292929"/>
                </a:solidFill>
              </a:rPr>
              <a:t> y </a:t>
            </a:r>
            <a:r>
              <a:rPr lang="en-US" sz="1400" b="1" err="1">
                <a:solidFill>
                  <a:srgbClr val="292929"/>
                </a:solidFill>
              </a:rPr>
              <a:t>Procedimientos</a:t>
            </a:r>
            <a:r>
              <a:rPr lang="en-US" sz="1400" b="1" dirty="0">
                <a:solidFill>
                  <a:srgbClr val="292929"/>
                </a:solidFill>
              </a:rPr>
              <a:t> a </a:t>
            </a:r>
            <a:r>
              <a:rPr lang="en-US" sz="1400" b="1" err="1">
                <a:solidFill>
                  <a:srgbClr val="292929"/>
                </a:solidFill>
              </a:rPr>
              <a:t>nivel</a:t>
            </a:r>
            <a:r>
              <a:rPr lang="en-US" sz="1400" b="1" dirty="0">
                <a:solidFill>
                  <a:srgbClr val="292929"/>
                </a:solidFill>
              </a:rPr>
              <a:t> LAO</a:t>
            </a:r>
          </a:p>
          <a:p>
            <a:pPr marL="171450" indent="-171450">
              <a:buFont typeface="Arial" panose="020B0604020202020204" pitchFamily="34" charset="0"/>
              <a:buChar char="•"/>
            </a:pP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LAO Dashboard: </a:t>
            </a:r>
            <a:r>
              <a:rPr kumimoji="0" lang="en-US" sz="1400" b="1" i="0" u="none" strike="noStrike" kern="1200" cap="none" spc="0" normalizeH="0" baseline="0" noProof="0" err="1">
                <a:ln>
                  <a:noFill/>
                </a:ln>
                <a:solidFill>
                  <a:srgbClr val="292929"/>
                </a:solidFill>
                <a:effectLst/>
                <a:uLnTx/>
                <a:uFillTx/>
                <a:latin typeface="Arial" panose="020B0604020202020204"/>
                <a:ea typeface="+mn-ea"/>
                <a:cs typeface="+mn-cs"/>
              </a:rPr>
              <a:t>Indicadores</a:t>
            </a: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 </a:t>
            </a:r>
            <a:r>
              <a:rPr kumimoji="0" lang="en-US" sz="1400" b="1" i="0" u="none" strike="noStrike" kern="1200" cap="none" spc="0" normalizeH="0" baseline="0" noProof="0" err="1">
                <a:ln>
                  <a:noFill/>
                </a:ln>
                <a:solidFill>
                  <a:srgbClr val="292929"/>
                </a:solidFill>
                <a:effectLst/>
                <a:uLnTx/>
                <a:uFillTx/>
                <a:latin typeface="Arial" panose="020B0604020202020204"/>
                <a:ea typeface="+mn-ea"/>
                <a:cs typeface="+mn-cs"/>
              </a:rPr>
              <a:t>Operativos</a:t>
            </a:r>
            <a:r>
              <a:rPr kumimoji="0" lang="en-US" sz="1400" b="1" i="0" u="none" strike="noStrike" kern="1200" cap="none" spc="0" normalizeH="0" baseline="0" noProof="0">
                <a:ln>
                  <a:noFill/>
                </a:ln>
                <a:solidFill>
                  <a:srgbClr val="292929"/>
                </a:solidFill>
                <a:effectLst/>
                <a:uLnTx/>
                <a:uFillTx/>
                <a:latin typeface="Arial" panose="020B0604020202020204"/>
                <a:ea typeface="+mn-ea"/>
                <a:cs typeface="+mn-cs"/>
              </a:rPr>
              <a:t> Claves / Key </a:t>
            </a:r>
            <a:r>
              <a:rPr lang="en-US" sz="1400" b="1">
                <a:solidFill>
                  <a:srgbClr val="292929"/>
                </a:solidFill>
                <a:latin typeface="Arial" panose="020B0604020202020204"/>
              </a:rPr>
              <a:t>Operational Indicators - KPIs </a:t>
            </a:r>
            <a:endParaRPr lang="en-US" sz="1400" b="1" i="0" u="none" strike="noStrike" kern="1200" cap="none" spc="0" normalizeH="0" baseline="0" noProof="0">
              <a:ln>
                <a:noFill/>
              </a:ln>
              <a:solidFill>
                <a:srgbClr val="292929"/>
              </a:solidFill>
              <a:effectLst/>
              <a:uLnTx/>
              <a:uFillTx/>
              <a:latin typeface="Arial" panose="020B0604020202020204"/>
              <a:cs typeface="Arial"/>
            </a:endParaRPr>
          </a:p>
          <a:p>
            <a:pPr marL="171450" indent="-171450">
              <a:buFont typeface="Arial" panose="020B0604020202020204" pitchFamily="34" charset="0"/>
              <a:buChar char="•"/>
            </a:pPr>
            <a:r>
              <a:rPr lang="en-US" sz="1400" b="1" err="1">
                <a:solidFill>
                  <a:srgbClr val="292929"/>
                </a:solidFill>
              </a:rPr>
              <a:t>Stistemas</a:t>
            </a:r>
            <a:r>
              <a:rPr lang="en-US" sz="1400" b="1" dirty="0">
                <a:solidFill>
                  <a:srgbClr val="292929"/>
                </a:solidFill>
              </a:rPr>
              <a:t> </a:t>
            </a:r>
            <a:r>
              <a:rPr lang="en-US" sz="1400" b="1" err="1">
                <a:solidFill>
                  <a:srgbClr val="292929"/>
                </a:solidFill>
              </a:rPr>
              <a:t>Tecnologicos</a:t>
            </a:r>
            <a:r>
              <a:rPr lang="en-US" sz="1400" b="1" dirty="0">
                <a:solidFill>
                  <a:srgbClr val="292929"/>
                </a:solidFill>
              </a:rPr>
              <a:t> </a:t>
            </a:r>
            <a:r>
              <a:rPr lang="en-US" sz="1400" b="1" err="1">
                <a:solidFill>
                  <a:srgbClr val="292929"/>
                </a:solidFill>
              </a:rPr>
              <a:t>en</a:t>
            </a:r>
            <a:r>
              <a:rPr lang="en-US" sz="1400" b="1" dirty="0">
                <a:solidFill>
                  <a:srgbClr val="292929"/>
                </a:solidFill>
              </a:rPr>
              <a:t> CDs / DCs Technological </a:t>
            </a:r>
            <a:r>
              <a:rPr lang="en-US" sz="1400" b="1" err="1">
                <a:solidFill>
                  <a:srgbClr val="292929"/>
                </a:solidFill>
              </a:rPr>
              <a:t>FootPrint</a:t>
            </a:r>
            <a:endParaRPr lang="en-US" sz="1400" b="1">
              <a:solidFill>
                <a:srgbClr val="292929"/>
              </a:solidFill>
              <a:latin typeface="Arial" panose="020B0604020202020204"/>
            </a:endParaRPr>
          </a:p>
          <a:p>
            <a:pPr marL="171450" indent="-171450">
              <a:buFont typeface="Arial" panose="020B0604020202020204" pitchFamily="34" charset="0"/>
              <a:buChar char="•"/>
            </a:pPr>
            <a:r>
              <a:rPr kumimoji="0" lang="en-US" sz="1400" b="1" i="0" u="none" strike="noStrike" kern="1200" cap="none" spc="0" normalizeH="0" baseline="0" noProof="0" err="1">
                <a:ln>
                  <a:noFill/>
                </a:ln>
                <a:solidFill>
                  <a:srgbClr val="292929"/>
                </a:solidFill>
                <a:effectLst/>
                <a:uLnTx/>
                <a:uFillTx/>
                <a:latin typeface="Arial" panose="020B0604020202020204"/>
                <a:ea typeface="+mn-ea"/>
                <a:cs typeface="+mn-cs"/>
              </a:rPr>
              <a:t>Buenas</a:t>
            </a: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 </a:t>
            </a:r>
            <a:r>
              <a:rPr kumimoji="0" lang="en-US" sz="1400" b="1" i="0" u="none" strike="noStrike" kern="1200" cap="none" spc="0" normalizeH="0" baseline="0" noProof="0" err="1">
                <a:ln>
                  <a:noFill/>
                </a:ln>
                <a:solidFill>
                  <a:srgbClr val="292929"/>
                </a:solidFill>
                <a:effectLst/>
                <a:uLnTx/>
                <a:uFillTx/>
                <a:latin typeface="Arial" panose="020B0604020202020204"/>
                <a:ea typeface="+mn-ea"/>
                <a:cs typeface="+mn-cs"/>
              </a:rPr>
              <a:t>Practicas</a:t>
            </a: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 para </a:t>
            </a:r>
            <a:r>
              <a:rPr kumimoji="0" lang="en-US" sz="1400" b="1" i="0" u="none" strike="noStrike" kern="1200" cap="none" spc="0" normalizeH="0" baseline="0" noProof="0" err="1">
                <a:ln>
                  <a:noFill/>
                </a:ln>
                <a:solidFill>
                  <a:srgbClr val="292929"/>
                </a:solidFill>
                <a:effectLst/>
                <a:uLnTx/>
                <a:uFillTx/>
                <a:latin typeface="Arial" panose="020B0604020202020204"/>
                <a:ea typeface="+mn-ea"/>
                <a:cs typeface="+mn-cs"/>
              </a:rPr>
              <a:t>compartir</a:t>
            </a:r>
            <a:r>
              <a:rPr kumimoji="0" lang="en-US" sz="1400" b="1" i="0" u="none" strike="noStrike" kern="1200" cap="none" spc="0" normalizeH="0" baseline="0" noProof="0" dirty="0">
                <a:ln>
                  <a:noFill/>
                </a:ln>
                <a:solidFill>
                  <a:srgbClr val="292929"/>
                </a:solidFill>
                <a:effectLst/>
                <a:uLnTx/>
                <a:uFillTx/>
                <a:latin typeface="Arial" panose="020B0604020202020204"/>
                <a:ea typeface="+mn-ea"/>
                <a:cs typeface="+mn-cs"/>
              </a:rPr>
              <a:t> a Nivel Regional con las Operaciones Locales</a:t>
            </a:r>
            <a:r>
              <a:rPr lang="en-US" sz="1400" b="1" dirty="0">
                <a:solidFill>
                  <a:srgbClr val="292929"/>
                </a:solidFill>
                <a:latin typeface="Arial" panose="020B0604020202020204"/>
              </a:rPr>
              <a:t> </a:t>
            </a:r>
          </a:p>
          <a:p>
            <a:pPr marL="171450" indent="-171450">
              <a:buFont typeface="Arial" panose="020B0604020202020204" pitchFamily="34" charset="0"/>
              <a:buChar char="•"/>
            </a:pPr>
            <a:endParaRPr kumimoji="0" lang="es-AR" sz="1100" b="0" i="0" u="none" strike="noStrike" kern="1200" cap="none" spc="0" normalizeH="0" baseline="0" noProof="0" dirty="0">
              <a:ln>
                <a:noFill/>
              </a:ln>
              <a:solidFill>
                <a:srgbClr val="292929"/>
              </a:solidFill>
              <a:effectLst/>
              <a:uLnTx/>
              <a:uFillTx/>
              <a:latin typeface="Arial" panose="020B0604020202020204"/>
              <a:ea typeface="+mn-ea"/>
              <a:cs typeface="+mn-cs"/>
            </a:endParaRPr>
          </a:p>
          <a:p>
            <a:pPr lvl="0"/>
            <a:r>
              <a:rPr lang="es-AR" sz="1100" dirty="0">
                <a:solidFill>
                  <a:srgbClr val="292929"/>
                </a:solidFill>
              </a:rPr>
              <a:t>En los próximos años, lograremos dentro de nuestros Centros de Distribución / Almacenes, un compromiso de MEJORA CONTINUA en todos los niveles (Regional y Local) a través de una Cultura que garantice el trabajo seguro, aumentando nuestra eficiencia y reduciendo tiempos y costos en las Operaciones, mejorando el desarrollo de nuestra gente y trabajando con modelos de operación de “clase mundial” para ofrecer productos de calidad que reflejen un alto nivel de servicio. </a:t>
            </a:r>
            <a:endParaRPr kumimoji="0" lang="en-US" sz="11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292929"/>
              </a:solidFill>
              <a:effectLst/>
              <a:uLnTx/>
              <a:uFillTx/>
              <a:latin typeface="Arial" panose="020B0604020202020204"/>
              <a:ea typeface="+mn-ea"/>
              <a:cs typeface="+mn-cs"/>
            </a:endParaRPr>
          </a:p>
          <a:p>
            <a:pPr lvl="0"/>
            <a:r>
              <a:rPr lang="es-AR" sz="1100" dirty="0">
                <a:solidFill>
                  <a:srgbClr val="292929"/>
                </a:solidFill>
              </a:rPr>
              <a:t>¡¡GRACIAS por ser agentes de cambio en esta transformación logística !! </a:t>
            </a:r>
            <a:r>
              <a:rPr lang="en-US" sz="1100" err="1">
                <a:solidFill>
                  <a:srgbClr val="292929"/>
                </a:solidFill>
              </a:rPr>
              <a:t>Tenemos</a:t>
            </a:r>
            <a:r>
              <a:rPr lang="en-US" sz="1100" dirty="0">
                <a:solidFill>
                  <a:srgbClr val="292929"/>
                </a:solidFill>
              </a:rPr>
              <a:t> </a:t>
            </a:r>
            <a:r>
              <a:rPr lang="en-US" sz="1100" err="1">
                <a:solidFill>
                  <a:srgbClr val="292929"/>
                </a:solidFill>
              </a:rPr>
              <a:t>todo</a:t>
            </a:r>
            <a:r>
              <a:rPr lang="en-US" sz="1100" dirty="0">
                <a:solidFill>
                  <a:srgbClr val="292929"/>
                </a:solidFill>
              </a:rPr>
              <a:t> el </a:t>
            </a:r>
            <a:r>
              <a:rPr lang="en-US" sz="1100" err="1">
                <a:solidFill>
                  <a:srgbClr val="292929"/>
                </a:solidFill>
              </a:rPr>
              <a:t>apoyo</a:t>
            </a:r>
            <a:r>
              <a:rPr lang="en-US" sz="1100" dirty="0">
                <a:solidFill>
                  <a:srgbClr val="292929"/>
                </a:solidFill>
              </a:rPr>
              <a:t> para </a:t>
            </a:r>
            <a:r>
              <a:rPr lang="en-US" sz="1100" err="1">
                <a:solidFill>
                  <a:srgbClr val="292929"/>
                </a:solidFill>
              </a:rPr>
              <a:t>esta</a:t>
            </a:r>
            <a:r>
              <a:rPr lang="en-US" sz="1100" dirty="0">
                <a:solidFill>
                  <a:srgbClr val="292929"/>
                </a:solidFill>
              </a:rPr>
              <a:t> </a:t>
            </a:r>
            <a:r>
              <a:rPr lang="en-US" sz="1100" err="1">
                <a:solidFill>
                  <a:srgbClr val="292929"/>
                </a:solidFill>
              </a:rPr>
              <a:t>Transformacion</a:t>
            </a:r>
            <a:r>
              <a:rPr lang="en-US" sz="1100" dirty="0">
                <a:solidFill>
                  <a:srgbClr val="292929"/>
                </a:solidFill>
              </a:rPr>
              <a:t> !!</a:t>
            </a:r>
            <a:endParaRPr kumimoji="0" lang="en-US" sz="11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10069F"/>
                </a:solidFill>
                <a:effectLst/>
                <a:uLnTx/>
                <a:uFillTx/>
                <a:latin typeface="Arial" panose="020B0604020202020204"/>
                <a:ea typeface="+mn-ea"/>
                <a:cs typeface="+mn-cs"/>
              </a:rPr>
              <a:t>LAO Logistics OPEX - Center of Excellence (COE)</a:t>
            </a:r>
          </a:p>
        </p:txBody>
      </p:sp>
      <p:pic>
        <p:nvPicPr>
          <p:cNvPr id="2" name="Imagen 1">
            <a:extLst>
              <a:ext uri="{FF2B5EF4-FFF2-40B4-BE49-F238E27FC236}">
                <a16:creationId xmlns:a16="http://schemas.microsoft.com/office/drawing/2014/main" id="{8EF2F1DF-D1B4-4BC1-AA97-21B3909940BA}"/>
              </a:ext>
            </a:extLst>
          </p:cNvPr>
          <p:cNvPicPr>
            <a:picLocks noChangeAspect="1"/>
          </p:cNvPicPr>
          <p:nvPr/>
        </p:nvPicPr>
        <p:blipFill>
          <a:blip r:embed="rId10"/>
          <a:stretch>
            <a:fillRect/>
          </a:stretch>
        </p:blipFill>
        <p:spPr>
          <a:xfrm>
            <a:off x="3972683" y="3362526"/>
            <a:ext cx="2654400" cy="197699"/>
          </a:xfrm>
          <a:prstGeom prst="rect">
            <a:avLst/>
          </a:prstGeom>
        </p:spPr>
      </p:pic>
    </p:spTree>
    <p:extLst>
      <p:ext uri="{BB962C8B-B14F-4D97-AF65-F5344CB8AC3E}">
        <p14:creationId xmlns:p14="http://schemas.microsoft.com/office/powerpoint/2010/main" val="734645179"/>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6" name="Title 1">
            <a:extLst>
              <a:ext uri="{FF2B5EF4-FFF2-40B4-BE49-F238E27FC236}">
                <a16:creationId xmlns:a16="http://schemas.microsoft.com/office/drawing/2014/main" id="{17367D89-1C80-491A-8E75-2D70431A3ED7}"/>
              </a:ext>
            </a:extLst>
          </p:cNvPr>
          <p:cNvSpPr>
            <a:spLocks noGrp="1"/>
          </p:cNvSpPr>
          <p:nvPr>
            <p:ph type="title"/>
          </p:nvPr>
        </p:nvSpPr>
        <p:spPr>
          <a:xfrm>
            <a:off x="180975" y="127001"/>
            <a:ext cx="11839576" cy="1054100"/>
          </a:xfrm>
        </p:spPr>
        <p:txBody>
          <a:bodyPr>
            <a:normAutofit/>
          </a:bodyPr>
          <a:lstStyle/>
          <a:p>
            <a:r>
              <a:rPr lang="en-US" sz="4000" dirty="0"/>
              <a:t>LAO Logistics OPEX </a:t>
            </a:r>
            <a:endParaRPr lang="en-US" dirty="0"/>
          </a:p>
        </p:txBody>
      </p:sp>
      <p:sp>
        <p:nvSpPr>
          <p:cNvPr id="7" name="Rectangle 9">
            <a:extLst>
              <a:ext uri="{FF2B5EF4-FFF2-40B4-BE49-F238E27FC236}">
                <a16:creationId xmlns:a16="http://schemas.microsoft.com/office/drawing/2014/main" id="{E8C85CFF-451E-497A-8064-AFD5F8322CAD}"/>
              </a:ext>
            </a:extLst>
          </p:cNvPr>
          <p:cNvSpPr/>
          <p:nvPr/>
        </p:nvSpPr>
        <p:spPr>
          <a:xfrm>
            <a:off x="939724" y="1137584"/>
            <a:ext cx="10414074" cy="507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Tabla de contenido del Manual/</a:t>
            </a:r>
            <a:r>
              <a:rPr kumimoji="0" lang="es-AR" sz="1800" b="0" i="0" u="none" strike="noStrike" kern="1200" cap="none" spc="0" normalizeH="0" baseline="0" noProof="0" dirty="0" err="1">
                <a:ln>
                  <a:noFill/>
                </a:ln>
                <a:solidFill>
                  <a:prstClr val="white"/>
                </a:solidFill>
                <a:effectLst/>
                <a:uLnTx/>
                <a:uFillTx/>
                <a:latin typeface="Arial" panose="020B0604020202020204"/>
                <a:ea typeface="+mn-ea"/>
                <a:cs typeface="+mn-cs"/>
              </a:rPr>
              <a:t>Playbook</a:t>
            </a: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 de Procesos Operacionales de Almacenes LAO </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TextBox 113">
            <a:extLst>
              <a:ext uri="{FF2B5EF4-FFF2-40B4-BE49-F238E27FC236}">
                <a16:creationId xmlns:a16="http://schemas.microsoft.com/office/drawing/2014/main" id="{D36D5EA4-1FA2-45BC-86E0-4AD62BEAB240}"/>
              </a:ext>
            </a:extLst>
          </p:cNvPr>
          <p:cNvSpPr txBox="1"/>
          <p:nvPr/>
        </p:nvSpPr>
        <p:spPr>
          <a:xfrm>
            <a:off x="939724" y="2252130"/>
            <a:ext cx="10414074" cy="3388648"/>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wrap="square" lIns="182880" tIns="121920" rIns="0" bIns="12192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1400" b="1"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TextBox 2">
            <a:extLst>
              <a:ext uri="{FF2B5EF4-FFF2-40B4-BE49-F238E27FC236}">
                <a16:creationId xmlns:a16="http://schemas.microsoft.com/office/drawing/2014/main" id="{792A497C-D877-4A67-AFC1-246B63FCC6C9}"/>
              </a:ext>
            </a:extLst>
          </p:cNvPr>
          <p:cNvSpPr txBox="1"/>
          <p:nvPr/>
        </p:nvSpPr>
        <p:spPr>
          <a:xfrm>
            <a:off x="1387537" y="1941929"/>
            <a:ext cx="9518448" cy="4374980"/>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lang="es-AR" sz="2000" kern="0" dirty="0">
                <a:solidFill>
                  <a:prstClr val="white"/>
                </a:solidFill>
                <a:latin typeface="Arial" panose="020B0604020202020204"/>
                <a:ea typeface="Gulim" pitchFamily="34" charset="-127"/>
                <a:cs typeface="Arial"/>
              </a:rPr>
              <a:t>4</a:t>
            </a:r>
            <a:r>
              <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Proceso de Storage</a:t>
            </a:r>
          </a:p>
          <a:p>
            <a:pPr marL="0" marR="0" lvl="0" indent="0" algn="l" defTabSz="914400" rtl="0" eaLnBrk="1" fontAlgn="auto" latinLnBrk="0" hangingPunct="1">
              <a:lnSpc>
                <a:spcPct val="110000"/>
              </a:lnSpc>
              <a:spcBef>
                <a:spcPts val="0"/>
              </a:spcBef>
              <a:spcAft>
                <a:spcPts val="800"/>
              </a:spcAft>
              <a:buClrTx/>
              <a:buSzTx/>
              <a:buFontTx/>
              <a:buNone/>
              <a:tabLst/>
              <a:defRPr/>
            </a:pPr>
            <a:r>
              <a:rPr lang="es-AR" sz="2000" kern="0" dirty="0">
                <a:solidFill>
                  <a:prstClr val="white"/>
                </a:solidFill>
                <a:latin typeface="Arial" panose="020B0604020202020204"/>
                <a:ea typeface="Gulim" pitchFamily="34" charset="-127"/>
                <a:cs typeface="Arial"/>
              </a:rPr>
              <a:t>	4</a:t>
            </a:r>
            <a:r>
              <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.1. </a:t>
            </a:r>
            <a:r>
              <a:rPr lang="en-US" sz="2000" kern="0" dirty="0" err="1">
                <a:solidFill>
                  <a:prstClr val="white"/>
                </a:solidFill>
                <a:ea typeface="Gulim" pitchFamily="34" charset="-127"/>
                <a:cs typeface="Arial"/>
              </a:rPr>
              <a:t>Etiquetado</a:t>
            </a:r>
            <a:r>
              <a:rPr lang="en-US" sz="2000" kern="0" dirty="0">
                <a:solidFill>
                  <a:prstClr val="white"/>
                </a:solidFill>
                <a:ea typeface="Gulim" pitchFamily="34" charset="-127"/>
                <a:cs typeface="Arial"/>
              </a:rPr>
              <a:t>/ Labelled </a:t>
            </a:r>
          </a:p>
          <a:p>
            <a:pPr lvl="0">
              <a:lnSpc>
                <a:spcPct val="110000"/>
              </a:lnSpc>
              <a:spcAft>
                <a:spcPts val="800"/>
              </a:spcAft>
              <a:defRPr/>
            </a:pPr>
            <a:r>
              <a:rPr lang="en-US" sz="2000" kern="0" dirty="0">
                <a:solidFill>
                  <a:prstClr val="white"/>
                </a:solidFill>
                <a:ea typeface="Gulim" pitchFamily="34" charset="-127"/>
                <a:cs typeface="Arial"/>
              </a:rPr>
              <a:t>	4.2.Guardado/ Put-Away</a:t>
            </a:r>
          </a:p>
          <a:p>
            <a:pPr lvl="0">
              <a:lnSpc>
                <a:spcPct val="110000"/>
              </a:lnSpc>
              <a:spcAft>
                <a:spcPts val="800"/>
              </a:spcAft>
              <a:defRPr/>
            </a:pPr>
            <a:r>
              <a:rPr lang="en-US" sz="2000" kern="0" dirty="0">
                <a:solidFill>
                  <a:prstClr val="white"/>
                </a:solidFill>
                <a:ea typeface="Gulim" pitchFamily="34" charset="-127"/>
                <a:cs typeface="Arial"/>
              </a:rPr>
              <a:t>	4.3.Storage/ Handling</a:t>
            </a:r>
          </a:p>
          <a:p>
            <a:pPr lvl="0">
              <a:lnSpc>
                <a:spcPct val="110000"/>
              </a:lnSpc>
              <a:spcAft>
                <a:spcPts val="800"/>
              </a:spcAft>
              <a:defRPr/>
            </a:pPr>
            <a:r>
              <a:rPr lang="en-US" sz="2000" kern="0" dirty="0">
                <a:solidFill>
                  <a:prstClr val="white"/>
                </a:solidFill>
                <a:ea typeface="Gulim" pitchFamily="34" charset="-127"/>
                <a:cs typeface="Arial"/>
              </a:rPr>
              <a:t>	4.4.Picking</a:t>
            </a:r>
          </a:p>
          <a:p>
            <a:pPr lvl="0">
              <a:lnSpc>
                <a:spcPct val="110000"/>
              </a:lnSpc>
              <a:spcAft>
                <a:spcPts val="800"/>
              </a:spcAft>
              <a:defRPr/>
            </a:pPr>
            <a:r>
              <a:rPr lang="en-US" sz="2000" kern="0" dirty="0">
                <a:solidFill>
                  <a:prstClr val="white"/>
                </a:solidFill>
                <a:ea typeface="Gulim" pitchFamily="34" charset="-127"/>
                <a:cs typeface="Arial"/>
              </a:rPr>
              <a:t>	4.5.Cross Docking</a:t>
            </a:r>
          </a:p>
          <a:p>
            <a:pPr lvl="0">
              <a:lnSpc>
                <a:spcPct val="110000"/>
              </a:lnSpc>
              <a:spcAft>
                <a:spcPts val="800"/>
              </a:spcAft>
              <a:defRPr/>
            </a:pPr>
            <a:r>
              <a:rPr lang="en-US" sz="2000" kern="0" dirty="0">
                <a:solidFill>
                  <a:prstClr val="white"/>
                </a:solidFill>
                <a:ea typeface="Gulim" pitchFamily="34" charset="-127"/>
                <a:cs typeface="Arial"/>
              </a:rPr>
              <a:t>	4.6.Co/Re-Packing  - Carlos Garcia </a:t>
            </a:r>
            <a:r>
              <a:rPr lang="en-US" sz="2000" kern="0" dirty="0" err="1">
                <a:solidFill>
                  <a:prstClr val="white"/>
                </a:solidFill>
                <a:ea typeface="Gulim" pitchFamily="34" charset="-127"/>
                <a:cs typeface="Arial"/>
              </a:rPr>
              <a:t>Florez</a:t>
            </a:r>
            <a:endParaRPr lang="en-US" sz="2000" kern="0" dirty="0">
              <a:solidFill>
                <a:prstClr val="white"/>
              </a:solidFill>
              <a:ea typeface="Gulim" pitchFamily="34" charset="-127"/>
              <a:cs typeface="Arial"/>
            </a:endParaRPr>
          </a:p>
          <a:p>
            <a:pPr lvl="0">
              <a:lnSpc>
                <a:spcPct val="110000"/>
              </a:lnSpc>
              <a:spcAft>
                <a:spcPts val="800"/>
              </a:spcAft>
              <a:defRPr/>
            </a:pPr>
            <a:r>
              <a:rPr lang="en-US" sz="2000" kern="0" dirty="0">
                <a:solidFill>
                  <a:prstClr val="white"/>
                </a:solidFill>
                <a:ea typeface="Gulim" pitchFamily="34" charset="-127"/>
                <a:cs typeface="Arial"/>
              </a:rPr>
              <a:t>	4.7 Quarantine &amp;  Blocked – Carlos Garcia </a:t>
            </a:r>
            <a:r>
              <a:rPr lang="en-US" sz="2000" kern="0" dirty="0" err="1">
                <a:solidFill>
                  <a:prstClr val="white"/>
                </a:solidFill>
                <a:ea typeface="Gulim" pitchFamily="34" charset="-127"/>
                <a:cs typeface="Arial"/>
              </a:rPr>
              <a:t>Florez</a:t>
            </a:r>
            <a:endPar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a:t>
            </a:r>
            <a:endParaRPr kumimoji="0" lang="en-US" sz="1100" b="0" i="0" u="none" strike="noStrike" kern="1200" cap="none" spc="0" normalizeH="0" baseline="0" noProof="0" dirty="0">
              <a:ln>
                <a:noFill/>
              </a:ln>
              <a:solidFill>
                <a:srgbClr val="292929"/>
              </a:solidFill>
              <a:effectLst/>
              <a:uLnTx/>
              <a:uFillTx/>
              <a:latin typeface="Arial" panose="020B0604020202020204"/>
              <a:ea typeface="+mn-ea"/>
              <a:cs typeface="Arial"/>
            </a:endParaRPr>
          </a:p>
        </p:txBody>
      </p:sp>
      <p:sp>
        <p:nvSpPr>
          <p:cNvPr id="16" name="Rectangle 9">
            <a:extLst>
              <a:ext uri="{FF2B5EF4-FFF2-40B4-BE49-F238E27FC236}">
                <a16:creationId xmlns:a16="http://schemas.microsoft.com/office/drawing/2014/main" id="{8723CD7D-5139-412A-90DC-7F2283ED2478}"/>
              </a:ext>
            </a:extLst>
          </p:cNvPr>
          <p:cNvSpPr/>
          <p:nvPr/>
        </p:nvSpPr>
        <p:spPr>
          <a:xfrm>
            <a:off x="939724" y="1658863"/>
            <a:ext cx="10414074" cy="5481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Guia</a:t>
            </a:r>
            <a:r>
              <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rPr>
              <a:t>  4 – Storage</a:t>
            </a:r>
          </a:p>
        </p:txBody>
      </p:sp>
    </p:spTree>
    <p:extLst>
      <p:ext uri="{BB962C8B-B14F-4D97-AF65-F5344CB8AC3E}">
        <p14:creationId xmlns:p14="http://schemas.microsoft.com/office/powerpoint/2010/main" val="2150366585"/>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3. Descripcion general del proceso</a:t>
            </a: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CAB6AB8D-4AB8-4B14-85F1-42BD771D48D1}"/>
              </a:ext>
            </a:extLst>
          </p:cNvPr>
          <p:cNvSpPr/>
          <p:nvPr/>
        </p:nvSpPr>
        <p:spPr>
          <a:xfrm>
            <a:off x="2900091" y="947158"/>
            <a:ext cx="51475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dirty="0">
                <a:ln>
                  <a:noFill/>
                </a:ln>
                <a:solidFill>
                  <a:srgbClr val="10069F"/>
                </a:solidFill>
                <a:effectLst/>
                <a:uLnTx/>
                <a:uFillTx/>
                <a:latin typeface="Arial" panose="020B0604020202020204"/>
                <a:ea typeface="+mn-ea"/>
                <a:cs typeface="+mn-cs"/>
              </a:rPr>
              <a:t>El objetivo de este proceso es asegurar que: </a:t>
            </a:r>
          </a:p>
        </p:txBody>
      </p:sp>
      <p:sp>
        <p:nvSpPr>
          <p:cNvPr id="6" name="Right Arrow 19">
            <a:extLst>
              <a:ext uri="{FF2B5EF4-FFF2-40B4-BE49-F238E27FC236}">
                <a16:creationId xmlns:a16="http://schemas.microsoft.com/office/drawing/2014/main" id="{6743B6FC-9939-450D-995D-DDF94077E5C2}"/>
              </a:ext>
            </a:extLst>
          </p:cNvPr>
          <p:cNvSpPr/>
          <p:nvPr/>
        </p:nvSpPr>
        <p:spPr>
          <a:xfrm>
            <a:off x="2699447" y="1252576"/>
            <a:ext cx="6073269" cy="318807"/>
          </a:xfrm>
          <a:prstGeom prst="rightArrow">
            <a:avLst/>
          </a:prstGeom>
          <a:gradFill>
            <a:gsLst>
              <a:gs pos="0">
                <a:schemeClr val="accent1"/>
              </a:gs>
              <a:gs pos="100000">
                <a:schemeClr val="tx2"/>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TextBox 2">
            <a:extLst>
              <a:ext uri="{FF2B5EF4-FFF2-40B4-BE49-F238E27FC236}">
                <a16:creationId xmlns:a16="http://schemas.microsoft.com/office/drawing/2014/main" id="{1E35C0A2-CC02-437F-9D51-888AA9B3FCF3}"/>
              </a:ext>
            </a:extLst>
          </p:cNvPr>
          <p:cNvSpPr txBox="1"/>
          <p:nvPr/>
        </p:nvSpPr>
        <p:spPr>
          <a:xfrm>
            <a:off x="1487488" y="2905313"/>
            <a:ext cx="2304632" cy="656655"/>
          </a:xfrm>
          <a:prstGeom prst="rect">
            <a:avLst/>
          </a:prstGeom>
          <a:solidFill>
            <a:schemeClr val="accent1"/>
          </a:solidFill>
        </p:spPr>
        <p:txBody>
          <a:bodyPr wrap="square" lIns="243840" tIns="121920" rIns="243840" bIns="1219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Arial" panose="020B0604020202020204"/>
                <a:ea typeface="+mn-ea"/>
                <a:cs typeface="+mn-cs"/>
              </a:rPr>
              <a:t>1</a:t>
            </a:r>
            <a:r>
              <a:rPr kumimoji="0" lang="en-US" sz="2667" b="0" i="0" u="none" strike="noStrike" kern="1200" cap="none" spc="0" normalizeH="0" baseline="30000" noProof="0" dirty="0">
                <a:ln>
                  <a:noFill/>
                </a:ln>
                <a:solidFill>
                  <a:srgbClr val="FFFFFF"/>
                </a:solidFill>
                <a:effectLst/>
                <a:uLnTx/>
                <a:uFillTx/>
                <a:latin typeface="Arial" panose="020B0604020202020204"/>
                <a:ea typeface="+mn-ea"/>
                <a:cs typeface="+mn-cs"/>
              </a:rPr>
              <a:t>st</a:t>
            </a:r>
            <a:r>
              <a:rPr kumimoji="0" lang="en-US" sz="2667" b="0" i="0" u="none" strike="noStrike" kern="1200" cap="none" spc="0" normalizeH="0" baseline="0" noProof="0" dirty="0">
                <a:ln>
                  <a:noFill/>
                </a:ln>
                <a:solidFill>
                  <a:srgbClr val="FFFFFF"/>
                </a:solidFill>
                <a:effectLst/>
                <a:uLnTx/>
                <a:uFillTx/>
                <a:latin typeface="Arial" panose="020B0604020202020204"/>
                <a:ea typeface="+mn-ea"/>
                <a:cs typeface="+mn-cs"/>
              </a:rPr>
              <a:t> </a:t>
            </a:r>
          </a:p>
        </p:txBody>
      </p:sp>
      <p:sp>
        <p:nvSpPr>
          <p:cNvPr id="9" name="TextBox 4">
            <a:extLst>
              <a:ext uri="{FF2B5EF4-FFF2-40B4-BE49-F238E27FC236}">
                <a16:creationId xmlns:a16="http://schemas.microsoft.com/office/drawing/2014/main" id="{C1F333C1-F99A-4170-B6D0-39B5F1A43B56}"/>
              </a:ext>
            </a:extLst>
          </p:cNvPr>
          <p:cNvSpPr txBox="1"/>
          <p:nvPr/>
        </p:nvSpPr>
        <p:spPr>
          <a:xfrm>
            <a:off x="3792120" y="2248405"/>
            <a:ext cx="2304632" cy="656655"/>
          </a:xfrm>
          <a:prstGeom prst="rect">
            <a:avLst/>
          </a:prstGeom>
          <a:solidFill>
            <a:schemeClr val="accent3"/>
          </a:solidFill>
        </p:spPr>
        <p:txBody>
          <a:bodyPr wrap="square" lIns="243840" tIns="121920" rIns="243840" bIns="1219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Arial" panose="020B0604020202020204"/>
                <a:ea typeface="+mn-ea"/>
                <a:cs typeface="+mn-cs"/>
              </a:rPr>
              <a:t>2</a:t>
            </a:r>
            <a:r>
              <a:rPr kumimoji="0" lang="en-US" sz="2667" b="0" i="0" u="none" strike="noStrike" kern="1200" cap="none" spc="0" normalizeH="0" baseline="30000" noProof="0" dirty="0">
                <a:ln>
                  <a:noFill/>
                </a:ln>
                <a:solidFill>
                  <a:srgbClr val="FFFFFF"/>
                </a:solidFill>
                <a:effectLst/>
                <a:uLnTx/>
                <a:uFillTx/>
                <a:latin typeface="Arial" panose="020B0604020202020204"/>
                <a:ea typeface="+mn-ea"/>
                <a:cs typeface="+mn-cs"/>
              </a:rPr>
              <a:t>nd</a:t>
            </a:r>
            <a:r>
              <a:rPr kumimoji="0" lang="en-US" sz="2667" b="0" i="0" u="none" strike="noStrike" kern="1200" cap="none" spc="0" normalizeH="0" baseline="0" noProof="0" dirty="0">
                <a:ln>
                  <a:noFill/>
                </a:ln>
                <a:solidFill>
                  <a:srgbClr val="FFFFFF"/>
                </a:solidFill>
                <a:effectLst/>
                <a:uLnTx/>
                <a:uFillTx/>
                <a:latin typeface="Arial" panose="020B0604020202020204"/>
                <a:ea typeface="+mn-ea"/>
                <a:cs typeface="+mn-cs"/>
              </a:rPr>
              <a:t> </a:t>
            </a:r>
          </a:p>
        </p:txBody>
      </p:sp>
      <p:sp>
        <p:nvSpPr>
          <p:cNvPr id="10" name="TextBox 7">
            <a:extLst>
              <a:ext uri="{FF2B5EF4-FFF2-40B4-BE49-F238E27FC236}">
                <a16:creationId xmlns:a16="http://schemas.microsoft.com/office/drawing/2014/main" id="{4E19DDA5-4694-4CE9-9872-1E7D0AEB49BA}"/>
              </a:ext>
            </a:extLst>
          </p:cNvPr>
          <p:cNvSpPr txBox="1"/>
          <p:nvPr/>
        </p:nvSpPr>
        <p:spPr>
          <a:xfrm>
            <a:off x="6096752" y="1591497"/>
            <a:ext cx="2304632" cy="656655"/>
          </a:xfrm>
          <a:prstGeom prst="rect">
            <a:avLst/>
          </a:prstGeom>
          <a:solidFill>
            <a:schemeClr val="accent5"/>
          </a:solidFill>
        </p:spPr>
        <p:txBody>
          <a:bodyPr wrap="square" lIns="243840" tIns="121920" rIns="243840" bIns="1219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FFFFF"/>
                </a:solidFill>
                <a:effectLst/>
                <a:uLnTx/>
                <a:uFillTx/>
                <a:latin typeface="Arial" panose="020B0604020202020204"/>
                <a:ea typeface="+mn-ea"/>
                <a:cs typeface="+mn-cs"/>
              </a:rPr>
              <a:t>3</a:t>
            </a:r>
            <a:r>
              <a:rPr kumimoji="0" lang="en-US" sz="2667" b="0" i="0" u="none" strike="noStrike" kern="1200" cap="none" spc="0" normalizeH="0" baseline="30000" noProof="0" dirty="0">
                <a:ln>
                  <a:noFill/>
                </a:ln>
                <a:solidFill>
                  <a:srgbClr val="FFFFFF"/>
                </a:solidFill>
                <a:effectLst/>
                <a:uLnTx/>
                <a:uFillTx/>
                <a:latin typeface="Arial" panose="020B0604020202020204"/>
                <a:ea typeface="+mn-ea"/>
                <a:cs typeface="+mn-cs"/>
              </a:rPr>
              <a:t>rd</a:t>
            </a:r>
            <a:r>
              <a:rPr kumimoji="0" lang="en-US" sz="2667" b="0" i="0" u="none" strike="noStrike" kern="1200" cap="none" spc="0" normalizeH="0" baseline="0" noProof="0" dirty="0">
                <a:ln>
                  <a:noFill/>
                </a:ln>
                <a:solidFill>
                  <a:srgbClr val="FFFFFF"/>
                </a:solidFill>
                <a:effectLst/>
                <a:uLnTx/>
                <a:uFillTx/>
                <a:latin typeface="Arial" panose="020B0604020202020204"/>
                <a:ea typeface="+mn-ea"/>
                <a:cs typeface="+mn-cs"/>
              </a:rPr>
              <a:t>  </a:t>
            </a:r>
          </a:p>
        </p:txBody>
      </p:sp>
      <p:sp>
        <p:nvSpPr>
          <p:cNvPr id="11" name="TextBox 9">
            <a:extLst>
              <a:ext uri="{FF2B5EF4-FFF2-40B4-BE49-F238E27FC236}">
                <a16:creationId xmlns:a16="http://schemas.microsoft.com/office/drawing/2014/main" id="{FD858383-F100-43D3-A1BC-86937999D836}"/>
              </a:ext>
            </a:extLst>
          </p:cNvPr>
          <p:cNvSpPr txBox="1"/>
          <p:nvPr/>
        </p:nvSpPr>
        <p:spPr>
          <a:xfrm>
            <a:off x="1488992" y="3561966"/>
            <a:ext cx="2304632" cy="2684455"/>
          </a:xfrm>
          <a:prstGeom prst="rect">
            <a:avLst/>
          </a:prstGeom>
          <a:solidFill>
            <a:schemeClr val="accent1">
              <a:alpha val="20000"/>
            </a:schemeClr>
          </a:solidFill>
        </p:spPr>
        <p:txBody>
          <a:bodyPr wrap="square" lIns="243840" tIns="121920" rIns="243840" bIns="1219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Que el almacenamiento del productos terminados esté debidamente </a:t>
            </a:r>
            <a:r>
              <a:rPr lang="es-AR" sz="1400" dirty="0">
                <a:solidFill>
                  <a:srgbClr val="292929"/>
                </a:solidFill>
                <a:latin typeface="Arial" panose="020B0604020202020204"/>
              </a:rPr>
              <a:t>rotulado para el correcto almacenamiento</a:t>
            </a: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 y registro en el Sistema; a fin de lograr un adecuado control de los inventarios. </a:t>
            </a:r>
          </a:p>
        </p:txBody>
      </p:sp>
      <p:sp>
        <p:nvSpPr>
          <p:cNvPr id="12" name="TextBox 10">
            <a:extLst>
              <a:ext uri="{FF2B5EF4-FFF2-40B4-BE49-F238E27FC236}">
                <a16:creationId xmlns:a16="http://schemas.microsoft.com/office/drawing/2014/main" id="{08F102F0-2549-455E-906B-2AE710A6E811}"/>
              </a:ext>
            </a:extLst>
          </p:cNvPr>
          <p:cNvSpPr txBox="1"/>
          <p:nvPr/>
        </p:nvSpPr>
        <p:spPr>
          <a:xfrm>
            <a:off x="3792120" y="2905060"/>
            <a:ext cx="2304632" cy="3341361"/>
          </a:xfrm>
          <a:prstGeom prst="rect">
            <a:avLst/>
          </a:prstGeom>
          <a:solidFill>
            <a:schemeClr val="accent3">
              <a:alpha val="20000"/>
            </a:schemeClr>
          </a:solidFill>
        </p:spPr>
        <p:txBody>
          <a:bodyPr wrap="square" lIns="243840" tIns="121920" rIns="243840" bIns="1219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Se utilicen en forma correcta las</a:t>
            </a:r>
            <a:r>
              <a:rPr kumimoji="0" lang="es-AR" sz="1400" b="0" i="0" u="none" strike="noStrike" kern="1200" cap="none" spc="0" normalizeH="0" noProof="0" dirty="0">
                <a:ln>
                  <a:noFill/>
                </a:ln>
                <a:solidFill>
                  <a:srgbClr val="292929"/>
                </a:solidFill>
                <a:effectLst/>
                <a:uLnTx/>
                <a:uFillTx/>
                <a:latin typeface="Arial" panose="020B0604020202020204"/>
                <a:ea typeface="+mn-ea"/>
                <a:cs typeface="+mn-cs"/>
              </a:rPr>
              <a:t> posiciones de almacenamiento dispuestas en cada </a:t>
            </a:r>
            <a:r>
              <a:rPr kumimoji="0" lang="es-AR" sz="1400" b="0" i="0" u="none" strike="noStrike" kern="1200" cap="none" spc="0" normalizeH="0" noProof="0" dirty="0" err="1">
                <a:ln>
                  <a:noFill/>
                </a:ln>
                <a:solidFill>
                  <a:srgbClr val="292929"/>
                </a:solidFill>
                <a:effectLst/>
                <a:uLnTx/>
                <a:uFillTx/>
                <a:latin typeface="Arial" panose="020B0604020202020204"/>
                <a:ea typeface="+mn-ea"/>
                <a:cs typeface="+mn-cs"/>
              </a:rPr>
              <a:t>site</a:t>
            </a:r>
            <a:r>
              <a:rPr kumimoji="0" lang="es-AR" sz="1400" b="0" i="0" u="none" strike="noStrike" kern="1200" cap="none" spc="0" normalizeH="0" noProof="0" dirty="0">
                <a:ln>
                  <a:noFill/>
                </a:ln>
                <a:solidFill>
                  <a:srgbClr val="292929"/>
                </a:solidFill>
                <a:effectLst/>
                <a:uLnTx/>
                <a:uFillTx/>
                <a:latin typeface="Arial" panose="020B0604020202020204"/>
                <a:ea typeface="+mn-ea"/>
                <a:cs typeface="+mn-cs"/>
              </a:rPr>
              <a:t>, según la estructura requerida para tal fin.</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400" baseline="0" dirty="0">
                <a:solidFill>
                  <a:srgbClr val="292929"/>
                </a:solidFill>
                <a:latin typeface="Arial" panose="020B0604020202020204"/>
              </a:rPr>
              <a:t>Se establezca una correcta política de </a:t>
            </a:r>
            <a:r>
              <a:rPr lang="es-AR" sz="1400" baseline="0" dirty="0" err="1">
                <a:solidFill>
                  <a:srgbClr val="292929"/>
                </a:solidFill>
                <a:latin typeface="Arial" panose="020B0604020202020204"/>
              </a:rPr>
              <a:t>picking</a:t>
            </a:r>
            <a:r>
              <a:rPr lang="es-AR" sz="1400" baseline="0" dirty="0">
                <a:solidFill>
                  <a:srgbClr val="292929"/>
                </a:solidFill>
                <a:latin typeface="Arial" panose="020B0604020202020204"/>
              </a:rPr>
              <a:t> según la demanda</a:t>
            </a:r>
            <a:r>
              <a:rPr lang="es-AR" sz="1400" dirty="0">
                <a:solidFill>
                  <a:srgbClr val="292929"/>
                </a:solidFill>
                <a:latin typeface="Arial" panose="020B0604020202020204"/>
              </a:rPr>
              <a:t> de cada operación.</a:t>
            </a:r>
            <a:endPar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3" name="TextBox 11">
            <a:extLst>
              <a:ext uri="{FF2B5EF4-FFF2-40B4-BE49-F238E27FC236}">
                <a16:creationId xmlns:a16="http://schemas.microsoft.com/office/drawing/2014/main" id="{F37A3FC4-2BC9-450B-8191-34DC83B334BC}"/>
              </a:ext>
            </a:extLst>
          </p:cNvPr>
          <p:cNvSpPr txBox="1"/>
          <p:nvPr/>
        </p:nvSpPr>
        <p:spPr>
          <a:xfrm>
            <a:off x="6096752" y="2247833"/>
            <a:ext cx="2304632" cy="3998588"/>
          </a:xfrm>
          <a:prstGeom prst="rect">
            <a:avLst/>
          </a:prstGeom>
          <a:solidFill>
            <a:schemeClr val="accent5">
              <a:alpha val="20000"/>
            </a:schemeClr>
          </a:solidFill>
        </p:spPr>
        <p:txBody>
          <a:bodyPr wrap="square" lIns="243840" tIns="121920" rIns="243840" bIns="1219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rPr>
              <a:t>Se controle y lleve adelante en forma correcta el</a:t>
            </a:r>
            <a:r>
              <a:rPr kumimoji="0" lang="es-AR" sz="1400" b="0" i="0" u="none" strike="noStrike" kern="1200" cap="none" spc="0" normalizeH="0" noProof="0" dirty="0">
                <a:ln>
                  <a:noFill/>
                </a:ln>
                <a:solidFill>
                  <a:srgbClr val="292929"/>
                </a:solidFill>
                <a:effectLst/>
                <a:uLnTx/>
                <a:uFillTx/>
                <a:latin typeface="Arial" panose="020B0604020202020204"/>
                <a:ea typeface="+mn-ea"/>
                <a:cs typeface="+mn-cs"/>
              </a:rPr>
              <a:t> área de Maquilas, ya sea dentro de KC o con proveedores externos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400" baseline="0" dirty="0">
                <a:solidFill>
                  <a:srgbClr val="292929"/>
                </a:solidFill>
                <a:latin typeface="Arial" panose="020B0604020202020204"/>
              </a:rPr>
              <a:t>Se</a:t>
            </a:r>
            <a:r>
              <a:rPr lang="es-AR" sz="1400" dirty="0">
                <a:solidFill>
                  <a:srgbClr val="292929"/>
                </a:solidFill>
                <a:latin typeface="Arial" panose="020B0604020202020204"/>
              </a:rPr>
              <a:t> registre correctamente en el sistema y segregue en forma ordenada, todo </a:t>
            </a:r>
            <a:r>
              <a:rPr lang="es-AR" sz="1400" dirty="0" err="1">
                <a:solidFill>
                  <a:srgbClr val="292929"/>
                </a:solidFill>
                <a:latin typeface="Arial" panose="020B0604020202020204"/>
              </a:rPr>
              <a:t>aquiel</a:t>
            </a:r>
            <a:r>
              <a:rPr lang="es-AR" sz="1400" dirty="0">
                <a:solidFill>
                  <a:srgbClr val="292929"/>
                </a:solidFill>
                <a:latin typeface="Arial" panose="020B0604020202020204"/>
              </a:rPr>
              <a:t> producto que este en Cuarentena o bloqueado según corresponda </a:t>
            </a:r>
            <a:endParaRPr kumimoji="0" lang="es-AR" sz="14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20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nvGrpSpPr>
          <p:cNvPr id="14" name="Group 23">
            <a:extLst>
              <a:ext uri="{FF2B5EF4-FFF2-40B4-BE49-F238E27FC236}">
                <a16:creationId xmlns:a16="http://schemas.microsoft.com/office/drawing/2014/main" id="{F02C7615-8712-4A79-A3F7-0C74654FEB6D}"/>
              </a:ext>
            </a:extLst>
          </p:cNvPr>
          <p:cNvGrpSpPr/>
          <p:nvPr/>
        </p:nvGrpSpPr>
        <p:grpSpPr>
          <a:xfrm>
            <a:off x="1951088" y="947158"/>
            <a:ext cx="949003" cy="826496"/>
            <a:chOff x="1184550" y="864627"/>
            <a:chExt cx="1074614" cy="839726"/>
          </a:xfrm>
        </p:grpSpPr>
        <p:sp>
          <p:nvSpPr>
            <p:cNvPr id="15" name="Oval 21">
              <a:extLst>
                <a:ext uri="{FF2B5EF4-FFF2-40B4-BE49-F238E27FC236}">
                  <a16:creationId xmlns:a16="http://schemas.microsoft.com/office/drawing/2014/main" id="{590D8CE8-64C2-4D33-A42C-13A988BE1377}"/>
                </a:ext>
              </a:extLst>
            </p:cNvPr>
            <p:cNvSpPr/>
            <p:nvPr/>
          </p:nvSpPr>
          <p:spPr>
            <a:xfrm>
              <a:off x="1787941" y="983236"/>
              <a:ext cx="312545" cy="38233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Oval 20">
              <a:extLst>
                <a:ext uri="{FF2B5EF4-FFF2-40B4-BE49-F238E27FC236}">
                  <a16:creationId xmlns:a16="http://schemas.microsoft.com/office/drawing/2014/main" id="{EF5889E4-17BE-4572-A774-26F666DBA0C7}"/>
                </a:ext>
              </a:extLst>
            </p:cNvPr>
            <p:cNvSpPr/>
            <p:nvPr/>
          </p:nvSpPr>
          <p:spPr>
            <a:xfrm>
              <a:off x="1862523" y="1168827"/>
              <a:ext cx="378179" cy="26114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7" name="Group 4">
              <a:extLst>
                <a:ext uri="{FF2B5EF4-FFF2-40B4-BE49-F238E27FC236}">
                  <a16:creationId xmlns:a16="http://schemas.microsoft.com/office/drawing/2014/main" id="{BEEC3D4B-3489-45CD-B0EE-D5B513867789}"/>
                </a:ext>
              </a:extLst>
            </p:cNvPr>
            <p:cNvGrpSpPr>
              <a:grpSpLocks noChangeAspect="1"/>
            </p:cNvGrpSpPr>
            <p:nvPr/>
          </p:nvGrpSpPr>
          <p:grpSpPr bwMode="auto">
            <a:xfrm>
              <a:off x="1184550" y="864627"/>
              <a:ext cx="1074614" cy="839726"/>
              <a:chOff x="2148" y="1073"/>
              <a:chExt cx="1464" cy="1144"/>
            </a:xfrm>
            <a:solidFill>
              <a:schemeClr val="accent1"/>
            </a:solidFill>
          </p:grpSpPr>
          <p:sp>
            <p:nvSpPr>
              <p:cNvPr id="18" name="Freeform 6">
                <a:extLst>
                  <a:ext uri="{FF2B5EF4-FFF2-40B4-BE49-F238E27FC236}">
                    <a16:creationId xmlns:a16="http://schemas.microsoft.com/office/drawing/2014/main" id="{8A2F362F-D0B3-4D68-9063-6B37EEE7CDCA}"/>
                  </a:ext>
                </a:extLst>
              </p:cNvPr>
              <p:cNvSpPr>
                <a:spLocks noEditPoints="1"/>
              </p:cNvSpPr>
              <p:nvPr/>
            </p:nvSpPr>
            <p:spPr bwMode="auto">
              <a:xfrm>
                <a:off x="2148" y="1073"/>
                <a:ext cx="1464" cy="1144"/>
              </a:xfrm>
              <a:custGeom>
                <a:avLst/>
                <a:gdLst>
                  <a:gd name="T0" fmla="*/ 176 w 206"/>
                  <a:gd name="T1" fmla="*/ 54 h 161"/>
                  <a:gd name="T2" fmla="*/ 123 w 206"/>
                  <a:gd name="T3" fmla="*/ 0 h 161"/>
                  <a:gd name="T4" fmla="*/ 80 w 206"/>
                  <a:gd name="T5" fmla="*/ 24 h 161"/>
                  <a:gd name="T6" fmla="*/ 68 w 206"/>
                  <a:gd name="T7" fmla="*/ 22 h 161"/>
                  <a:gd name="T8" fmla="*/ 35 w 206"/>
                  <a:gd name="T9" fmla="*/ 53 h 161"/>
                  <a:gd name="T10" fmla="*/ 0 w 206"/>
                  <a:gd name="T11" fmla="*/ 92 h 161"/>
                  <a:gd name="T12" fmla="*/ 38 w 206"/>
                  <a:gd name="T13" fmla="*/ 132 h 161"/>
                  <a:gd name="T14" fmla="*/ 92 w 206"/>
                  <a:gd name="T15" fmla="*/ 132 h 161"/>
                  <a:gd name="T16" fmla="*/ 92 w 206"/>
                  <a:gd name="T17" fmla="*/ 151 h 161"/>
                  <a:gd name="T18" fmla="*/ 102 w 206"/>
                  <a:gd name="T19" fmla="*/ 161 h 161"/>
                  <a:gd name="T20" fmla="*/ 158 w 206"/>
                  <a:gd name="T21" fmla="*/ 161 h 161"/>
                  <a:gd name="T22" fmla="*/ 168 w 206"/>
                  <a:gd name="T23" fmla="*/ 151 h 161"/>
                  <a:gd name="T24" fmla="*/ 168 w 206"/>
                  <a:gd name="T25" fmla="*/ 132 h 161"/>
                  <a:gd name="T26" fmla="*/ 171 w 206"/>
                  <a:gd name="T27" fmla="*/ 132 h 161"/>
                  <a:gd name="T28" fmla="*/ 206 w 206"/>
                  <a:gd name="T29" fmla="*/ 92 h 161"/>
                  <a:gd name="T30" fmla="*/ 176 w 206"/>
                  <a:gd name="T31" fmla="*/ 54 h 161"/>
                  <a:gd name="T32" fmla="*/ 163 w 206"/>
                  <a:gd name="T33" fmla="*/ 151 h 161"/>
                  <a:gd name="T34" fmla="*/ 158 w 206"/>
                  <a:gd name="T35" fmla="*/ 156 h 161"/>
                  <a:gd name="T36" fmla="*/ 102 w 206"/>
                  <a:gd name="T37" fmla="*/ 156 h 161"/>
                  <a:gd name="T38" fmla="*/ 96 w 206"/>
                  <a:gd name="T39" fmla="*/ 151 h 161"/>
                  <a:gd name="T40" fmla="*/ 96 w 206"/>
                  <a:gd name="T41" fmla="*/ 106 h 161"/>
                  <a:gd name="T42" fmla="*/ 102 w 206"/>
                  <a:gd name="T43" fmla="*/ 101 h 161"/>
                  <a:gd name="T44" fmla="*/ 158 w 206"/>
                  <a:gd name="T45" fmla="*/ 101 h 161"/>
                  <a:gd name="T46" fmla="*/ 163 w 206"/>
                  <a:gd name="T47" fmla="*/ 106 h 161"/>
                  <a:gd name="T48" fmla="*/ 163 w 206"/>
                  <a:gd name="T49" fmla="*/ 151 h 161"/>
                  <a:gd name="T50" fmla="*/ 151 w 206"/>
                  <a:gd name="T51" fmla="*/ 96 h 161"/>
                  <a:gd name="T52" fmla="*/ 109 w 206"/>
                  <a:gd name="T53" fmla="*/ 96 h 161"/>
                  <a:gd name="T54" fmla="*/ 109 w 206"/>
                  <a:gd name="T55" fmla="*/ 85 h 161"/>
                  <a:gd name="T56" fmla="*/ 130 w 206"/>
                  <a:gd name="T57" fmla="*/ 64 h 161"/>
                  <a:gd name="T58" fmla="*/ 151 w 206"/>
                  <a:gd name="T59" fmla="*/ 85 h 161"/>
                  <a:gd name="T60" fmla="*/ 151 w 206"/>
                  <a:gd name="T61" fmla="*/ 96 h 161"/>
                  <a:gd name="T62" fmla="*/ 171 w 206"/>
                  <a:gd name="T63" fmla="*/ 127 h 161"/>
                  <a:gd name="T64" fmla="*/ 168 w 206"/>
                  <a:gd name="T65" fmla="*/ 127 h 161"/>
                  <a:gd name="T66" fmla="*/ 168 w 206"/>
                  <a:gd name="T67" fmla="*/ 106 h 161"/>
                  <a:gd name="T68" fmla="*/ 158 w 206"/>
                  <a:gd name="T69" fmla="*/ 96 h 161"/>
                  <a:gd name="T70" fmla="*/ 156 w 206"/>
                  <a:gd name="T71" fmla="*/ 96 h 161"/>
                  <a:gd name="T72" fmla="*/ 156 w 206"/>
                  <a:gd name="T73" fmla="*/ 85 h 161"/>
                  <a:gd name="T74" fmla="*/ 130 w 206"/>
                  <a:gd name="T75" fmla="*/ 59 h 161"/>
                  <a:gd name="T76" fmla="*/ 104 w 206"/>
                  <a:gd name="T77" fmla="*/ 85 h 161"/>
                  <a:gd name="T78" fmla="*/ 104 w 206"/>
                  <a:gd name="T79" fmla="*/ 96 h 161"/>
                  <a:gd name="T80" fmla="*/ 102 w 206"/>
                  <a:gd name="T81" fmla="*/ 96 h 161"/>
                  <a:gd name="T82" fmla="*/ 92 w 206"/>
                  <a:gd name="T83" fmla="*/ 106 h 161"/>
                  <a:gd name="T84" fmla="*/ 92 w 206"/>
                  <a:gd name="T85" fmla="*/ 127 h 161"/>
                  <a:gd name="T86" fmla="*/ 38 w 206"/>
                  <a:gd name="T87" fmla="*/ 127 h 161"/>
                  <a:gd name="T88" fmla="*/ 5 w 206"/>
                  <a:gd name="T89" fmla="*/ 92 h 161"/>
                  <a:gd name="T90" fmla="*/ 37 w 206"/>
                  <a:gd name="T91" fmla="*/ 57 h 161"/>
                  <a:gd name="T92" fmla="*/ 40 w 206"/>
                  <a:gd name="T93" fmla="*/ 55 h 161"/>
                  <a:gd name="T94" fmla="*/ 68 w 206"/>
                  <a:gd name="T95" fmla="*/ 27 h 161"/>
                  <a:gd name="T96" fmla="*/ 80 w 206"/>
                  <a:gd name="T97" fmla="*/ 29 h 161"/>
                  <a:gd name="T98" fmla="*/ 83 w 206"/>
                  <a:gd name="T99" fmla="*/ 28 h 161"/>
                  <a:gd name="T100" fmla="*/ 123 w 206"/>
                  <a:gd name="T101" fmla="*/ 4 h 161"/>
                  <a:gd name="T102" fmla="*/ 171 w 206"/>
                  <a:gd name="T103" fmla="*/ 56 h 161"/>
                  <a:gd name="T104" fmla="*/ 173 w 206"/>
                  <a:gd name="T105" fmla="*/ 58 h 161"/>
                  <a:gd name="T106" fmla="*/ 202 w 206"/>
                  <a:gd name="T107" fmla="*/ 92 h 161"/>
                  <a:gd name="T108" fmla="*/ 171 w 206"/>
                  <a:gd name="T109"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161">
                    <a:moveTo>
                      <a:pt x="176" y="54"/>
                    </a:moveTo>
                    <a:cubicBezTo>
                      <a:pt x="174" y="24"/>
                      <a:pt x="151" y="0"/>
                      <a:pt x="123" y="0"/>
                    </a:cubicBezTo>
                    <a:cubicBezTo>
                      <a:pt x="106" y="0"/>
                      <a:pt x="90" y="9"/>
                      <a:pt x="80" y="24"/>
                    </a:cubicBezTo>
                    <a:cubicBezTo>
                      <a:pt x="76" y="23"/>
                      <a:pt x="72" y="22"/>
                      <a:pt x="68" y="22"/>
                    </a:cubicBezTo>
                    <a:cubicBezTo>
                      <a:pt x="50" y="22"/>
                      <a:pt x="36" y="35"/>
                      <a:pt x="35" y="53"/>
                    </a:cubicBezTo>
                    <a:cubicBezTo>
                      <a:pt x="15" y="55"/>
                      <a:pt x="0" y="72"/>
                      <a:pt x="0" y="92"/>
                    </a:cubicBezTo>
                    <a:cubicBezTo>
                      <a:pt x="0" y="115"/>
                      <a:pt x="17" y="132"/>
                      <a:pt x="38" y="132"/>
                    </a:cubicBezTo>
                    <a:cubicBezTo>
                      <a:pt x="92" y="132"/>
                      <a:pt x="92" y="132"/>
                      <a:pt x="92" y="132"/>
                    </a:cubicBezTo>
                    <a:cubicBezTo>
                      <a:pt x="92" y="151"/>
                      <a:pt x="92" y="151"/>
                      <a:pt x="92" y="151"/>
                    </a:cubicBezTo>
                    <a:cubicBezTo>
                      <a:pt x="92" y="156"/>
                      <a:pt x="96" y="161"/>
                      <a:pt x="102" y="161"/>
                    </a:cubicBezTo>
                    <a:cubicBezTo>
                      <a:pt x="158" y="161"/>
                      <a:pt x="158" y="161"/>
                      <a:pt x="158" y="161"/>
                    </a:cubicBezTo>
                    <a:cubicBezTo>
                      <a:pt x="163" y="161"/>
                      <a:pt x="168" y="156"/>
                      <a:pt x="168" y="151"/>
                    </a:cubicBezTo>
                    <a:cubicBezTo>
                      <a:pt x="168" y="132"/>
                      <a:pt x="168" y="132"/>
                      <a:pt x="168" y="132"/>
                    </a:cubicBezTo>
                    <a:cubicBezTo>
                      <a:pt x="171" y="132"/>
                      <a:pt x="171" y="132"/>
                      <a:pt x="171" y="132"/>
                    </a:cubicBezTo>
                    <a:cubicBezTo>
                      <a:pt x="190" y="131"/>
                      <a:pt x="206" y="113"/>
                      <a:pt x="206" y="92"/>
                    </a:cubicBezTo>
                    <a:cubicBezTo>
                      <a:pt x="206" y="73"/>
                      <a:pt x="194" y="57"/>
                      <a:pt x="176" y="54"/>
                    </a:cubicBezTo>
                    <a:close/>
                    <a:moveTo>
                      <a:pt x="163" y="151"/>
                    </a:moveTo>
                    <a:cubicBezTo>
                      <a:pt x="163" y="154"/>
                      <a:pt x="161" y="156"/>
                      <a:pt x="158" y="156"/>
                    </a:cubicBezTo>
                    <a:cubicBezTo>
                      <a:pt x="102" y="156"/>
                      <a:pt x="102" y="156"/>
                      <a:pt x="102" y="156"/>
                    </a:cubicBezTo>
                    <a:cubicBezTo>
                      <a:pt x="99" y="156"/>
                      <a:pt x="96" y="154"/>
                      <a:pt x="96" y="151"/>
                    </a:cubicBezTo>
                    <a:cubicBezTo>
                      <a:pt x="96" y="106"/>
                      <a:pt x="96" y="106"/>
                      <a:pt x="96" y="106"/>
                    </a:cubicBezTo>
                    <a:cubicBezTo>
                      <a:pt x="96" y="103"/>
                      <a:pt x="99" y="101"/>
                      <a:pt x="102" y="101"/>
                    </a:cubicBezTo>
                    <a:cubicBezTo>
                      <a:pt x="158" y="101"/>
                      <a:pt x="158" y="101"/>
                      <a:pt x="158" y="101"/>
                    </a:cubicBezTo>
                    <a:cubicBezTo>
                      <a:pt x="161" y="101"/>
                      <a:pt x="163" y="103"/>
                      <a:pt x="163" y="106"/>
                    </a:cubicBezTo>
                    <a:lnTo>
                      <a:pt x="163" y="151"/>
                    </a:lnTo>
                    <a:close/>
                    <a:moveTo>
                      <a:pt x="151" y="96"/>
                    </a:moveTo>
                    <a:cubicBezTo>
                      <a:pt x="109" y="96"/>
                      <a:pt x="109" y="96"/>
                      <a:pt x="109" y="96"/>
                    </a:cubicBezTo>
                    <a:cubicBezTo>
                      <a:pt x="109" y="85"/>
                      <a:pt x="109" y="85"/>
                      <a:pt x="109" y="85"/>
                    </a:cubicBezTo>
                    <a:cubicBezTo>
                      <a:pt x="109" y="73"/>
                      <a:pt x="118" y="64"/>
                      <a:pt x="130" y="64"/>
                    </a:cubicBezTo>
                    <a:cubicBezTo>
                      <a:pt x="141" y="64"/>
                      <a:pt x="151" y="73"/>
                      <a:pt x="151" y="85"/>
                    </a:cubicBezTo>
                    <a:lnTo>
                      <a:pt x="151" y="96"/>
                    </a:lnTo>
                    <a:close/>
                    <a:moveTo>
                      <a:pt x="171" y="127"/>
                    </a:moveTo>
                    <a:cubicBezTo>
                      <a:pt x="168" y="127"/>
                      <a:pt x="168" y="127"/>
                      <a:pt x="168" y="127"/>
                    </a:cubicBezTo>
                    <a:cubicBezTo>
                      <a:pt x="168" y="106"/>
                      <a:pt x="168" y="106"/>
                      <a:pt x="168" y="106"/>
                    </a:cubicBezTo>
                    <a:cubicBezTo>
                      <a:pt x="168" y="101"/>
                      <a:pt x="163" y="96"/>
                      <a:pt x="158" y="96"/>
                    </a:cubicBezTo>
                    <a:cubicBezTo>
                      <a:pt x="156" y="96"/>
                      <a:pt x="156" y="96"/>
                      <a:pt x="156" y="96"/>
                    </a:cubicBezTo>
                    <a:cubicBezTo>
                      <a:pt x="156" y="85"/>
                      <a:pt x="156" y="85"/>
                      <a:pt x="156" y="85"/>
                    </a:cubicBezTo>
                    <a:cubicBezTo>
                      <a:pt x="156" y="71"/>
                      <a:pt x="144" y="59"/>
                      <a:pt x="130" y="59"/>
                    </a:cubicBezTo>
                    <a:cubicBezTo>
                      <a:pt x="116" y="59"/>
                      <a:pt x="104" y="71"/>
                      <a:pt x="104" y="85"/>
                    </a:cubicBezTo>
                    <a:cubicBezTo>
                      <a:pt x="104" y="96"/>
                      <a:pt x="104" y="96"/>
                      <a:pt x="104" y="96"/>
                    </a:cubicBezTo>
                    <a:cubicBezTo>
                      <a:pt x="102" y="96"/>
                      <a:pt x="102" y="96"/>
                      <a:pt x="102" y="96"/>
                    </a:cubicBezTo>
                    <a:cubicBezTo>
                      <a:pt x="96" y="96"/>
                      <a:pt x="92" y="101"/>
                      <a:pt x="92" y="106"/>
                    </a:cubicBezTo>
                    <a:cubicBezTo>
                      <a:pt x="92" y="127"/>
                      <a:pt x="92" y="127"/>
                      <a:pt x="92" y="127"/>
                    </a:cubicBezTo>
                    <a:cubicBezTo>
                      <a:pt x="38" y="127"/>
                      <a:pt x="38" y="127"/>
                      <a:pt x="38" y="127"/>
                    </a:cubicBezTo>
                    <a:cubicBezTo>
                      <a:pt x="19" y="127"/>
                      <a:pt x="5" y="112"/>
                      <a:pt x="5" y="92"/>
                    </a:cubicBezTo>
                    <a:cubicBezTo>
                      <a:pt x="5" y="74"/>
                      <a:pt x="19" y="58"/>
                      <a:pt x="37" y="57"/>
                    </a:cubicBezTo>
                    <a:cubicBezTo>
                      <a:pt x="39" y="57"/>
                      <a:pt x="40" y="56"/>
                      <a:pt x="40" y="55"/>
                    </a:cubicBezTo>
                    <a:cubicBezTo>
                      <a:pt x="40" y="39"/>
                      <a:pt x="52" y="27"/>
                      <a:pt x="68" y="27"/>
                    </a:cubicBezTo>
                    <a:cubicBezTo>
                      <a:pt x="72" y="27"/>
                      <a:pt x="76" y="28"/>
                      <a:pt x="80" y="29"/>
                    </a:cubicBezTo>
                    <a:cubicBezTo>
                      <a:pt x="81" y="30"/>
                      <a:pt x="82" y="29"/>
                      <a:pt x="83" y="28"/>
                    </a:cubicBezTo>
                    <a:cubicBezTo>
                      <a:pt x="92" y="13"/>
                      <a:pt x="107" y="4"/>
                      <a:pt x="123" y="4"/>
                    </a:cubicBezTo>
                    <a:cubicBezTo>
                      <a:pt x="149" y="4"/>
                      <a:pt x="170" y="27"/>
                      <a:pt x="171" y="56"/>
                    </a:cubicBezTo>
                    <a:cubicBezTo>
                      <a:pt x="171" y="57"/>
                      <a:pt x="172" y="58"/>
                      <a:pt x="173" y="58"/>
                    </a:cubicBezTo>
                    <a:cubicBezTo>
                      <a:pt x="190" y="60"/>
                      <a:pt x="202" y="75"/>
                      <a:pt x="202" y="92"/>
                    </a:cubicBezTo>
                    <a:cubicBezTo>
                      <a:pt x="202" y="111"/>
                      <a:pt x="188" y="127"/>
                      <a:pt x="17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92929"/>
                  </a:solidFill>
                  <a:effectLst/>
                  <a:uLnTx/>
                  <a:uFillTx/>
                  <a:latin typeface="Arial" panose="020B0604020202020204"/>
                  <a:ea typeface="+mn-ea"/>
                  <a:cs typeface="+mn-cs"/>
                </a:endParaRPr>
              </a:p>
            </p:txBody>
          </p:sp>
          <p:sp>
            <p:nvSpPr>
              <p:cNvPr id="19" name="Freeform 7">
                <a:extLst>
                  <a:ext uri="{FF2B5EF4-FFF2-40B4-BE49-F238E27FC236}">
                    <a16:creationId xmlns:a16="http://schemas.microsoft.com/office/drawing/2014/main" id="{BDCCDD2C-3868-4D1D-B4A7-CFAA5155B140}"/>
                  </a:ext>
                </a:extLst>
              </p:cNvPr>
              <p:cNvSpPr>
                <a:spLocks noEditPoints="1"/>
              </p:cNvSpPr>
              <p:nvPr/>
            </p:nvSpPr>
            <p:spPr bwMode="auto">
              <a:xfrm>
                <a:off x="3029" y="1911"/>
                <a:ext cx="86" cy="150"/>
              </a:xfrm>
              <a:custGeom>
                <a:avLst/>
                <a:gdLst>
                  <a:gd name="T0" fmla="*/ 6 w 12"/>
                  <a:gd name="T1" fmla="*/ 0 h 21"/>
                  <a:gd name="T2" fmla="*/ 0 w 12"/>
                  <a:gd name="T3" fmla="*/ 6 h 21"/>
                  <a:gd name="T4" fmla="*/ 3 w 12"/>
                  <a:gd name="T5" fmla="*/ 11 h 21"/>
                  <a:gd name="T6" fmla="*/ 3 w 12"/>
                  <a:gd name="T7" fmla="*/ 18 h 21"/>
                  <a:gd name="T8" fmla="*/ 6 w 12"/>
                  <a:gd name="T9" fmla="*/ 21 h 21"/>
                  <a:gd name="T10" fmla="*/ 8 w 12"/>
                  <a:gd name="T11" fmla="*/ 18 h 21"/>
                  <a:gd name="T12" fmla="*/ 8 w 12"/>
                  <a:gd name="T13" fmla="*/ 11 h 21"/>
                  <a:gd name="T14" fmla="*/ 12 w 12"/>
                  <a:gd name="T15" fmla="*/ 6 h 21"/>
                  <a:gd name="T16" fmla="*/ 6 w 12"/>
                  <a:gd name="T17" fmla="*/ 0 h 21"/>
                  <a:gd name="T18" fmla="*/ 6 w 12"/>
                  <a:gd name="T19" fmla="*/ 4 h 21"/>
                  <a:gd name="T20" fmla="*/ 7 w 12"/>
                  <a:gd name="T21" fmla="*/ 6 h 21"/>
                  <a:gd name="T22" fmla="*/ 6 w 12"/>
                  <a:gd name="T23" fmla="*/ 7 h 21"/>
                  <a:gd name="T24" fmla="*/ 4 w 12"/>
                  <a:gd name="T25" fmla="*/ 6 h 21"/>
                  <a:gd name="T26" fmla="*/ 6 w 12"/>
                  <a:gd name="T2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1">
                    <a:moveTo>
                      <a:pt x="6" y="0"/>
                    </a:moveTo>
                    <a:cubicBezTo>
                      <a:pt x="2" y="0"/>
                      <a:pt x="0" y="2"/>
                      <a:pt x="0" y="6"/>
                    </a:cubicBezTo>
                    <a:cubicBezTo>
                      <a:pt x="0" y="8"/>
                      <a:pt x="1" y="10"/>
                      <a:pt x="3" y="11"/>
                    </a:cubicBezTo>
                    <a:cubicBezTo>
                      <a:pt x="3" y="18"/>
                      <a:pt x="3" y="18"/>
                      <a:pt x="3" y="18"/>
                    </a:cubicBezTo>
                    <a:cubicBezTo>
                      <a:pt x="3" y="19"/>
                      <a:pt x="5" y="21"/>
                      <a:pt x="6" y="21"/>
                    </a:cubicBezTo>
                    <a:cubicBezTo>
                      <a:pt x="7" y="21"/>
                      <a:pt x="8" y="19"/>
                      <a:pt x="8" y="18"/>
                    </a:cubicBezTo>
                    <a:cubicBezTo>
                      <a:pt x="8" y="11"/>
                      <a:pt x="8" y="11"/>
                      <a:pt x="8" y="11"/>
                    </a:cubicBezTo>
                    <a:cubicBezTo>
                      <a:pt x="10" y="10"/>
                      <a:pt x="12" y="8"/>
                      <a:pt x="12" y="6"/>
                    </a:cubicBezTo>
                    <a:cubicBezTo>
                      <a:pt x="12" y="2"/>
                      <a:pt x="9" y="0"/>
                      <a:pt x="6" y="0"/>
                    </a:cubicBezTo>
                    <a:close/>
                    <a:moveTo>
                      <a:pt x="6" y="4"/>
                    </a:moveTo>
                    <a:cubicBezTo>
                      <a:pt x="7" y="4"/>
                      <a:pt x="7" y="5"/>
                      <a:pt x="7" y="6"/>
                    </a:cubicBezTo>
                    <a:cubicBezTo>
                      <a:pt x="7" y="7"/>
                      <a:pt x="7" y="7"/>
                      <a:pt x="6" y="7"/>
                    </a:cubicBezTo>
                    <a:cubicBezTo>
                      <a:pt x="5" y="7"/>
                      <a:pt x="4" y="7"/>
                      <a:pt x="4" y="6"/>
                    </a:cubicBezTo>
                    <a:cubicBezTo>
                      <a:pt x="4" y="5"/>
                      <a:pt x="5"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292929"/>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96840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2" presetClass="entr" presetSubtype="8" decel="70000" fill="hold" grpId="0" nodeType="withEffect">
                                  <p:stCondLst>
                                    <p:cond delay="40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000" fill="hold"/>
                                        <p:tgtEl>
                                          <p:spTgt spid="6"/>
                                        </p:tgtEl>
                                        <p:attrNameLst>
                                          <p:attrName>ppt_x</p:attrName>
                                        </p:attrNameLst>
                                      </p:cBhvr>
                                      <p:tavLst>
                                        <p:tav tm="0">
                                          <p:val>
                                            <p:strVal val="0-#ppt_w/2"/>
                                          </p:val>
                                        </p:tav>
                                        <p:tav tm="100000">
                                          <p:val>
                                            <p:strVal val="#ppt_x"/>
                                          </p:val>
                                        </p:tav>
                                      </p:tavLst>
                                    </p:anim>
                                    <p:anim calcmode="lin" valueType="num">
                                      <p:cBhvr additive="base">
                                        <p:cTn id="29"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lIns="91440" tIns="45720" rIns="91440" bIns="45720" anchor="t">
            <a:spAutoFit/>
          </a:bodyPr>
          <a:lstStyle/>
          <a:p>
            <a:pPr>
              <a:defRPr/>
            </a:pPr>
            <a:r>
              <a:rPr lang="es-AR" sz="3600" b="1" dirty="0">
                <a:solidFill>
                  <a:srgbClr val="10069F"/>
                </a:solidFill>
              </a:rPr>
              <a:t>4.1.Etiquetado </a:t>
            </a:r>
            <a:r>
              <a:rPr lang="es-AR" sz="3600" b="1" dirty="0" err="1">
                <a:solidFill>
                  <a:srgbClr val="10069F"/>
                </a:solidFill>
              </a:rPr>
              <a:t>Pto</a:t>
            </a:r>
            <a:r>
              <a:rPr lang="es-AR" sz="3600" b="1" dirty="0">
                <a:solidFill>
                  <a:srgbClr val="10069F"/>
                </a:solidFill>
              </a:rPr>
              <a:t> Importado / Proveedor Externo </a:t>
            </a: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ángulo 1">
            <a:extLst>
              <a:ext uri="{FF2B5EF4-FFF2-40B4-BE49-F238E27FC236}">
                <a16:creationId xmlns:a16="http://schemas.microsoft.com/office/drawing/2014/main" id="{52B1F91B-2A52-451D-8FDB-48B360E1B105}"/>
              </a:ext>
            </a:extLst>
          </p:cNvPr>
          <p:cNvSpPr/>
          <p:nvPr/>
        </p:nvSpPr>
        <p:spPr>
          <a:xfrm>
            <a:off x="978897" y="2283529"/>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Se crea el </a:t>
            </a:r>
            <a:r>
              <a:rPr lang="es-AR" dirty="0" err="1"/>
              <a:t>Inbound</a:t>
            </a:r>
            <a:endParaRPr lang="es-AR" dirty="0"/>
          </a:p>
          <a:p>
            <a:pPr algn="ctr"/>
            <a:r>
              <a:rPr lang="es-AR" dirty="0"/>
              <a:t>VL31N</a:t>
            </a:r>
            <a:endParaRPr lang="es-AR" dirty="0">
              <a:cs typeface="Arial"/>
            </a:endParaRPr>
          </a:p>
        </p:txBody>
      </p:sp>
      <p:sp>
        <p:nvSpPr>
          <p:cNvPr id="5" name="Rectángulo 4">
            <a:extLst>
              <a:ext uri="{FF2B5EF4-FFF2-40B4-BE49-F238E27FC236}">
                <a16:creationId xmlns:a16="http://schemas.microsoft.com/office/drawing/2014/main" id="{CF1954CB-B04F-40D3-824D-8283E9974A2E}"/>
              </a:ext>
            </a:extLst>
          </p:cNvPr>
          <p:cNvSpPr/>
          <p:nvPr/>
        </p:nvSpPr>
        <p:spPr>
          <a:xfrm>
            <a:off x="973930" y="3445106"/>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Para registro de </a:t>
            </a:r>
            <a:r>
              <a:rPr lang="es-AR" dirty="0" err="1"/>
              <a:t>Inbound</a:t>
            </a:r>
            <a:endParaRPr lang="es-AR" dirty="0"/>
          </a:p>
          <a:p>
            <a:pPr algn="ctr"/>
            <a:r>
              <a:rPr lang="es-AR" dirty="0"/>
              <a:t>VL32N</a:t>
            </a:r>
            <a:endParaRPr lang="es-AR" dirty="0">
              <a:cs typeface="Arial"/>
            </a:endParaRPr>
          </a:p>
        </p:txBody>
      </p:sp>
      <p:sp>
        <p:nvSpPr>
          <p:cNvPr id="6" name="Rectángulo 5">
            <a:extLst>
              <a:ext uri="{FF2B5EF4-FFF2-40B4-BE49-F238E27FC236}">
                <a16:creationId xmlns:a16="http://schemas.microsoft.com/office/drawing/2014/main" id="{6C23C1BA-0CD3-45F2-9643-7F0956E3950B}"/>
              </a:ext>
            </a:extLst>
          </p:cNvPr>
          <p:cNvSpPr/>
          <p:nvPr/>
        </p:nvSpPr>
        <p:spPr>
          <a:xfrm>
            <a:off x="973929" y="4700951"/>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Impresión de Etiquetas</a:t>
            </a:r>
          </a:p>
          <a:p>
            <a:pPr algn="ctr"/>
            <a:r>
              <a:rPr lang="es-AR" dirty="0"/>
              <a:t>ZLELO005</a:t>
            </a:r>
          </a:p>
        </p:txBody>
      </p:sp>
      <p:sp>
        <p:nvSpPr>
          <p:cNvPr id="7" name="Rectángulo 6">
            <a:extLst>
              <a:ext uri="{FF2B5EF4-FFF2-40B4-BE49-F238E27FC236}">
                <a16:creationId xmlns:a16="http://schemas.microsoft.com/office/drawing/2014/main" id="{5D9AAA26-F349-4EB6-AD8E-4976D6F214B7}"/>
              </a:ext>
            </a:extLst>
          </p:cNvPr>
          <p:cNvSpPr/>
          <p:nvPr/>
        </p:nvSpPr>
        <p:spPr>
          <a:xfrm>
            <a:off x="1007223" y="1534188"/>
            <a:ext cx="2303813" cy="549953"/>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YARD</a:t>
            </a:r>
          </a:p>
        </p:txBody>
      </p:sp>
      <p:sp>
        <p:nvSpPr>
          <p:cNvPr id="8" name="Rectángulo 7">
            <a:extLst>
              <a:ext uri="{FF2B5EF4-FFF2-40B4-BE49-F238E27FC236}">
                <a16:creationId xmlns:a16="http://schemas.microsoft.com/office/drawing/2014/main" id="{7BBCDDD4-5E32-4798-9D33-AEB134CC8C4D}"/>
              </a:ext>
            </a:extLst>
          </p:cNvPr>
          <p:cNvSpPr/>
          <p:nvPr/>
        </p:nvSpPr>
        <p:spPr>
          <a:xfrm>
            <a:off x="3594173" y="1532305"/>
            <a:ext cx="2303813" cy="553775"/>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Operación </a:t>
            </a:r>
          </a:p>
        </p:txBody>
      </p:sp>
      <p:sp>
        <p:nvSpPr>
          <p:cNvPr id="10" name="Rectángulo 9">
            <a:extLst>
              <a:ext uri="{FF2B5EF4-FFF2-40B4-BE49-F238E27FC236}">
                <a16:creationId xmlns:a16="http://schemas.microsoft.com/office/drawing/2014/main" id="{FB903624-D359-4694-AC08-70E10BADA736}"/>
              </a:ext>
            </a:extLst>
          </p:cNvPr>
          <p:cNvSpPr/>
          <p:nvPr/>
        </p:nvSpPr>
        <p:spPr>
          <a:xfrm>
            <a:off x="3546345" y="4700950"/>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Toma las etiquetas y las coloca en cada pallet según el SKU</a:t>
            </a:r>
          </a:p>
        </p:txBody>
      </p:sp>
      <p:sp>
        <p:nvSpPr>
          <p:cNvPr id="11" name="Rectángulo 10">
            <a:extLst>
              <a:ext uri="{FF2B5EF4-FFF2-40B4-BE49-F238E27FC236}">
                <a16:creationId xmlns:a16="http://schemas.microsoft.com/office/drawing/2014/main" id="{B37803AB-5CCB-427F-A8CC-8BC45284C4AA}"/>
              </a:ext>
            </a:extLst>
          </p:cNvPr>
          <p:cNvSpPr/>
          <p:nvPr/>
        </p:nvSpPr>
        <p:spPr>
          <a:xfrm>
            <a:off x="6233769" y="4668939"/>
            <a:ext cx="2472322" cy="1009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LT03/LT10</a:t>
            </a:r>
          </a:p>
          <a:p>
            <a:pPr algn="ctr"/>
            <a:r>
              <a:rPr lang="es-AR" dirty="0"/>
              <a:t>Se crean las tareas para el guardado</a:t>
            </a:r>
          </a:p>
        </p:txBody>
      </p:sp>
      <p:sp>
        <p:nvSpPr>
          <p:cNvPr id="12" name="Rectángulo 11">
            <a:extLst>
              <a:ext uri="{FF2B5EF4-FFF2-40B4-BE49-F238E27FC236}">
                <a16:creationId xmlns:a16="http://schemas.microsoft.com/office/drawing/2014/main" id="{80C16C16-4646-479D-9897-2AC703CFAD5C}"/>
              </a:ext>
            </a:extLst>
          </p:cNvPr>
          <p:cNvSpPr/>
          <p:nvPr/>
        </p:nvSpPr>
        <p:spPr>
          <a:xfrm>
            <a:off x="6254337" y="1531863"/>
            <a:ext cx="2303813" cy="585197"/>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TRM/ Administrativo WMS/Supervisor</a:t>
            </a:r>
          </a:p>
        </p:txBody>
      </p:sp>
      <p:sp>
        <p:nvSpPr>
          <p:cNvPr id="16" name="Rectángulo 15">
            <a:extLst>
              <a:ext uri="{FF2B5EF4-FFF2-40B4-BE49-F238E27FC236}">
                <a16:creationId xmlns:a16="http://schemas.microsoft.com/office/drawing/2014/main" id="{F45772B7-4C19-47CA-A69D-0EDD3D54E9A6}"/>
              </a:ext>
            </a:extLst>
          </p:cNvPr>
          <p:cNvSpPr/>
          <p:nvPr/>
        </p:nvSpPr>
        <p:spPr>
          <a:xfrm>
            <a:off x="8841761" y="2283631"/>
            <a:ext cx="2299498" cy="1009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Toma el pallet y lo lleva hasta la ubicación de destino</a:t>
            </a:r>
          </a:p>
        </p:txBody>
      </p:sp>
      <p:sp>
        <p:nvSpPr>
          <p:cNvPr id="18" name="Rectángulo 7">
            <a:extLst>
              <a:ext uri="{FF2B5EF4-FFF2-40B4-BE49-F238E27FC236}">
                <a16:creationId xmlns:a16="http://schemas.microsoft.com/office/drawing/2014/main" id="{8BE92B5E-7EDE-4332-A463-46DC9784190C}"/>
              </a:ext>
            </a:extLst>
          </p:cNvPr>
          <p:cNvSpPr/>
          <p:nvPr/>
        </p:nvSpPr>
        <p:spPr>
          <a:xfrm>
            <a:off x="8841761" y="1532305"/>
            <a:ext cx="2303813" cy="553775"/>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Operación </a:t>
            </a:r>
          </a:p>
        </p:txBody>
      </p:sp>
      <p:sp>
        <p:nvSpPr>
          <p:cNvPr id="3" name="Rectángulo 2">
            <a:extLst>
              <a:ext uri="{FF2B5EF4-FFF2-40B4-BE49-F238E27FC236}">
                <a16:creationId xmlns:a16="http://schemas.microsoft.com/office/drawing/2014/main" id="{1BEBE57B-BFE6-4B44-A34D-B2D120CC7928}"/>
              </a:ext>
            </a:extLst>
          </p:cNvPr>
          <p:cNvSpPr/>
          <p:nvPr/>
        </p:nvSpPr>
        <p:spPr>
          <a:xfrm>
            <a:off x="865316" y="918414"/>
            <a:ext cx="10206640" cy="369332"/>
          </a:xfrm>
          <a:prstGeom prst="rect">
            <a:avLst/>
          </a:prstGeom>
        </p:spPr>
        <p:txBody>
          <a:bodyPr wrap="none">
            <a:spAutoFit/>
          </a:bodyPr>
          <a:lstStyle/>
          <a:p>
            <a:pPr marL="285750" indent="-285750">
              <a:buFont typeface="Arial" panose="020B0604020202020204" pitchFamily="34" charset="0"/>
              <a:buChar char="•"/>
            </a:pPr>
            <a:r>
              <a:rPr lang="es-AR" b="1" dirty="0">
                <a:solidFill>
                  <a:srgbClr val="10069F"/>
                </a:solidFill>
              </a:rPr>
              <a:t>Flujo del Proceso de Etiquetado de Productos Importados o recibidos de </a:t>
            </a:r>
            <a:r>
              <a:rPr lang="es-AR" b="1" dirty="0" err="1">
                <a:solidFill>
                  <a:srgbClr val="10069F"/>
                </a:solidFill>
              </a:rPr>
              <a:t>Sites</a:t>
            </a:r>
            <a:r>
              <a:rPr lang="es-AR" b="1" dirty="0">
                <a:solidFill>
                  <a:srgbClr val="10069F"/>
                </a:solidFill>
              </a:rPr>
              <a:t> Externos </a:t>
            </a:r>
            <a:endParaRPr lang="es-AR" dirty="0"/>
          </a:p>
        </p:txBody>
      </p:sp>
    </p:spTree>
    <p:extLst>
      <p:ext uri="{BB962C8B-B14F-4D97-AF65-F5344CB8AC3E}">
        <p14:creationId xmlns:p14="http://schemas.microsoft.com/office/powerpoint/2010/main" val="150234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lIns="91440" tIns="45720" rIns="91440" bIns="45720" anchor="t">
            <a:spAutoFit/>
          </a:bodyPr>
          <a:lstStyle/>
          <a:p>
            <a:pPr>
              <a:defRPr/>
            </a:pPr>
            <a:r>
              <a:rPr lang="es-AR" sz="3600" b="1" dirty="0">
                <a:solidFill>
                  <a:srgbClr val="10069F"/>
                </a:solidFill>
              </a:rPr>
              <a:t>4.1.Etiquetado </a:t>
            </a:r>
            <a:r>
              <a:rPr lang="es-AR" sz="3600" b="1" dirty="0" err="1">
                <a:solidFill>
                  <a:srgbClr val="10069F"/>
                </a:solidFill>
              </a:rPr>
              <a:t>Pto</a:t>
            </a:r>
            <a:r>
              <a:rPr lang="es-AR" sz="3600" b="1" dirty="0">
                <a:solidFill>
                  <a:srgbClr val="10069F"/>
                </a:solidFill>
              </a:rPr>
              <a:t> Importado / Proveedor Externo </a:t>
            </a:r>
            <a:endParaRPr lang="es-AR" sz="3600" b="1" dirty="0">
              <a:solidFill>
                <a:srgbClr val="10069F"/>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pic>
        <p:nvPicPr>
          <p:cNvPr id="41986" name="Imagen 1">
            <a:extLst>
              <a:ext uri="{FF2B5EF4-FFF2-40B4-BE49-F238E27FC236}">
                <a16:creationId xmlns:a16="http://schemas.microsoft.com/office/drawing/2014/main" id="{9DB9BD49-FCA1-40B2-9D0B-8629C6DA3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26919"/>
            <a:ext cx="5174977" cy="4177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16:creationId xmlns:a16="http://schemas.microsoft.com/office/drawing/2014/main" id="{620BED5B-DF74-42CB-AD28-85F9C20C2D3A}"/>
              </a:ext>
            </a:extLst>
          </p:cNvPr>
          <p:cNvSpPr/>
          <p:nvPr/>
        </p:nvSpPr>
        <p:spPr>
          <a:xfrm>
            <a:off x="482656" y="1053233"/>
            <a:ext cx="6402137" cy="369332"/>
          </a:xfrm>
          <a:prstGeom prst="rect">
            <a:avLst/>
          </a:prstGeom>
        </p:spPr>
        <p:txBody>
          <a:bodyPr wrap="none">
            <a:spAutoFit/>
          </a:bodyPr>
          <a:lstStyle/>
          <a:p>
            <a:pPr marL="285750" indent="-285750">
              <a:buFont typeface="Arial" panose="020B0604020202020204" pitchFamily="34" charset="0"/>
              <a:buChar char="•"/>
            </a:pPr>
            <a:r>
              <a:rPr lang="es-AR" b="1" dirty="0">
                <a:solidFill>
                  <a:srgbClr val="10069F"/>
                </a:solidFill>
              </a:rPr>
              <a:t>Ejemplo Etiquetada </a:t>
            </a:r>
            <a:r>
              <a:rPr lang="es-AR" b="1" dirty="0" err="1">
                <a:solidFill>
                  <a:srgbClr val="10069F"/>
                </a:solidFill>
              </a:rPr>
              <a:t>obligatiria</a:t>
            </a:r>
            <a:r>
              <a:rPr lang="es-AR" b="1" dirty="0">
                <a:solidFill>
                  <a:srgbClr val="10069F"/>
                </a:solidFill>
              </a:rPr>
              <a:t> en cada </a:t>
            </a:r>
            <a:r>
              <a:rPr lang="es-AR" b="1" dirty="0" err="1">
                <a:solidFill>
                  <a:srgbClr val="10069F"/>
                </a:solidFill>
              </a:rPr>
              <a:t>Warehouse</a:t>
            </a:r>
            <a:r>
              <a:rPr lang="es-AR" b="1" dirty="0">
                <a:solidFill>
                  <a:srgbClr val="10069F"/>
                </a:solidFill>
              </a:rPr>
              <a:t> KC</a:t>
            </a:r>
            <a:endParaRPr lang="es-AR" dirty="0"/>
          </a:p>
        </p:txBody>
      </p:sp>
    </p:spTree>
    <p:extLst>
      <p:ext uri="{BB962C8B-B14F-4D97-AF65-F5344CB8AC3E}">
        <p14:creationId xmlns:p14="http://schemas.microsoft.com/office/powerpoint/2010/main" val="1623806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lIns="91440" tIns="45720" rIns="91440" bIns="45720" anchor="t">
            <a:spAutoFit/>
          </a:bodyPr>
          <a:lstStyle/>
          <a:p>
            <a:pPr>
              <a:defRPr/>
            </a:pPr>
            <a:r>
              <a:rPr lang="es-AR" sz="3600" b="1" dirty="0">
                <a:solidFill>
                  <a:srgbClr val="10069F"/>
                </a:solidFill>
              </a:rPr>
              <a:t>4.2.Guardado Producto Terminado (</a:t>
            </a:r>
            <a:r>
              <a:rPr lang="es-AR" sz="3600" b="1" dirty="0" err="1">
                <a:solidFill>
                  <a:srgbClr val="10069F"/>
                </a:solidFill>
              </a:rPr>
              <a:t>Put-away</a:t>
            </a:r>
            <a:r>
              <a:rPr lang="es-AR" sz="3600" b="1" dirty="0">
                <a:solidFill>
                  <a:srgbClr val="10069F"/>
                </a:solidFill>
              </a:rPr>
              <a:t>)</a:t>
            </a:r>
            <a:endParaRPr lang="es-AR" sz="3600" b="1" dirty="0">
              <a:solidFill>
                <a:srgbClr val="10069F"/>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ángulo 1">
            <a:extLst>
              <a:ext uri="{FF2B5EF4-FFF2-40B4-BE49-F238E27FC236}">
                <a16:creationId xmlns:a16="http://schemas.microsoft.com/office/drawing/2014/main" id="{52B1F91B-2A52-451D-8FDB-48B360E1B105}"/>
              </a:ext>
            </a:extLst>
          </p:cNvPr>
          <p:cNvSpPr/>
          <p:nvPr/>
        </p:nvSpPr>
        <p:spPr>
          <a:xfrm>
            <a:off x="464056" y="2674643"/>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cs typeface="Arial"/>
              </a:rPr>
              <a:t>Lectura </a:t>
            </a:r>
            <a:r>
              <a:rPr lang="es-AR" dirty="0" err="1">
                <a:cs typeface="Arial"/>
              </a:rPr>
              <a:t>Handheld</a:t>
            </a:r>
            <a:r>
              <a:rPr lang="es-AR" dirty="0">
                <a:cs typeface="Arial"/>
              </a:rPr>
              <a:t> de HU con Posición Destino</a:t>
            </a:r>
          </a:p>
        </p:txBody>
      </p:sp>
      <p:sp>
        <p:nvSpPr>
          <p:cNvPr id="5" name="Rectángulo 4">
            <a:extLst>
              <a:ext uri="{FF2B5EF4-FFF2-40B4-BE49-F238E27FC236}">
                <a16:creationId xmlns:a16="http://schemas.microsoft.com/office/drawing/2014/main" id="{CF1954CB-B04F-40D3-824D-8283E9974A2E}"/>
              </a:ext>
            </a:extLst>
          </p:cNvPr>
          <p:cNvSpPr/>
          <p:nvPr/>
        </p:nvSpPr>
        <p:spPr>
          <a:xfrm>
            <a:off x="459089" y="1526652"/>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Toma / Recibe OT </a:t>
            </a:r>
            <a:endParaRPr lang="es-AR">
              <a:ea typeface="+mn-lt"/>
              <a:cs typeface="+mn-lt"/>
            </a:endParaRPr>
          </a:p>
          <a:p>
            <a:pPr algn="ctr"/>
            <a:endParaRPr lang="es-AR" dirty="0">
              <a:ea typeface="+mn-lt"/>
              <a:cs typeface="+mn-lt"/>
            </a:endParaRPr>
          </a:p>
        </p:txBody>
      </p:sp>
      <p:sp>
        <p:nvSpPr>
          <p:cNvPr id="7" name="Rectángulo 6">
            <a:extLst>
              <a:ext uri="{FF2B5EF4-FFF2-40B4-BE49-F238E27FC236}">
                <a16:creationId xmlns:a16="http://schemas.microsoft.com/office/drawing/2014/main" id="{5D9AAA26-F349-4EB6-AD8E-4976D6F214B7}"/>
              </a:ext>
            </a:extLst>
          </p:cNvPr>
          <p:cNvSpPr/>
          <p:nvPr/>
        </p:nvSpPr>
        <p:spPr>
          <a:xfrm>
            <a:off x="460959" y="809796"/>
            <a:ext cx="2303813" cy="549953"/>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Operador</a:t>
            </a:r>
          </a:p>
        </p:txBody>
      </p:sp>
      <p:sp>
        <p:nvSpPr>
          <p:cNvPr id="10" name="Rectángulo 9">
            <a:extLst>
              <a:ext uri="{FF2B5EF4-FFF2-40B4-BE49-F238E27FC236}">
                <a16:creationId xmlns:a16="http://schemas.microsoft.com/office/drawing/2014/main" id="{FB903624-D359-4694-AC08-70E10BADA736}"/>
              </a:ext>
            </a:extLst>
          </p:cNvPr>
          <p:cNvSpPr/>
          <p:nvPr/>
        </p:nvSpPr>
        <p:spPr>
          <a:xfrm>
            <a:off x="439133" y="5037074"/>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Guardado / Lectura HU y Código Barras de la ubicación </a:t>
            </a:r>
            <a:endParaRPr lang="en-US" dirty="0"/>
          </a:p>
        </p:txBody>
      </p:sp>
      <p:sp>
        <p:nvSpPr>
          <p:cNvPr id="16" name="Rectángulo 15">
            <a:extLst>
              <a:ext uri="{FF2B5EF4-FFF2-40B4-BE49-F238E27FC236}">
                <a16:creationId xmlns:a16="http://schemas.microsoft.com/office/drawing/2014/main" id="{F45772B7-4C19-47CA-A69D-0EDD3D54E9A6}"/>
              </a:ext>
            </a:extLst>
          </p:cNvPr>
          <p:cNvSpPr/>
          <p:nvPr/>
        </p:nvSpPr>
        <p:spPr>
          <a:xfrm>
            <a:off x="463394" y="3876662"/>
            <a:ext cx="2299498" cy="1009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Toma el pallet y lo lleva hasta la ubicación de destino</a:t>
            </a:r>
          </a:p>
        </p:txBody>
      </p:sp>
    </p:spTree>
    <p:extLst>
      <p:ext uri="{BB962C8B-B14F-4D97-AF65-F5344CB8AC3E}">
        <p14:creationId xmlns:p14="http://schemas.microsoft.com/office/powerpoint/2010/main" val="1971737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646878"/>
          </a:xfrm>
          <a:prstGeom prst="rect">
            <a:avLst/>
          </a:prstGeom>
        </p:spPr>
        <p:txBody>
          <a:bodyPr wrap="square" lIns="91440" tIns="45720" rIns="91440" bIns="45720" anchor="t">
            <a:spAutoFit/>
          </a:bodyPr>
          <a:lstStyle/>
          <a:p>
            <a:pPr>
              <a:defRPr/>
            </a:pPr>
            <a:r>
              <a:rPr lang="es-AR" sz="3600" b="1" dirty="0">
                <a:solidFill>
                  <a:srgbClr val="10069F"/>
                </a:solidFill>
              </a:rPr>
              <a:t>4.3.</a:t>
            </a:r>
            <a:r>
              <a:rPr lang="en-US" sz="3600" b="1" dirty="0">
                <a:solidFill>
                  <a:srgbClr val="10069F"/>
                </a:solidFill>
              </a:rPr>
              <a:t>Storage/ Handling</a:t>
            </a:r>
            <a:endParaRPr lang="es-AR" sz="3600" b="1" dirty="0">
              <a:solidFill>
                <a:srgbClr val="10069F"/>
              </a:solidFill>
            </a:endParaRPr>
          </a:p>
          <a:p>
            <a:pPr>
              <a:defRPr/>
            </a:pPr>
            <a:endParaRPr lang="es-AR" sz="3600" b="1" dirty="0">
              <a:solidFill>
                <a:srgbClr val="10069F"/>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3" name="Text Placeholder 6">
            <a:extLst>
              <a:ext uri="{FF2B5EF4-FFF2-40B4-BE49-F238E27FC236}">
                <a16:creationId xmlns:a16="http://schemas.microsoft.com/office/drawing/2014/main" id="{1F09C1FE-C901-43A2-AC84-CB4F297249C9}"/>
              </a:ext>
            </a:extLst>
          </p:cNvPr>
          <p:cNvSpPr txBox="1">
            <a:spLocks/>
          </p:cNvSpPr>
          <p:nvPr/>
        </p:nvSpPr>
        <p:spPr>
          <a:xfrm>
            <a:off x="279228" y="918118"/>
            <a:ext cx="8103204" cy="5272695"/>
          </a:xfrm>
          <a:prstGeom prst="rect">
            <a:avLst/>
          </a:prstGeom>
          <a:ln>
            <a:solidFill>
              <a:schemeClr val="accent1"/>
            </a:solidFill>
          </a:ln>
        </p:spPr>
        <p:txBody>
          <a:bodyPr vert="horz" lIns="91440" tIns="45720" rIns="91440" bIns="45720" rtlCol="0" anchor="t">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2720" indent="-172720"/>
            <a:endParaRPr lang="es-ES" sz="2400" b="1" dirty="0"/>
          </a:p>
          <a:p>
            <a:pPr marL="172720" indent="-172720"/>
            <a:r>
              <a:rPr lang="es-ES" sz="2400" b="1" dirty="0"/>
              <a:t>Alternativas de </a:t>
            </a:r>
            <a:r>
              <a:rPr lang="es-ES" sz="2400" b="1" dirty="0" err="1"/>
              <a:t>alamcenamiento</a:t>
            </a:r>
            <a:endParaRPr lang="es-ES" sz="2200" b="1" dirty="0"/>
          </a:p>
          <a:p>
            <a:pPr marL="358775" lvl="2" indent="0">
              <a:buNone/>
            </a:pPr>
            <a:endParaRPr lang="es-ES" sz="2200" b="1" dirty="0"/>
          </a:p>
          <a:p>
            <a:pPr marL="358775" lvl="2" indent="0">
              <a:buNone/>
            </a:pPr>
            <a:r>
              <a:rPr lang="es-ES" sz="2000" b="1" dirty="0"/>
              <a:t>Según las dimensiones de la operación, deberemos utilizar diferentes tipos de almacenamiento.</a:t>
            </a:r>
          </a:p>
          <a:p>
            <a:pPr marL="715645" lvl="3"/>
            <a:r>
              <a:rPr lang="es-ES" sz="2000" b="1" dirty="0">
                <a:solidFill>
                  <a:schemeClr val="accent1">
                    <a:lumMod val="60000"/>
                    <a:lumOff val="40000"/>
                  </a:schemeClr>
                </a:solidFill>
              </a:rPr>
              <a:t>XXXX</a:t>
            </a:r>
          </a:p>
          <a:p>
            <a:pPr marL="541020" lvl="3" indent="0">
              <a:buNone/>
            </a:pPr>
            <a:endParaRPr lang="es-ES" sz="2000" b="1" dirty="0"/>
          </a:p>
        </p:txBody>
      </p:sp>
    </p:spTree>
    <p:extLst>
      <p:ext uri="{BB962C8B-B14F-4D97-AF65-F5344CB8AC3E}">
        <p14:creationId xmlns:p14="http://schemas.microsoft.com/office/powerpoint/2010/main" val="1432908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340886" y="758577"/>
            <a:ext cx="8302054"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s-ES" sz="1705">
                <a:solidFill>
                  <a:srgbClr val="5A5A5A"/>
                </a:solidFill>
                <a:latin typeface="Arial" pitchFamily="34" charset="0"/>
              </a:rPr>
              <a:t>Definicion de Alternativas de Almacenaje</a:t>
            </a:r>
          </a:p>
          <a:p>
            <a:pPr defTabSz="924764" fontAlgn="base">
              <a:spcBef>
                <a:spcPct val="0"/>
              </a:spcBef>
              <a:spcAft>
                <a:spcPct val="0"/>
              </a:spcAft>
            </a:pPr>
            <a:r>
              <a:rPr lang="es-ES" sz="2652">
                <a:solidFill>
                  <a:srgbClr val="004696"/>
                </a:solidFill>
                <a:latin typeface="Arial" pitchFamily="34" charset="0"/>
              </a:rPr>
              <a:t>Definicion de Alternativas de Almacenaje</a:t>
            </a:r>
          </a:p>
        </p:txBody>
      </p:sp>
      <p:sp>
        <p:nvSpPr>
          <p:cNvPr id="6" name="shpTitle894491"/>
          <p:cNvSpPr/>
          <p:nvPr/>
        </p:nvSpPr>
        <p:spPr bwMode="auto">
          <a:xfrm>
            <a:off x="2397659" y="2326871"/>
            <a:ext cx="4278068" cy="750151"/>
          </a:xfrm>
          <a:prstGeom prst="homePlate">
            <a:avLst>
              <a:gd name="adj" fmla="val 37280"/>
            </a:avLst>
          </a:prstGeom>
          <a:solidFill>
            <a:srgbClr val="82A0CD"/>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1516" b="1" dirty="0">
                <a:solidFill>
                  <a:srgbClr val="FFFFFF"/>
                </a:solidFill>
                <a:latin typeface="Arial" pitchFamily="34" charset="0"/>
              </a:rPr>
              <a:t>ANALISIS DE CLUSTER DE SKUS</a:t>
            </a:r>
          </a:p>
        </p:txBody>
      </p:sp>
      <p:sp>
        <p:nvSpPr>
          <p:cNvPr id="7" name="shpTitle894491"/>
          <p:cNvSpPr/>
          <p:nvPr/>
        </p:nvSpPr>
        <p:spPr bwMode="auto">
          <a:xfrm>
            <a:off x="2376050" y="3667711"/>
            <a:ext cx="4299677" cy="750151"/>
          </a:xfrm>
          <a:prstGeom prst="homePlate">
            <a:avLst>
              <a:gd name="adj" fmla="val 37280"/>
            </a:avLst>
          </a:prstGeom>
          <a:solidFill>
            <a:schemeClr val="accent3"/>
          </a:solidFill>
          <a:ln w="12700" cap="flat" cmpd="sng" algn="ctr">
            <a:noFill/>
            <a:prstDash val="solid"/>
            <a:round/>
            <a:headEnd type="none" w="med" len="med"/>
            <a:tailEnd type="none" w="med" len="med"/>
          </a:ln>
          <a:effec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1516" b="1" dirty="0">
                <a:solidFill>
                  <a:srgbClr val="FFFFFF"/>
                </a:solidFill>
                <a:latin typeface="Arial" pitchFamily="34" charset="0"/>
              </a:rPr>
              <a:t>SHORT LISTING - </a:t>
            </a:r>
            <a:r>
              <a:rPr lang="es-ES" sz="1516" b="1" dirty="0" err="1">
                <a:solidFill>
                  <a:srgbClr val="FFFFFF"/>
                </a:solidFill>
                <a:latin typeface="Arial" pitchFamily="34" charset="0"/>
              </a:rPr>
              <a:t>Template</a:t>
            </a:r>
            <a:endParaRPr lang="es-ES" sz="1516" b="1" dirty="0">
              <a:solidFill>
                <a:srgbClr val="FFFFFF"/>
              </a:solidFill>
              <a:latin typeface="Arial" pitchFamily="34" charset="0"/>
            </a:endParaRPr>
          </a:p>
        </p:txBody>
      </p:sp>
      <p:sp>
        <p:nvSpPr>
          <p:cNvPr id="8" name="shpTitle894491"/>
          <p:cNvSpPr/>
          <p:nvPr/>
        </p:nvSpPr>
        <p:spPr bwMode="auto">
          <a:xfrm>
            <a:off x="2397659" y="5065876"/>
            <a:ext cx="4278068" cy="750151"/>
          </a:xfrm>
          <a:prstGeom prst="homePlate">
            <a:avLst>
              <a:gd name="adj" fmla="val 37280"/>
            </a:avLst>
          </a:prstGeom>
          <a:solidFill>
            <a:schemeClr val="accent4"/>
          </a:solidFill>
          <a:ln w="12700" cap="flat" cmpd="sng" algn="ctr">
            <a:noFill/>
            <a:prstDash val="solid"/>
            <a:round/>
            <a:headEnd type="none" w="med" len="med"/>
            <a:tailEnd type="none" w="med" len="med"/>
          </a:ln>
          <a:effec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1516" b="1" dirty="0">
                <a:solidFill>
                  <a:srgbClr val="FFFFFF"/>
                </a:solidFill>
                <a:latin typeface="Arial" pitchFamily="34" charset="0"/>
              </a:rPr>
              <a:t>DIMENSIONADO POR CLUSTER</a:t>
            </a:r>
          </a:p>
        </p:txBody>
      </p:sp>
      <p:grpSp>
        <p:nvGrpSpPr>
          <p:cNvPr id="9" name="8 Grupo"/>
          <p:cNvGrpSpPr/>
          <p:nvPr/>
        </p:nvGrpSpPr>
        <p:grpSpPr>
          <a:xfrm>
            <a:off x="6873511" y="2123477"/>
            <a:ext cx="3775584" cy="1192790"/>
            <a:chOff x="127000" y="127000"/>
            <a:chExt cx="1763014" cy="1259332"/>
          </a:xfrm>
        </p:grpSpPr>
        <p:sp>
          <p:nvSpPr>
            <p:cNvPr id="10" name="shpContent895509"/>
            <p:cNvSpPr txBox="1">
              <a:spLocks noChangeArrowheads="1"/>
            </p:cNvSpPr>
            <p:nvPr/>
          </p:nvSpPr>
          <p:spPr bwMode="auto">
            <a:xfrm>
              <a:off x="127000" y="440055"/>
              <a:ext cx="1763014" cy="946277"/>
            </a:xfrm>
            <a:prstGeom prst="rect">
              <a:avLst/>
            </a:prstGeom>
            <a:solidFill>
              <a:srgbClr val="82A0CD"/>
            </a:solidFill>
            <a:ln w="19050" algn="ctr">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marL="165405" lvl="1" indent="-163902" defTabSz="1022502">
                <a:buClr>
                  <a:srgbClr val="FFFFFF"/>
                </a:buClr>
              </a:pPr>
              <a:r>
                <a:rPr lang="de-DE" altLang="es-ES" sz="1137" dirty="0">
                  <a:solidFill>
                    <a:srgbClr val="FFFFFF"/>
                  </a:solidFill>
                  <a:latin typeface="Arial"/>
                </a:rPr>
                <a:t>Metodologia</a:t>
              </a:r>
            </a:p>
            <a:p>
              <a:pPr marL="165405" lvl="1" indent="-163902" defTabSz="1022502">
                <a:buClr>
                  <a:srgbClr val="FFFFFF"/>
                </a:buClr>
              </a:pPr>
              <a:r>
                <a:rPr lang="de-DE" altLang="es-ES" sz="1137" dirty="0">
                  <a:solidFill>
                    <a:srgbClr val="FFFFFF"/>
                  </a:solidFill>
                  <a:latin typeface="Arial"/>
                </a:rPr>
                <a:t>Consolidacion clusters</a:t>
              </a:r>
            </a:p>
          </p:txBody>
        </p:sp>
        <p:sp>
          <p:nvSpPr>
            <p:cNvPr id="11" name="shpTitle895509"/>
            <p:cNvSpPr/>
            <p:nvPr/>
          </p:nvSpPr>
          <p:spPr bwMode="auto">
            <a:xfrm>
              <a:off x="127000" y="127000"/>
              <a:ext cx="1763014" cy="313055"/>
            </a:xfrm>
            <a:prstGeom prst="rect">
              <a:avLst/>
            </a:prstGeom>
            <a:solidFill>
              <a:srgbClr val="FFFFFF"/>
            </a:solidFill>
            <a:ln w="19050" cap="flat" cmpd="sng" algn="ctr">
              <a:solidFill>
                <a:srgbClr val="82A0C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s-ES" sz="1326" dirty="0">
                  <a:solidFill>
                    <a:srgbClr val="5A5A5A"/>
                  </a:solidFill>
                  <a:latin typeface="Arial" pitchFamily="34" charset="0"/>
                </a:rPr>
                <a:t>Análisis Clúster</a:t>
              </a:r>
            </a:p>
          </p:txBody>
        </p:sp>
      </p:grpSp>
      <p:grpSp>
        <p:nvGrpSpPr>
          <p:cNvPr id="12" name="11 Grupo"/>
          <p:cNvGrpSpPr/>
          <p:nvPr/>
        </p:nvGrpSpPr>
        <p:grpSpPr>
          <a:xfrm>
            <a:off x="6873511" y="3628671"/>
            <a:ext cx="3775584" cy="1096189"/>
            <a:chOff x="127000" y="127000"/>
            <a:chExt cx="1763014" cy="1157342"/>
          </a:xfrm>
        </p:grpSpPr>
        <p:sp>
          <p:nvSpPr>
            <p:cNvPr id="13" name="shpContent895509"/>
            <p:cNvSpPr txBox="1">
              <a:spLocks noChangeArrowheads="1"/>
            </p:cNvSpPr>
            <p:nvPr/>
          </p:nvSpPr>
          <p:spPr bwMode="auto">
            <a:xfrm>
              <a:off x="127000" y="440056"/>
              <a:ext cx="1763014" cy="844286"/>
            </a:xfrm>
            <a:prstGeom prst="rect">
              <a:avLst/>
            </a:prstGeom>
            <a:solidFill>
              <a:srgbClr val="C8A096"/>
            </a:solidFill>
            <a:ln w="19050" algn="ctr">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marL="165405" lvl="1" indent="-163902" defTabSz="1022502">
                <a:buClr>
                  <a:srgbClr val="FFFFFF"/>
                </a:buClr>
              </a:pPr>
              <a:r>
                <a:rPr lang="es-ES" altLang="es-ES" sz="1137" dirty="0">
                  <a:solidFill>
                    <a:srgbClr val="FFFFFF"/>
                  </a:solidFill>
                  <a:latin typeface="Arial"/>
                </a:rPr>
                <a:t>Manual vs Automático</a:t>
              </a:r>
            </a:p>
            <a:p>
              <a:pPr marL="165405" lvl="1" indent="-163902" defTabSz="1022502">
                <a:buClr>
                  <a:srgbClr val="FFFFFF"/>
                </a:buClr>
              </a:pPr>
              <a:r>
                <a:rPr lang="es-ES" altLang="es-ES" sz="1137" dirty="0">
                  <a:solidFill>
                    <a:srgbClr val="FFFFFF"/>
                  </a:solidFill>
                  <a:latin typeface="Arial"/>
                </a:rPr>
                <a:t>Selección de alternativa de acuerdo a clúster</a:t>
              </a:r>
            </a:p>
            <a:p>
              <a:pPr marL="165405" lvl="1" indent="-163902" defTabSz="1022502">
                <a:buClr>
                  <a:srgbClr val="FFFFFF"/>
                </a:buClr>
              </a:pPr>
              <a:r>
                <a:rPr lang="es-ES" altLang="es-ES" sz="1137" dirty="0">
                  <a:solidFill>
                    <a:srgbClr val="FFFFFF"/>
                  </a:solidFill>
                  <a:latin typeface="Arial"/>
                </a:rPr>
                <a:t>Condiciones especiales de cada proyecto</a:t>
              </a:r>
              <a:endParaRPr lang="de-DE" altLang="es-ES" sz="1137" dirty="0">
                <a:solidFill>
                  <a:srgbClr val="FFFFFF"/>
                </a:solidFill>
                <a:latin typeface="Arial"/>
              </a:endParaRPr>
            </a:p>
          </p:txBody>
        </p:sp>
        <p:sp>
          <p:nvSpPr>
            <p:cNvPr id="14" name="shpTitle895509"/>
            <p:cNvSpPr/>
            <p:nvPr/>
          </p:nvSpPr>
          <p:spPr bwMode="auto">
            <a:xfrm>
              <a:off x="127000" y="127000"/>
              <a:ext cx="1763014" cy="313055"/>
            </a:xfrm>
            <a:prstGeom prst="rect">
              <a:avLst/>
            </a:prstGeom>
            <a:solidFill>
              <a:srgbClr val="FFFFFF"/>
            </a:solidFill>
            <a:ln w="19050" cap="flat" cmpd="sng" algn="ctr">
              <a:solidFill>
                <a:srgbClr val="C8A0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s-ES" sz="1326" dirty="0">
                  <a:solidFill>
                    <a:srgbClr val="5A5A5A"/>
                  </a:solidFill>
                  <a:latin typeface="Arial" pitchFamily="34" charset="0"/>
                </a:rPr>
                <a:t>Short </a:t>
              </a:r>
              <a:r>
                <a:rPr lang="es-ES" sz="1326" dirty="0" err="1">
                  <a:solidFill>
                    <a:srgbClr val="5A5A5A"/>
                  </a:solidFill>
                  <a:latin typeface="Arial" pitchFamily="34" charset="0"/>
                </a:rPr>
                <a:t>listing</a:t>
              </a:r>
              <a:endParaRPr lang="es-ES" sz="1326" dirty="0">
                <a:solidFill>
                  <a:srgbClr val="5A5A5A"/>
                </a:solidFill>
                <a:latin typeface="Arial" pitchFamily="34" charset="0"/>
              </a:endParaRPr>
            </a:p>
          </p:txBody>
        </p:sp>
      </p:grpSp>
      <p:grpSp>
        <p:nvGrpSpPr>
          <p:cNvPr id="15" name="14 Grupo"/>
          <p:cNvGrpSpPr/>
          <p:nvPr/>
        </p:nvGrpSpPr>
        <p:grpSpPr>
          <a:xfrm>
            <a:off x="6895232" y="5063362"/>
            <a:ext cx="3775584" cy="864447"/>
            <a:chOff x="127000" y="127000"/>
            <a:chExt cx="1763014" cy="912672"/>
          </a:xfrm>
        </p:grpSpPr>
        <p:sp>
          <p:nvSpPr>
            <p:cNvPr id="16" name="shpContent895509"/>
            <p:cNvSpPr txBox="1">
              <a:spLocks noChangeArrowheads="1"/>
            </p:cNvSpPr>
            <p:nvPr/>
          </p:nvSpPr>
          <p:spPr bwMode="auto">
            <a:xfrm>
              <a:off x="127000" y="440056"/>
              <a:ext cx="1763014" cy="599616"/>
            </a:xfrm>
            <a:prstGeom prst="rect">
              <a:avLst/>
            </a:prstGeom>
            <a:solidFill>
              <a:srgbClr val="AAA050"/>
            </a:solidFill>
            <a:ln w="19050" algn="ctr">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marL="165405" lvl="1" indent="-163902" defTabSz="1022502">
                <a:buClr>
                  <a:srgbClr val="FFFFFF"/>
                </a:buClr>
              </a:pPr>
              <a:r>
                <a:rPr lang="es-ES" altLang="es-ES" sz="1137" dirty="0">
                  <a:solidFill>
                    <a:srgbClr val="FFFFFF"/>
                  </a:solidFill>
                  <a:latin typeface="Arial"/>
                </a:rPr>
                <a:t>Rack </a:t>
              </a:r>
              <a:r>
                <a:rPr lang="es-ES" altLang="es-ES" sz="1137" dirty="0" err="1">
                  <a:solidFill>
                    <a:srgbClr val="FFFFFF"/>
                  </a:solidFill>
                  <a:latin typeface="Arial"/>
                </a:rPr>
                <a:t>fill</a:t>
              </a:r>
              <a:r>
                <a:rPr lang="es-ES" altLang="es-ES" sz="1137" dirty="0">
                  <a:solidFill>
                    <a:srgbClr val="FFFFFF"/>
                  </a:solidFill>
                  <a:latin typeface="Arial"/>
                </a:rPr>
                <a:t> </a:t>
              </a:r>
              <a:r>
                <a:rPr lang="es-ES" altLang="es-ES" sz="1137" dirty="0" err="1">
                  <a:solidFill>
                    <a:srgbClr val="FFFFFF"/>
                  </a:solidFill>
                  <a:latin typeface="Arial"/>
                </a:rPr>
                <a:t>rate</a:t>
              </a:r>
              <a:endParaRPr lang="es-ES" altLang="es-ES" sz="1137" dirty="0">
                <a:solidFill>
                  <a:srgbClr val="FFFFFF"/>
                </a:solidFill>
                <a:latin typeface="Arial"/>
              </a:endParaRPr>
            </a:p>
            <a:p>
              <a:pPr marL="165405" lvl="1" indent="-163902" defTabSz="1022502">
                <a:buClr>
                  <a:srgbClr val="FFFFFF"/>
                </a:buClr>
              </a:pPr>
              <a:r>
                <a:rPr lang="es-ES" altLang="es-ES" sz="1137" dirty="0">
                  <a:solidFill>
                    <a:srgbClr val="FFFFFF"/>
                  </a:solidFill>
                  <a:latin typeface="Arial"/>
                </a:rPr>
                <a:t>Calculo de m2 e inversiones por alternativa</a:t>
              </a:r>
            </a:p>
          </p:txBody>
        </p:sp>
        <p:sp>
          <p:nvSpPr>
            <p:cNvPr id="17" name="shpTitle895509"/>
            <p:cNvSpPr/>
            <p:nvPr/>
          </p:nvSpPr>
          <p:spPr bwMode="auto">
            <a:xfrm>
              <a:off x="127000" y="127000"/>
              <a:ext cx="1763014" cy="313055"/>
            </a:xfrm>
            <a:prstGeom prst="rect">
              <a:avLst/>
            </a:prstGeom>
            <a:solidFill>
              <a:srgbClr val="FFFFFF"/>
            </a:solidFill>
            <a:ln w="19050" cap="flat" cmpd="sng" algn="ctr">
              <a:solidFill>
                <a:srgbClr val="AAA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s-ES" sz="1326" dirty="0">
                  <a:solidFill>
                    <a:srgbClr val="5A5A5A"/>
                  </a:solidFill>
                  <a:latin typeface="Arial" pitchFamily="34" charset="0"/>
                </a:rPr>
                <a:t>Dimensionado por </a:t>
              </a:r>
              <a:r>
                <a:rPr lang="es-ES" sz="1326" dirty="0" err="1">
                  <a:solidFill>
                    <a:srgbClr val="5A5A5A"/>
                  </a:solidFill>
                  <a:latin typeface="Arial" pitchFamily="34" charset="0"/>
                </a:rPr>
                <a:t>Cluster</a:t>
              </a:r>
              <a:endParaRPr lang="es-ES" sz="1326" dirty="0">
                <a:solidFill>
                  <a:srgbClr val="5A5A5A"/>
                </a:solidFill>
                <a:latin typeface="Arial" pitchFamily="34" charset="0"/>
              </a:endParaRPr>
            </a:p>
          </p:txBody>
        </p:sp>
      </p:grpSp>
      <p:sp>
        <p:nvSpPr>
          <p:cNvPr id="5"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955612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2340886" y="758577"/>
            <a:ext cx="8302054"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s-ES" sz="1705" dirty="0">
                <a:solidFill>
                  <a:srgbClr val="5A5A5A"/>
                </a:solidFill>
                <a:latin typeface="Arial" pitchFamily="34" charset="0"/>
              </a:rPr>
              <a:t>Definición de Alternativas de Almacenaje</a:t>
            </a:r>
          </a:p>
          <a:p>
            <a:pPr defTabSz="924764" fontAlgn="base">
              <a:spcBef>
                <a:spcPct val="0"/>
              </a:spcBef>
              <a:spcAft>
                <a:spcPct val="0"/>
              </a:spcAft>
            </a:pPr>
            <a:r>
              <a:rPr lang="es-ES" sz="2652" dirty="0">
                <a:solidFill>
                  <a:srgbClr val="004696"/>
                </a:solidFill>
                <a:latin typeface="Arial" pitchFamily="34" charset="0"/>
              </a:rPr>
              <a:t>Análisis y Consolidación por Clúster </a:t>
            </a:r>
          </a:p>
        </p:txBody>
      </p:sp>
      <p:sp>
        <p:nvSpPr>
          <p:cNvPr id="20" name="shpTitle894491"/>
          <p:cNvSpPr/>
          <p:nvPr/>
        </p:nvSpPr>
        <p:spPr bwMode="auto">
          <a:xfrm>
            <a:off x="8229189" y="1041315"/>
            <a:ext cx="2139034" cy="477339"/>
          </a:xfrm>
          <a:prstGeom prst="homePlate">
            <a:avLst>
              <a:gd name="adj" fmla="val 37280"/>
            </a:avLst>
          </a:prstGeom>
          <a:solidFill>
            <a:schemeClr val="accent1"/>
          </a:solidFill>
          <a:ln w="12700" cap="flat" cmpd="sng" algn="ctr">
            <a:noFill/>
            <a:prstDash val="solid"/>
            <a:round/>
            <a:headEnd type="none" w="med" len="med"/>
            <a:tailEnd type="none" w="med" len="med"/>
          </a:ln>
          <a:effec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995" b="1" dirty="0">
                <a:solidFill>
                  <a:srgbClr val="FFFFFF"/>
                </a:solidFill>
                <a:latin typeface="Arial" pitchFamily="34" charset="0"/>
              </a:rPr>
              <a:t>ANALISIS DE CLUSTER DE SKUS</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3351" y="2099039"/>
            <a:ext cx="2180246" cy="166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2372467" y="4003967"/>
            <a:ext cx="2745177" cy="617285"/>
          </a:xfrm>
          <a:prstGeom prst="rect">
            <a:avLst/>
          </a:prstGeom>
          <a:noFill/>
        </p:spPr>
        <p:txBody>
          <a:bodyPr wrap="square" rtlCol="0">
            <a:spAutoFit/>
          </a:bodyPr>
          <a:lstStyle/>
          <a:p>
            <a:pPr marL="324795" indent="-324795" defTabSz="866120" fontAlgn="base">
              <a:spcBef>
                <a:spcPct val="0"/>
              </a:spcBef>
              <a:spcAft>
                <a:spcPct val="0"/>
              </a:spcAft>
              <a:buFontTx/>
              <a:buAutoNum type="arabicPeriod"/>
            </a:pPr>
            <a:r>
              <a:rPr lang="es-ES" sz="1137" b="1" dirty="0">
                <a:solidFill>
                  <a:srgbClr val="000000"/>
                </a:solidFill>
                <a:latin typeface="Arial" pitchFamily="34" charset="0"/>
              </a:rPr>
              <a:t>Análisis de Clúster ABC</a:t>
            </a:r>
          </a:p>
          <a:p>
            <a:pPr defTabSz="866120" fontAlgn="base">
              <a:spcBef>
                <a:spcPct val="0"/>
              </a:spcBef>
              <a:spcAft>
                <a:spcPct val="0"/>
              </a:spcAft>
            </a:pPr>
            <a:r>
              <a:rPr lang="es-ES" sz="1137" dirty="0">
                <a:solidFill>
                  <a:srgbClr val="000000"/>
                </a:solidFill>
                <a:latin typeface="Arial" pitchFamily="34" charset="0"/>
              </a:rPr>
              <a:t>(9 a 16 </a:t>
            </a:r>
            <a:r>
              <a:rPr lang="es-ES" sz="1137" dirty="0" err="1">
                <a:solidFill>
                  <a:srgbClr val="000000"/>
                </a:solidFill>
                <a:latin typeface="Arial" pitchFamily="34" charset="0"/>
              </a:rPr>
              <a:t>Clusters</a:t>
            </a:r>
            <a:r>
              <a:rPr lang="es-ES" sz="1137" dirty="0">
                <a:solidFill>
                  <a:srgbClr val="000000"/>
                </a:solidFill>
                <a:latin typeface="Arial" pitchFamily="34" charset="0"/>
              </a:rPr>
              <a:t> –&gt; Identificar </a:t>
            </a:r>
            <a:r>
              <a:rPr lang="es-ES" sz="1137" dirty="0" err="1">
                <a:solidFill>
                  <a:srgbClr val="000000"/>
                </a:solidFill>
                <a:latin typeface="Arial" pitchFamily="34" charset="0"/>
              </a:rPr>
              <a:t>KPIs</a:t>
            </a:r>
            <a:r>
              <a:rPr lang="es-ES" sz="1137" dirty="0">
                <a:solidFill>
                  <a:srgbClr val="000000"/>
                </a:solidFill>
                <a:latin typeface="Arial" pitchFamily="34" charset="0"/>
              </a:rPr>
              <a:t> por </a:t>
            </a:r>
            <a:r>
              <a:rPr lang="es-ES" sz="1137" dirty="0" err="1">
                <a:solidFill>
                  <a:srgbClr val="000000"/>
                </a:solidFill>
                <a:latin typeface="Arial" pitchFamily="34" charset="0"/>
              </a:rPr>
              <a:t>cluster</a:t>
            </a:r>
            <a:r>
              <a:rPr lang="es-ES" sz="1137" dirty="0">
                <a:solidFill>
                  <a:srgbClr val="000000"/>
                </a:solidFill>
                <a:latin typeface="Arial" pitchFamily="34" charset="0"/>
              </a:rPr>
              <a:t>)</a:t>
            </a:r>
            <a:r>
              <a:rPr lang="es-ES" sz="1137" b="1" dirty="0">
                <a:solidFill>
                  <a:srgbClr val="000000"/>
                </a:solidFill>
                <a:latin typeface="Arial" pitchFamily="34" charset="0"/>
              </a:rPr>
              <a:t> </a:t>
            </a:r>
          </a:p>
        </p:txBody>
      </p:sp>
      <p:pic>
        <p:nvPicPr>
          <p:cNvPr id="89" name="Picture 8"/>
          <p:cNvPicPr/>
          <p:nvPr/>
        </p:nvPicPr>
        <p:blipFill rotWithShape="1">
          <a:blip r:embed="rId4" cstate="print">
            <a:extLst>
              <a:ext uri="{28A0092B-C50C-407E-A947-70E740481C1C}">
                <a14:useLocalDpi xmlns:a14="http://schemas.microsoft.com/office/drawing/2010/main" val="0"/>
              </a:ext>
            </a:extLst>
          </a:blip>
          <a:srcRect l="35683" r="39247" b="30541"/>
          <a:stretch/>
        </p:blipFill>
        <p:spPr bwMode="auto">
          <a:xfrm>
            <a:off x="5537068" y="2114744"/>
            <a:ext cx="1909688" cy="1666931"/>
          </a:xfrm>
          <a:prstGeom prst="rect">
            <a:avLst/>
          </a:prstGeom>
          <a:noFill/>
        </p:spPr>
      </p:pic>
      <p:sp>
        <p:nvSpPr>
          <p:cNvPr id="90" name="89 CuadroTexto"/>
          <p:cNvSpPr txBox="1"/>
          <p:nvPr/>
        </p:nvSpPr>
        <p:spPr>
          <a:xfrm>
            <a:off x="5165394" y="4003967"/>
            <a:ext cx="2745177" cy="617285"/>
          </a:xfrm>
          <a:prstGeom prst="rect">
            <a:avLst/>
          </a:prstGeom>
          <a:noFill/>
        </p:spPr>
        <p:txBody>
          <a:bodyPr wrap="square" rtlCol="0">
            <a:spAutoFit/>
          </a:bodyPr>
          <a:lstStyle/>
          <a:p>
            <a:pPr marL="324795" indent="-324795" defTabSz="866120" fontAlgn="base">
              <a:spcBef>
                <a:spcPct val="0"/>
              </a:spcBef>
              <a:spcAft>
                <a:spcPct val="0"/>
              </a:spcAft>
              <a:buFont typeface="+mj-lt"/>
              <a:buAutoNum type="arabicPeriod" startAt="2"/>
            </a:pPr>
            <a:r>
              <a:rPr lang="es-ES" sz="1137" b="1" dirty="0">
                <a:solidFill>
                  <a:srgbClr val="000000"/>
                </a:solidFill>
                <a:latin typeface="Arial" pitchFamily="34" charset="0"/>
              </a:rPr>
              <a:t>Consolidación de </a:t>
            </a:r>
            <a:r>
              <a:rPr lang="es-ES" sz="1137" b="1" dirty="0" err="1">
                <a:solidFill>
                  <a:srgbClr val="000000"/>
                </a:solidFill>
                <a:latin typeface="Arial" pitchFamily="34" charset="0"/>
              </a:rPr>
              <a:t>Clusters</a:t>
            </a:r>
            <a:endParaRPr lang="es-ES" sz="1137" b="1" dirty="0">
              <a:solidFill>
                <a:srgbClr val="000000"/>
              </a:solidFill>
              <a:latin typeface="Arial" pitchFamily="34" charset="0"/>
            </a:endParaRPr>
          </a:p>
          <a:p>
            <a:pPr defTabSz="866120" fontAlgn="base">
              <a:spcBef>
                <a:spcPct val="0"/>
              </a:spcBef>
              <a:spcAft>
                <a:spcPct val="0"/>
              </a:spcAft>
            </a:pPr>
            <a:r>
              <a:rPr lang="es-ES" sz="1137" dirty="0">
                <a:solidFill>
                  <a:srgbClr val="000000"/>
                </a:solidFill>
                <a:latin typeface="Arial" pitchFamily="34" charset="0"/>
              </a:rPr>
              <a:t>Simplificar consolidando </a:t>
            </a:r>
            <a:r>
              <a:rPr lang="es-ES" sz="1137" dirty="0" err="1">
                <a:solidFill>
                  <a:srgbClr val="000000"/>
                </a:solidFill>
                <a:latin typeface="Arial" pitchFamily="34" charset="0"/>
              </a:rPr>
              <a:t>clusters</a:t>
            </a:r>
            <a:r>
              <a:rPr lang="es-ES" sz="1137" dirty="0">
                <a:solidFill>
                  <a:srgbClr val="000000"/>
                </a:solidFill>
                <a:latin typeface="Arial" pitchFamily="34" charset="0"/>
              </a:rPr>
              <a:t> de acuerdo a los </a:t>
            </a:r>
            <a:r>
              <a:rPr lang="es-ES" sz="1137" dirty="0" err="1">
                <a:solidFill>
                  <a:srgbClr val="000000"/>
                </a:solidFill>
                <a:latin typeface="Arial" pitchFamily="34" charset="0"/>
              </a:rPr>
              <a:t>KPIs</a:t>
            </a:r>
            <a:endParaRPr lang="es-ES" sz="1137" b="1" dirty="0">
              <a:solidFill>
                <a:srgbClr val="000000"/>
              </a:solidFill>
              <a:latin typeface="Arial" pitchFamily="34" charset="0"/>
            </a:endParaRPr>
          </a:p>
        </p:txBody>
      </p:sp>
      <p:pic>
        <p:nvPicPr>
          <p:cNvPr id="91" name="Picture 8"/>
          <p:cNvPicPr/>
          <p:nvPr/>
        </p:nvPicPr>
        <p:blipFill rotWithShape="1">
          <a:blip r:embed="rId4" cstate="print">
            <a:extLst>
              <a:ext uri="{28A0092B-C50C-407E-A947-70E740481C1C}">
                <a14:useLocalDpi xmlns:a14="http://schemas.microsoft.com/office/drawing/2010/main" val="0"/>
              </a:ext>
            </a:extLst>
          </a:blip>
          <a:srcRect l="68231" b="29842"/>
          <a:stretch/>
        </p:blipFill>
        <p:spPr bwMode="auto">
          <a:xfrm>
            <a:off x="8164601" y="2290277"/>
            <a:ext cx="2177615" cy="1315865"/>
          </a:xfrm>
          <a:prstGeom prst="rect">
            <a:avLst/>
          </a:prstGeom>
          <a:noFill/>
        </p:spPr>
      </p:pic>
      <p:sp>
        <p:nvSpPr>
          <p:cNvPr id="92" name="91 CuadroTexto"/>
          <p:cNvSpPr txBox="1"/>
          <p:nvPr/>
        </p:nvSpPr>
        <p:spPr>
          <a:xfrm>
            <a:off x="7926117" y="4003966"/>
            <a:ext cx="2745177" cy="617285"/>
          </a:xfrm>
          <a:prstGeom prst="rect">
            <a:avLst/>
          </a:prstGeom>
          <a:noFill/>
        </p:spPr>
        <p:txBody>
          <a:bodyPr wrap="square" rtlCol="0">
            <a:spAutoFit/>
          </a:bodyPr>
          <a:lstStyle/>
          <a:p>
            <a:pPr marL="324795" indent="-324795" defTabSz="866120" fontAlgn="base">
              <a:spcBef>
                <a:spcPct val="0"/>
              </a:spcBef>
              <a:spcAft>
                <a:spcPct val="0"/>
              </a:spcAft>
              <a:buFont typeface="+mj-lt"/>
              <a:buAutoNum type="arabicPeriod" startAt="3"/>
            </a:pPr>
            <a:r>
              <a:rPr lang="es-ES" sz="1137" b="1" dirty="0">
                <a:solidFill>
                  <a:srgbClr val="000000"/>
                </a:solidFill>
                <a:latin typeface="Arial" pitchFamily="34" charset="0"/>
              </a:rPr>
              <a:t>Short </a:t>
            </a:r>
            <a:r>
              <a:rPr lang="es-ES" sz="1137" b="1" dirty="0" err="1">
                <a:solidFill>
                  <a:srgbClr val="000000"/>
                </a:solidFill>
                <a:latin typeface="Arial" pitchFamily="34" charset="0"/>
              </a:rPr>
              <a:t>Listing</a:t>
            </a:r>
            <a:endParaRPr lang="es-ES" sz="1137" b="1" dirty="0">
              <a:solidFill>
                <a:srgbClr val="000000"/>
              </a:solidFill>
              <a:latin typeface="Arial" pitchFamily="34" charset="0"/>
            </a:endParaRPr>
          </a:p>
          <a:p>
            <a:pPr defTabSz="866120" fontAlgn="base">
              <a:spcBef>
                <a:spcPct val="0"/>
              </a:spcBef>
              <a:spcAft>
                <a:spcPct val="0"/>
              </a:spcAft>
            </a:pPr>
            <a:r>
              <a:rPr lang="es-ES" sz="1137" dirty="0">
                <a:solidFill>
                  <a:srgbClr val="000000"/>
                </a:solidFill>
                <a:latin typeface="Arial" pitchFamily="34" charset="0"/>
              </a:rPr>
              <a:t>Armado de lista reducida de opciones de acuerdo a </a:t>
            </a:r>
            <a:r>
              <a:rPr lang="es-ES" sz="1137" dirty="0" err="1">
                <a:solidFill>
                  <a:srgbClr val="000000"/>
                </a:solidFill>
                <a:latin typeface="Arial" pitchFamily="34" charset="0"/>
              </a:rPr>
              <a:t>clusters</a:t>
            </a:r>
            <a:r>
              <a:rPr lang="es-ES" sz="1137" dirty="0">
                <a:solidFill>
                  <a:srgbClr val="000000"/>
                </a:solidFill>
                <a:latin typeface="Arial" pitchFamily="34" charset="0"/>
              </a:rPr>
              <a:t> consolidados</a:t>
            </a:r>
            <a:endParaRPr lang="es-ES" sz="1137" b="1" dirty="0">
              <a:solidFill>
                <a:srgbClr val="000000"/>
              </a:solidFill>
              <a:latin typeface="Arial" pitchFamily="34" charset="0"/>
            </a:endParaRPr>
          </a:p>
        </p:txBody>
      </p:sp>
      <p:sp>
        <p:nvSpPr>
          <p:cNvPr id="2048" name="shpTitle40127"/>
          <p:cNvSpPr/>
          <p:nvPr/>
        </p:nvSpPr>
        <p:spPr bwMode="auto">
          <a:xfrm>
            <a:off x="4984024" y="2474262"/>
            <a:ext cx="181370" cy="916485"/>
          </a:xfrm>
          <a:prstGeom prst="homePlate">
            <a:avLst>
              <a:gd name="adj" fmla="val 37280"/>
            </a:avLst>
          </a:prstGeom>
          <a:solidFill>
            <a:srgbClr val="82A0CD"/>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95" name="shpTitle40127"/>
          <p:cNvSpPr/>
          <p:nvPr/>
        </p:nvSpPr>
        <p:spPr bwMode="auto">
          <a:xfrm>
            <a:off x="7724355" y="2474262"/>
            <a:ext cx="181370" cy="916485"/>
          </a:xfrm>
          <a:prstGeom prst="homePlate">
            <a:avLst>
              <a:gd name="adj" fmla="val 37280"/>
            </a:avLst>
          </a:prstGeom>
          <a:solidFill>
            <a:srgbClr val="82A0CD"/>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2049" name="2048 CuadroTexto"/>
          <p:cNvSpPr txBox="1"/>
          <p:nvPr/>
        </p:nvSpPr>
        <p:spPr>
          <a:xfrm>
            <a:off x="4024310" y="4843997"/>
            <a:ext cx="4212644" cy="1317220"/>
          </a:xfrm>
          <a:prstGeom prst="rect">
            <a:avLst/>
          </a:prstGeom>
          <a:noFill/>
        </p:spPr>
        <p:txBody>
          <a:bodyPr wrap="square" rtlCol="0">
            <a:spAutoFit/>
          </a:bodyPr>
          <a:lstStyle/>
          <a:p>
            <a:pPr defTabSz="866120" fontAlgn="base">
              <a:spcBef>
                <a:spcPct val="0"/>
              </a:spcBef>
              <a:spcAft>
                <a:spcPct val="0"/>
              </a:spcAft>
            </a:pPr>
            <a:r>
              <a:rPr lang="es-ES" sz="1137" b="1" i="1" dirty="0">
                <a:solidFill>
                  <a:srgbClr val="000000"/>
                </a:solidFill>
                <a:latin typeface="Arial" pitchFamily="34" charset="0"/>
              </a:rPr>
              <a:t>Comportamientos clave para la consolidación de </a:t>
            </a:r>
            <a:r>
              <a:rPr lang="es-ES" sz="1137" b="1" i="1" dirty="0" err="1">
                <a:solidFill>
                  <a:srgbClr val="000000"/>
                </a:solidFill>
                <a:latin typeface="Arial" pitchFamily="34" charset="0"/>
              </a:rPr>
              <a:t>clústers</a:t>
            </a:r>
            <a:r>
              <a:rPr lang="es-ES" sz="1137" b="1" i="1" dirty="0">
                <a:solidFill>
                  <a:srgbClr val="000000"/>
                </a:solidFill>
                <a:latin typeface="Arial" pitchFamily="34" charset="0"/>
              </a:rPr>
              <a:t>:</a:t>
            </a:r>
          </a:p>
          <a:p>
            <a:pPr marL="270662" indent="-270662" defTabSz="866120" fontAlgn="base">
              <a:spcBef>
                <a:spcPct val="0"/>
              </a:spcBef>
              <a:spcAft>
                <a:spcPct val="0"/>
              </a:spcAft>
              <a:buFont typeface="+mj-lt"/>
              <a:buAutoNum type="romanUcPeriod"/>
            </a:pPr>
            <a:r>
              <a:rPr lang="es-ES" sz="1137" dirty="0">
                <a:solidFill>
                  <a:srgbClr val="000000"/>
                </a:solidFill>
                <a:latin typeface="Arial" pitchFamily="34" charset="0"/>
              </a:rPr>
              <a:t>Rotación muy alta ( &lt; 5 días stock)</a:t>
            </a:r>
          </a:p>
          <a:p>
            <a:pPr marL="270662" indent="-270662" defTabSz="866120" fontAlgn="base">
              <a:spcBef>
                <a:spcPct val="0"/>
              </a:spcBef>
              <a:spcAft>
                <a:spcPct val="0"/>
              </a:spcAft>
              <a:buFont typeface="+mj-lt"/>
              <a:buAutoNum type="romanUcPeriod"/>
            </a:pPr>
            <a:r>
              <a:rPr lang="es-ES" sz="1137" dirty="0">
                <a:solidFill>
                  <a:srgbClr val="000000"/>
                </a:solidFill>
                <a:latin typeface="Arial" pitchFamily="34" charset="0"/>
              </a:rPr>
              <a:t>Rotación muy baja (&gt; 20 días stock)</a:t>
            </a:r>
          </a:p>
          <a:p>
            <a:pPr marL="270662" indent="-270662" defTabSz="866120" fontAlgn="base">
              <a:spcBef>
                <a:spcPct val="0"/>
              </a:spcBef>
              <a:spcAft>
                <a:spcPct val="0"/>
              </a:spcAft>
              <a:buFont typeface="+mj-lt"/>
              <a:buAutoNum type="romanUcPeriod"/>
            </a:pPr>
            <a:r>
              <a:rPr lang="es-ES" sz="1137" dirty="0">
                <a:solidFill>
                  <a:srgbClr val="000000"/>
                </a:solidFill>
                <a:latin typeface="Arial" pitchFamily="34" charset="0"/>
              </a:rPr>
              <a:t>Inventario alto por SKUS ( &gt; 200 </a:t>
            </a:r>
            <a:r>
              <a:rPr lang="es-ES" sz="1137" dirty="0" err="1">
                <a:solidFill>
                  <a:srgbClr val="000000"/>
                </a:solidFill>
                <a:latin typeface="Arial" pitchFamily="34" charset="0"/>
              </a:rPr>
              <a:t>pll</a:t>
            </a:r>
            <a:r>
              <a:rPr lang="es-ES" sz="1137" dirty="0">
                <a:solidFill>
                  <a:srgbClr val="000000"/>
                </a:solidFill>
                <a:latin typeface="Arial" pitchFamily="34" charset="0"/>
              </a:rPr>
              <a:t>/</a:t>
            </a:r>
            <a:r>
              <a:rPr lang="es-ES" sz="1137" dirty="0" err="1">
                <a:solidFill>
                  <a:srgbClr val="000000"/>
                </a:solidFill>
                <a:latin typeface="Arial" pitchFamily="34" charset="0"/>
              </a:rPr>
              <a:t>sku</a:t>
            </a:r>
            <a:r>
              <a:rPr lang="es-ES" sz="1137" dirty="0">
                <a:solidFill>
                  <a:srgbClr val="000000"/>
                </a:solidFill>
                <a:latin typeface="Arial" pitchFamily="34" charset="0"/>
              </a:rPr>
              <a:t>)</a:t>
            </a:r>
          </a:p>
          <a:p>
            <a:pPr marL="270662" indent="-270662" defTabSz="866120" fontAlgn="base">
              <a:spcBef>
                <a:spcPct val="0"/>
              </a:spcBef>
              <a:spcAft>
                <a:spcPct val="0"/>
              </a:spcAft>
              <a:buFont typeface="+mj-lt"/>
              <a:buAutoNum type="romanUcPeriod"/>
            </a:pPr>
            <a:r>
              <a:rPr lang="es-ES" sz="1137" dirty="0">
                <a:solidFill>
                  <a:srgbClr val="000000"/>
                </a:solidFill>
                <a:latin typeface="Arial" pitchFamily="34" charset="0"/>
              </a:rPr>
              <a:t>Muy Bajo inventario por </a:t>
            </a:r>
            <a:r>
              <a:rPr lang="es-ES" sz="1137" dirty="0" err="1">
                <a:solidFill>
                  <a:srgbClr val="000000"/>
                </a:solidFill>
                <a:latin typeface="Arial" pitchFamily="34" charset="0"/>
              </a:rPr>
              <a:t>sku</a:t>
            </a:r>
            <a:r>
              <a:rPr lang="es-ES" sz="1137" dirty="0">
                <a:solidFill>
                  <a:srgbClr val="000000"/>
                </a:solidFill>
                <a:latin typeface="Arial" pitchFamily="34" charset="0"/>
              </a:rPr>
              <a:t> (&lt;10 </a:t>
            </a:r>
            <a:r>
              <a:rPr lang="es-ES" sz="1137" dirty="0" err="1">
                <a:solidFill>
                  <a:srgbClr val="000000"/>
                </a:solidFill>
                <a:latin typeface="Arial" pitchFamily="34" charset="0"/>
              </a:rPr>
              <a:t>pall</a:t>
            </a:r>
            <a:r>
              <a:rPr lang="es-ES" sz="1137" dirty="0">
                <a:solidFill>
                  <a:srgbClr val="000000"/>
                </a:solidFill>
                <a:latin typeface="Arial" pitchFamily="34" charset="0"/>
              </a:rPr>
              <a:t>/</a:t>
            </a:r>
            <a:r>
              <a:rPr lang="es-ES" sz="1137" dirty="0" err="1">
                <a:solidFill>
                  <a:srgbClr val="000000"/>
                </a:solidFill>
                <a:latin typeface="Arial" pitchFamily="34" charset="0"/>
              </a:rPr>
              <a:t>sku</a:t>
            </a:r>
            <a:r>
              <a:rPr lang="es-ES" sz="1137" dirty="0">
                <a:solidFill>
                  <a:srgbClr val="000000"/>
                </a:solidFill>
                <a:latin typeface="Arial" pitchFamily="34" charset="0"/>
              </a:rPr>
              <a:t>)</a:t>
            </a:r>
          </a:p>
          <a:p>
            <a:pPr marL="270662" indent="-270662" defTabSz="866120" fontAlgn="base">
              <a:spcBef>
                <a:spcPct val="0"/>
              </a:spcBef>
              <a:spcAft>
                <a:spcPct val="0"/>
              </a:spcAft>
              <a:buFont typeface="+mj-lt"/>
              <a:buAutoNum type="romanUcPeriod"/>
            </a:pPr>
            <a:r>
              <a:rPr lang="es-ES" sz="1137" dirty="0">
                <a:solidFill>
                  <a:srgbClr val="000000"/>
                </a:solidFill>
                <a:latin typeface="Arial" pitchFamily="34" charset="0"/>
              </a:rPr>
              <a:t>Muy alto </a:t>
            </a:r>
            <a:r>
              <a:rPr lang="es-ES" sz="1137" dirty="0" err="1">
                <a:solidFill>
                  <a:srgbClr val="000000"/>
                </a:solidFill>
                <a:latin typeface="Arial" pitchFamily="34" charset="0"/>
              </a:rPr>
              <a:t>fujo</a:t>
            </a:r>
            <a:r>
              <a:rPr lang="es-ES" sz="1137" dirty="0">
                <a:solidFill>
                  <a:srgbClr val="000000"/>
                </a:solidFill>
                <a:latin typeface="Arial" pitchFamily="34" charset="0"/>
              </a:rPr>
              <a:t> (&gt;100 </a:t>
            </a:r>
            <a:r>
              <a:rPr lang="es-ES" sz="1137" dirty="0" err="1">
                <a:solidFill>
                  <a:srgbClr val="000000"/>
                </a:solidFill>
                <a:latin typeface="Arial" pitchFamily="34" charset="0"/>
              </a:rPr>
              <a:t>pll</a:t>
            </a:r>
            <a:r>
              <a:rPr lang="es-ES" sz="1137" dirty="0">
                <a:solidFill>
                  <a:srgbClr val="000000"/>
                </a:solidFill>
                <a:latin typeface="Arial" pitchFamily="34" charset="0"/>
              </a:rPr>
              <a:t>/</a:t>
            </a:r>
            <a:r>
              <a:rPr lang="es-ES" sz="1137" dirty="0" err="1">
                <a:solidFill>
                  <a:srgbClr val="000000"/>
                </a:solidFill>
                <a:latin typeface="Arial" pitchFamily="34" charset="0"/>
              </a:rPr>
              <a:t>dia</a:t>
            </a:r>
            <a:r>
              <a:rPr lang="es-ES" sz="1137" dirty="0">
                <a:solidFill>
                  <a:srgbClr val="000000"/>
                </a:solidFill>
                <a:latin typeface="Arial" pitchFamily="34" charset="0"/>
              </a:rPr>
              <a:t>/</a:t>
            </a:r>
            <a:r>
              <a:rPr lang="es-ES" sz="1137" dirty="0" err="1">
                <a:solidFill>
                  <a:srgbClr val="000000"/>
                </a:solidFill>
                <a:latin typeface="Arial" pitchFamily="34" charset="0"/>
              </a:rPr>
              <a:t>sku</a:t>
            </a:r>
            <a:r>
              <a:rPr lang="es-ES" sz="1137" dirty="0">
                <a:solidFill>
                  <a:srgbClr val="000000"/>
                </a:solidFill>
                <a:latin typeface="Arial" pitchFamily="34" charset="0"/>
              </a:rPr>
              <a:t>)</a:t>
            </a:r>
          </a:p>
          <a:p>
            <a:pPr marL="270662" indent="-270662" defTabSz="866120" fontAlgn="base">
              <a:spcBef>
                <a:spcPct val="0"/>
              </a:spcBef>
              <a:spcAft>
                <a:spcPct val="0"/>
              </a:spcAft>
              <a:buFont typeface="+mj-lt"/>
              <a:buAutoNum type="romanUcPeriod"/>
            </a:pPr>
            <a:r>
              <a:rPr lang="es-ES" sz="1137" dirty="0">
                <a:solidFill>
                  <a:srgbClr val="000000"/>
                </a:solidFill>
                <a:latin typeface="Arial" pitchFamily="34" charset="0"/>
              </a:rPr>
              <a:t>Muy bajo flujo (&lt; 5 </a:t>
            </a:r>
            <a:r>
              <a:rPr lang="es-ES" sz="1137" dirty="0" err="1">
                <a:solidFill>
                  <a:srgbClr val="000000"/>
                </a:solidFill>
                <a:latin typeface="Arial" pitchFamily="34" charset="0"/>
              </a:rPr>
              <a:t>pll</a:t>
            </a:r>
            <a:r>
              <a:rPr lang="es-ES" sz="1137" dirty="0">
                <a:solidFill>
                  <a:srgbClr val="000000"/>
                </a:solidFill>
                <a:latin typeface="Arial" pitchFamily="34" charset="0"/>
              </a:rPr>
              <a:t>/</a:t>
            </a:r>
            <a:r>
              <a:rPr lang="es-ES" sz="1137" dirty="0" err="1">
                <a:solidFill>
                  <a:srgbClr val="000000"/>
                </a:solidFill>
                <a:latin typeface="Arial" pitchFamily="34" charset="0"/>
              </a:rPr>
              <a:t>dia</a:t>
            </a:r>
            <a:r>
              <a:rPr lang="es-ES" sz="1137" dirty="0">
                <a:solidFill>
                  <a:srgbClr val="000000"/>
                </a:solidFill>
                <a:latin typeface="Arial" pitchFamily="34" charset="0"/>
              </a:rPr>
              <a:t>/</a:t>
            </a:r>
            <a:r>
              <a:rPr lang="es-ES" sz="1137" dirty="0" err="1">
                <a:solidFill>
                  <a:srgbClr val="000000"/>
                </a:solidFill>
                <a:latin typeface="Arial" pitchFamily="34" charset="0"/>
              </a:rPr>
              <a:t>sku</a:t>
            </a:r>
            <a:r>
              <a:rPr lang="es-ES" sz="1137" dirty="0">
                <a:solidFill>
                  <a:srgbClr val="000000"/>
                </a:solidFill>
                <a:latin typeface="Arial" pitchFamily="34" charset="0"/>
              </a:rPr>
              <a:t>)</a:t>
            </a:r>
          </a:p>
        </p:txBody>
      </p:sp>
      <p:sp>
        <p:nvSpPr>
          <p:cNvPr id="2051" name="2050 Flecha curvada hacia la derecha"/>
          <p:cNvSpPr/>
          <p:nvPr/>
        </p:nvSpPr>
        <p:spPr bwMode="auto">
          <a:xfrm rot="19655752">
            <a:off x="3207263" y="4645005"/>
            <a:ext cx="485627" cy="1300621"/>
          </a:xfrm>
          <a:prstGeom prst="curvedRightArrow">
            <a:avLst/>
          </a:prstGeom>
          <a:solidFill>
            <a:schemeClr val="accent1"/>
          </a:solidFill>
          <a:ln w="12700" cap="flat" cmpd="sng" algn="ctr">
            <a:solidFill>
              <a:srgbClr val="5A5A5A"/>
            </a:solidFill>
            <a:prstDash val="solid"/>
            <a:round/>
            <a:headEnd type="none" w="med" len="med"/>
            <a:tailEnd type="none" w="med" len="med"/>
          </a:ln>
          <a:effec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2052" name="2051 Cerrar corchete"/>
          <p:cNvSpPr/>
          <p:nvPr/>
        </p:nvSpPr>
        <p:spPr bwMode="auto">
          <a:xfrm>
            <a:off x="8188379" y="4810989"/>
            <a:ext cx="170508" cy="1620043"/>
          </a:xfrm>
          <a:prstGeom prst="rightBracket">
            <a:avLst/>
          </a:prstGeom>
          <a:noFill/>
          <a:ln w="12700"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2053" name="2052 Rectángulo"/>
          <p:cNvSpPr/>
          <p:nvPr/>
        </p:nvSpPr>
        <p:spPr bwMode="auto">
          <a:xfrm>
            <a:off x="8517212" y="4758961"/>
            <a:ext cx="1977891" cy="340978"/>
          </a:xfrm>
          <a:prstGeom prst="rect">
            <a:avLst/>
          </a:prstGeom>
          <a:solidFill>
            <a:schemeClr val="accent1"/>
          </a:solidFill>
          <a:ln w="12700" cap="flat" cmpd="sng" algn="ctr">
            <a:noFill/>
            <a:prstDash val="solid"/>
            <a:round/>
            <a:headEnd type="none" w="med" len="med"/>
            <a:tailEnd type="none" w="med" len="med"/>
          </a:ln>
          <a:effec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r>
              <a:rPr lang="es-ES" sz="995" dirty="0">
                <a:solidFill>
                  <a:srgbClr val="FFFFFF"/>
                </a:solidFill>
                <a:latin typeface="Arial" pitchFamily="34" charset="0"/>
              </a:rPr>
              <a:t>Grupos min 1000 </a:t>
            </a:r>
            <a:r>
              <a:rPr lang="es-ES" sz="995" dirty="0" err="1">
                <a:solidFill>
                  <a:srgbClr val="FFFFFF"/>
                </a:solidFill>
                <a:latin typeface="Arial" pitchFamily="34" charset="0"/>
              </a:rPr>
              <a:t>pll</a:t>
            </a:r>
            <a:r>
              <a:rPr lang="es-ES" sz="995" dirty="0">
                <a:solidFill>
                  <a:srgbClr val="FFFFFF"/>
                </a:solidFill>
                <a:latin typeface="Arial" pitchFamily="34" charset="0"/>
              </a:rPr>
              <a:t> inventario</a:t>
            </a:r>
          </a:p>
        </p:txBody>
      </p:sp>
      <p:sp>
        <p:nvSpPr>
          <p:cNvPr id="101" name="100 Rectángulo"/>
          <p:cNvSpPr/>
          <p:nvPr/>
        </p:nvSpPr>
        <p:spPr bwMode="auto">
          <a:xfrm>
            <a:off x="8517212" y="5189986"/>
            <a:ext cx="1977891" cy="340978"/>
          </a:xfrm>
          <a:prstGeom prst="rect">
            <a:avLst/>
          </a:prstGeom>
          <a:solidFill>
            <a:schemeClr val="accent1"/>
          </a:solidFill>
          <a:ln w="12700" cap="flat" cmpd="sng" algn="ctr">
            <a:noFill/>
            <a:prstDash val="solid"/>
            <a:round/>
            <a:headEnd type="none" w="med" len="med"/>
            <a:tailEnd type="none" w="med" len="med"/>
          </a:ln>
          <a:effec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r>
              <a:rPr lang="es-ES" sz="995" dirty="0">
                <a:solidFill>
                  <a:srgbClr val="FFFFFF"/>
                </a:solidFill>
                <a:latin typeface="Arial" pitchFamily="34" charset="0"/>
              </a:rPr>
              <a:t>Priorizar Criterio de flujo para agrupar</a:t>
            </a:r>
          </a:p>
        </p:txBody>
      </p:sp>
      <p:sp>
        <p:nvSpPr>
          <p:cNvPr id="102" name="101 Rectángulo"/>
          <p:cNvSpPr/>
          <p:nvPr/>
        </p:nvSpPr>
        <p:spPr bwMode="auto">
          <a:xfrm>
            <a:off x="8517212" y="5621010"/>
            <a:ext cx="1977891" cy="340978"/>
          </a:xfrm>
          <a:prstGeom prst="rect">
            <a:avLst/>
          </a:prstGeom>
          <a:solidFill>
            <a:schemeClr val="accent1"/>
          </a:solidFill>
          <a:ln w="12700" cap="flat" cmpd="sng" algn="ctr">
            <a:noFill/>
            <a:prstDash val="solid"/>
            <a:round/>
            <a:headEnd type="none" w="med" len="med"/>
            <a:tailEnd type="none" w="med" len="med"/>
          </a:ln>
          <a:effec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r>
              <a:rPr lang="es-ES" sz="995" dirty="0">
                <a:solidFill>
                  <a:srgbClr val="FFFFFF"/>
                </a:solidFill>
                <a:latin typeface="Arial" pitchFamily="34" charset="0"/>
              </a:rPr>
              <a:t>Criterio de inventario para agrupar secundario</a:t>
            </a:r>
          </a:p>
        </p:txBody>
      </p:sp>
      <p:sp>
        <p:nvSpPr>
          <p:cNvPr id="103" name="102 Rectángulo"/>
          <p:cNvSpPr/>
          <p:nvPr/>
        </p:nvSpPr>
        <p:spPr bwMode="auto">
          <a:xfrm>
            <a:off x="8517212" y="6052035"/>
            <a:ext cx="1977891" cy="340978"/>
          </a:xfrm>
          <a:prstGeom prst="rect">
            <a:avLst/>
          </a:prstGeom>
          <a:solidFill>
            <a:schemeClr val="accent1"/>
          </a:solidFill>
          <a:ln w="12700" cap="flat" cmpd="sng" algn="ctr">
            <a:noFill/>
            <a:prstDash val="solid"/>
            <a:round/>
            <a:headEnd type="none" w="med" len="med"/>
            <a:tailEnd type="none" w="med" len="med"/>
          </a:ln>
          <a:effec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r>
              <a:rPr lang="es-ES" sz="995" dirty="0">
                <a:solidFill>
                  <a:srgbClr val="FFFFFF"/>
                </a:solidFill>
                <a:latin typeface="Arial" pitchFamily="34" charset="0"/>
              </a:rPr>
              <a:t>Criterio de inventario/</a:t>
            </a:r>
            <a:r>
              <a:rPr lang="es-ES" sz="995" dirty="0" err="1">
                <a:solidFill>
                  <a:srgbClr val="FFFFFF"/>
                </a:solidFill>
                <a:latin typeface="Arial" pitchFamily="34" charset="0"/>
              </a:rPr>
              <a:t>sku</a:t>
            </a:r>
            <a:r>
              <a:rPr lang="es-ES" sz="995" dirty="0">
                <a:solidFill>
                  <a:srgbClr val="FFFFFF"/>
                </a:solidFill>
                <a:latin typeface="Arial" pitchFamily="34" charset="0"/>
              </a:rPr>
              <a:t>  para agrupar ultimo criterio</a:t>
            </a:r>
          </a:p>
        </p:txBody>
      </p:sp>
      <p:sp>
        <p:nvSpPr>
          <p:cNvPr id="3"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396931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pieren 28"/>
          <p:cNvGrpSpPr/>
          <p:nvPr/>
        </p:nvGrpSpPr>
        <p:grpSpPr>
          <a:xfrm>
            <a:off x="3213567" y="2916775"/>
            <a:ext cx="6085138" cy="872903"/>
            <a:chOff x="2195514" y="3079493"/>
            <a:chExt cx="6424610" cy="921600"/>
          </a:xfrm>
        </p:grpSpPr>
        <p:sp>
          <p:nvSpPr>
            <p:cNvPr id="45" name="Inhaltsplatzhalter 1"/>
            <p:cNvSpPr txBox="1">
              <a:spLocks/>
            </p:cNvSpPr>
            <p:nvPr/>
          </p:nvSpPr>
          <p:spPr bwMode="auto">
            <a:xfrm>
              <a:off x="2195514" y="3079495"/>
              <a:ext cx="2159000" cy="921598"/>
            </a:xfrm>
            <a:prstGeom prst="rect">
              <a:avLst/>
            </a:prstGeom>
            <a:solidFill>
              <a:srgbClr val="82A0CD"/>
            </a:solidFill>
            <a:ln w="19050" algn="ctr">
              <a:solidFill>
                <a:srgbClr val="82A0CD"/>
              </a:solidFill>
              <a:miter lim="800000"/>
              <a:headEnd/>
              <a:tailEnd/>
            </a:ln>
            <a:effectLst/>
          </p:spPr>
          <p:txBody>
            <a:bodyPr vert="horz" wrap="square" lIns="85244" tIns="44327" rIns="85244" bIns="44327" numCol="1" anchor="t" anchorCtr="0" compatLnSpc="1">
              <a:prstTxWarp prst="textNoShape">
                <a:avLst/>
              </a:prstTxWarp>
              <a:noAutofit/>
            </a:bodyPr>
            <a:lstStyle>
              <a:lvl1pPr marL="0" indent="0" algn="l" defTabSz="515938" rtl="0" eaLnBrk="1" fontAlgn="base" hangingPunct="1">
                <a:spcBef>
                  <a:spcPct val="0"/>
                </a:spcBef>
                <a:spcAft>
                  <a:spcPct val="0"/>
                </a:spcAft>
                <a:buClr>
                  <a:srgbClr val="5A5A5A"/>
                </a:buClr>
                <a:buFont typeface="Arial" charset="0"/>
                <a:defRPr sz="1400">
                  <a:solidFill>
                    <a:schemeClr val="tx1"/>
                  </a:solidFill>
                  <a:latin typeface="+mn-lt"/>
                  <a:ea typeface="+mn-ea"/>
                  <a:cs typeface="+mn-cs"/>
                </a:defRPr>
              </a:lvl1pPr>
              <a:lvl2pPr marL="182563" indent="-180975" algn="l" defTabSz="515938" rtl="0" eaLnBrk="1" fontAlgn="base" hangingPunct="1">
                <a:spcBef>
                  <a:spcPct val="0"/>
                </a:spcBef>
                <a:spcAft>
                  <a:spcPct val="0"/>
                </a:spcAft>
                <a:buClr>
                  <a:schemeClr val="tx1"/>
                </a:buClr>
                <a:buFont typeface="Arial" charset="0"/>
                <a:buChar char="•"/>
                <a:defRPr sz="1400">
                  <a:solidFill>
                    <a:schemeClr val="tx1"/>
                  </a:solidFill>
                  <a:latin typeface="+mn-lt"/>
                </a:defRPr>
              </a:lvl2pPr>
              <a:lvl3pPr marL="184150" indent="-7938" algn="l" defTabSz="515938" rtl="0" eaLnBrk="1" fontAlgn="base" hangingPunct="1">
                <a:spcBef>
                  <a:spcPct val="0"/>
                </a:spcBef>
                <a:spcAft>
                  <a:spcPct val="0"/>
                </a:spcAft>
                <a:buSzPct val="75000"/>
                <a:buFont typeface="Wingdings" pitchFamily="2" charset="2"/>
                <a:defRPr sz="1400">
                  <a:solidFill>
                    <a:schemeClr val="tx1"/>
                  </a:solidFill>
                  <a:latin typeface="+mn-lt"/>
                </a:defRPr>
              </a:lvl3pPr>
              <a:lvl4pPr marL="350838" indent="-165100" algn="l" defTabSz="515938" rtl="0" eaLnBrk="1" fontAlgn="base" hangingPunct="1">
                <a:spcBef>
                  <a:spcPct val="0"/>
                </a:spcBef>
                <a:spcAft>
                  <a:spcPct val="0"/>
                </a:spcAft>
                <a:buChar char="-"/>
                <a:defRPr sz="1400">
                  <a:solidFill>
                    <a:schemeClr val="tx1"/>
                  </a:solidFill>
                  <a:latin typeface="+mn-lt"/>
                </a:defRPr>
              </a:lvl4pPr>
              <a:lvl5pPr marL="13493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5pPr>
              <a:lvl6pPr marL="18065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6pPr>
              <a:lvl7pPr marL="22637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9pPr>
            </a:lstStyle>
            <a:p>
              <a:pPr marL="699212" defTabSz="488696">
                <a:spcAft>
                  <a:spcPts val="758"/>
                </a:spcAft>
                <a:buClr>
                  <a:srgbClr val="FFFFFF"/>
                </a:buClr>
              </a:pPr>
              <a:r>
                <a:rPr lang="es-ES" sz="1326" dirty="0">
                  <a:solidFill>
                    <a:srgbClr val="FFFFFF"/>
                  </a:solidFill>
                  <a:latin typeface="Arial" charset="0"/>
                </a:rPr>
                <a:t>Contexto Económico</a:t>
              </a:r>
            </a:p>
          </p:txBody>
        </p:sp>
        <p:sp>
          <p:nvSpPr>
            <p:cNvPr id="46" name="Inhaltsplatzhalter 1"/>
            <p:cNvSpPr txBox="1">
              <a:spLocks/>
            </p:cNvSpPr>
            <p:nvPr/>
          </p:nvSpPr>
          <p:spPr bwMode="auto">
            <a:xfrm>
              <a:off x="4354513" y="3079493"/>
              <a:ext cx="4265611" cy="921600"/>
            </a:xfrm>
            <a:prstGeom prst="rect">
              <a:avLst/>
            </a:prstGeom>
            <a:solidFill>
              <a:schemeClr val="accent1">
                <a:lumMod val="40000"/>
                <a:lumOff val="60000"/>
              </a:schemeClr>
            </a:solidFill>
            <a:ln w="19050">
              <a:solidFill>
                <a:schemeClr val="accent1">
                  <a:lumMod val="40000"/>
                  <a:lumOff val="60000"/>
                </a:schemeClr>
              </a:solidFill>
            </a:ln>
            <a:effectLst/>
          </p:spPr>
          <p:txBody>
            <a:bodyPr vert="horz" wrap="square" lIns="85244" tIns="44327" rIns="85244" bIns="44327" numCol="1" anchor="t" anchorCtr="0" compatLnSpc="1">
              <a:prstTxWarp prst="textNoShape">
                <a:avLst/>
              </a:prstTxWarp>
              <a:noAutofit/>
            </a:bodyPr>
            <a:lstStyle>
              <a:defPPr>
                <a:defRPr lang="de-DE"/>
              </a:defPPr>
              <a:lvl1pPr marL="0" indent="0" defTabSz="515938" eaLnBrk="1" hangingPunct="1">
                <a:buClr>
                  <a:srgbClr val="5A5A5A"/>
                </a:buClr>
                <a:buFont typeface="Arial" charset="0"/>
                <a:defRPr sz="1100">
                  <a:latin typeface="+mn-lt"/>
                </a:defRPr>
              </a:lvl1pPr>
              <a:lvl2pPr marL="92075" indent="-90488" defTabSz="515938" eaLnBrk="1" hangingPunct="1">
                <a:buClr>
                  <a:schemeClr val="tx1"/>
                </a:buClr>
                <a:buFont typeface="Arial" charset="0"/>
                <a:buChar char="•"/>
                <a:defRPr sz="1100">
                  <a:latin typeface="+mn-lt"/>
                </a:defRPr>
              </a:lvl2pPr>
              <a:lvl3pPr marL="92075" indent="0" defTabSz="515938" eaLnBrk="1" hangingPunct="1">
                <a:buSzPct val="75000"/>
                <a:buFont typeface="Wingdings" pitchFamily="2" charset="2"/>
                <a:defRPr sz="1100">
                  <a:latin typeface="+mn-lt"/>
                </a:defRPr>
              </a:lvl3pPr>
              <a:lvl4pPr marL="176213" indent="-84138" defTabSz="515938" eaLnBrk="1" hangingPunct="1">
                <a:buChar char="-"/>
                <a:defRPr sz="1100">
                  <a:latin typeface="+mn-lt"/>
                </a:defRPr>
              </a:lvl4pPr>
              <a:lvl5pPr marL="1349375" indent="0" defTabSz="515938" eaLnBrk="1" hangingPunct="1">
                <a:spcBef>
                  <a:spcPct val="20000"/>
                </a:spcBef>
                <a:buSzPct val="60000"/>
                <a:buFont typeface="Wingdings" pitchFamily="2" charset="2"/>
                <a:buNone/>
                <a:defRPr>
                  <a:latin typeface="+mn-lt"/>
                </a:defRPr>
              </a:lvl5pPr>
              <a:lvl6pPr marL="1806575" indent="7358063" defTabSz="515938" fontAlgn="base">
                <a:spcBef>
                  <a:spcPct val="20000"/>
                </a:spcBef>
                <a:spcAft>
                  <a:spcPct val="0"/>
                </a:spcAft>
                <a:buSzPct val="60000"/>
                <a:buFont typeface="Wingdings" pitchFamily="2" charset="2"/>
                <a:buChar char="n"/>
                <a:defRPr>
                  <a:latin typeface="+mn-lt"/>
                </a:defRPr>
              </a:lvl6pPr>
              <a:lvl7pPr marL="2263775" indent="7358063" defTabSz="515938" fontAlgn="base">
                <a:spcBef>
                  <a:spcPct val="20000"/>
                </a:spcBef>
                <a:spcAft>
                  <a:spcPct val="0"/>
                </a:spcAft>
                <a:buSzPct val="60000"/>
                <a:buFont typeface="Wingdings" pitchFamily="2" charset="2"/>
                <a:buChar char="n"/>
                <a:defRPr>
                  <a:latin typeface="+mn-lt"/>
                </a:defRPr>
              </a:lvl7pPr>
              <a:lvl8pPr marL="2720975" indent="7358063" defTabSz="515938" fontAlgn="base">
                <a:spcBef>
                  <a:spcPct val="20000"/>
                </a:spcBef>
                <a:spcAft>
                  <a:spcPct val="0"/>
                </a:spcAft>
                <a:buSzPct val="60000"/>
                <a:buFont typeface="Wingdings" pitchFamily="2" charset="2"/>
                <a:buChar char="n"/>
                <a:defRPr>
                  <a:latin typeface="+mn-lt"/>
                </a:defRPr>
              </a:lvl8pPr>
              <a:lvl9pPr marL="3178175" indent="7358063" defTabSz="515938" fontAlgn="base">
                <a:spcBef>
                  <a:spcPct val="20000"/>
                </a:spcBef>
                <a:spcAft>
                  <a:spcPct val="0"/>
                </a:spcAft>
                <a:buSzPct val="60000"/>
                <a:buFont typeface="Wingdings" pitchFamily="2" charset="2"/>
                <a:buChar char="n"/>
                <a:defRPr>
                  <a:latin typeface="+mn-lt"/>
                </a:defRPr>
              </a:lvl9pPr>
            </a:lstStyle>
            <a:p>
              <a:pPr marL="1503" lvl="1" indent="0" defTabSz="488696" fontAlgn="base">
                <a:spcBef>
                  <a:spcPct val="0"/>
                </a:spcBef>
                <a:spcAft>
                  <a:spcPts val="758"/>
                </a:spcAft>
                <a:buClr>
                  <a:srgbClr val="5A5A5A"/>
                </a:buClr>
                <a:buNone/>
              </a:pPr>
              <a:r>
                <a:rPr lang="es-ES" sz="1137" b="1" dirty="0">
                  <a:solidFill>
                    <a:srgbClr val="5A5A5A"/>
                  </a:solidFill>
                  <a:latin typeface="Arial"/>
                </a:rPr>
                <a:t>Lineamientos para definir nivel de automatización</a:t>
              </a:r>
            </a:p>
            <a:p>
              <a:pPr marL="87213" lvl="1" indent="-85710" defTabSz="488696" fontAlgn="base">
                <a:spcBef>
                  <a:spcPct val="0"/>
                </a:spcBef>
                <a:spcAft>
                  <a:spcPts val="758"/>
                </a:spcAft>
                <a:buClr>
                  <a:srgbClr val="5A5A5A"/>
                </a:buClr>
              </a:pPr>
              <a:r>
                <a:rPr lang="es-ES" sz="1042" dirty="0">
                  <a:solidFill>
                    <a:srgbClr val="5A5A5A"/>
                  </a:solidFill>
                  <a:latin typeface="Arial"/>
                </a:rPr>
                <a:t>Flujo</a:t>
              </a:r>
            </a:p>
            <a:p>
              <a:pPr marL="87213" lvl="1" indent="-85710" defTabSz="488696" fontAlgn="base">
                <a:spcBef>
                  <a:spcPct val="0"/>
                </a:spcBef>
                <a:spcAft>
                  <a:spcPts val="758"/>
                </a:spcAft>
                <a:buClr>
                  <a:srgbClr val="5A5A5A"/>
                </a:buClr>
              </a:pPr>
              <a:r>
                <a:rPr lang="es-ES" sz="1042" dirty="0">
                  <a:solidFill>
                    <a:srgbClr val="5A5A5A"/>
                  </a:solidFill>
                  <a:latin typeface="Arial"/>
                </a:rPr>
                <a:t>Costo de FTE (Actual y futura)</a:t>
              </a:r>
            </a:p>
          </p:txBody>
        </p:sp>
      </p:grpSp>
      <p:grpSp>
        <p:nvGrpSpPr>
          <p:cNvPr id="48" name="Gruppieren 53"/>
          <p:cNvGrpSpPr/>
          <p:nvPr/>
        </p:nvGrpSpPr>
        <p:grpSpPr>
          <a:xfrm>
            <a:off x="3213566" y="4075660"/>
            <a:ext cx="6088147" cy="872903"/>
            <a:chOff x="2195513" y="4240191"/>
            <a:chExt cx="6427787" cy="921600"/>
          </a:xfrm>
        </p:grpSpPr>
        <p:sp>
          <p:nvSpPr>
            <p:cNvPr id="53" name="Inhaltsplatzhalter 1"/>
            <p:cNvSpPr txBox="1">
              <a:spLocks/>
            </p:cNvSpPr>
            <p:nvPr/>
          </p:nvSpPr>
          <p:spPr bwMode="auto">
            <a:xfrm>
              <a:off x="2195513" y="4240192"/>
              <a:ext cx="2171700" cy="921599"/>
            </a:xfrm>
            <a:prstGeom prst="rect">
              <a:avLst/>
            </a:prstGeom>
            <a:solidFill>
              <a:srgbClr val="C8A096"/>
            </a:solidFill>
            <a:ln w="19050" algn="ctr">
              <a:solidFill>
                <a:srgbClr val="C8A096"/>
              </a:solidFill>
              <a:miter lim="800000"/>
              <a:headEnd/>
              <a:tailEnd/>
            </a:ln>
            <a:effectLst/>
          </p:spPr>
          <p:txBody>
            <a:bodyPr vert="horz" wrap="square" lIns="85244" tIns="44327" rIns="85244" bIns="44327" numCol="1" anchor="t" anchorCtr="0" compatLnSpc="1">
              <a:prstTxWarp prst="textNoShape">
                <a:avLst/>
              </a:prstTxWarp>
              <a:noAutofit/>
            </a:bodyPr>
            <a:lstStyle>
              <a:lvl1pPr marL="0" indent="0" algn="l" defTabSz="515938" rtl="0" eaLnBrk="1" fontAlgn="base" hangingPunct="1">
                <a:spcBef>
                  <a:spcPct val="0"/>
                </a:spcBef>
                <a:spcAft>
                  <a:spcPct val="0"/>
                </a:spcAft>
                <a:buClr>
                  <a:srgbClr val="5A5A5A"/>
                </a:buClr>
                <a:buFont typeface="Arial" charset="0"/>
                <a:defRPr sz="1400">
                  <a:solidFill>
                    <a:schemeClr val="tx1"/>
                  </a:solidFill>
                  <a:latin typeface="+mn-lt"/>
                  <a:ea typeface="+mn-ea"/>
                  <a:cs typeface="+mn-cs"/>
                </a:defRPr>
              </a:lvl1pPr>
              <a:lvl2pPr marL="182563" indent="-180975" algn="l" defTabSz="515938" rtl="0" eaLnBrk="1" fontAlgn="base" hangingPunct="1">
                <a:spcBef>
                  <a:spcPct val="0"/>
                </a:spcBef>
                <a:spcAft>
                  <a:spcPct val="0"/>
                </a:spcAft>
                <a:buClr>
                  <a:schemeClr val="tx1"/>
                </a:buClr>
                <a:buFont typeface="Arial" charset="0"/>
                <a:buChar char="•"/>
                <a:defRPr sz="1400">
                  <a:solidFill>
                    <a:schemeClr val="tx1"/>
                  </a:solidFill>
                  <a:latin typeface="+mn-lt"/>
                </a:defRPr>
              </a:lvl2pPr>
              <a:lvl3pPr marL="184150" indent="-7938" algn="l" defTabSz="515938" rtl="0" eaLnBrk="1" fontAlgn="base" hangingPunct="1">
                <a:spcBef>
                  <a:spcPct val="0"/>
                </a:spcBef>
                <a:spcAft>
                  <a:spcPct val="0"/>
                </a:spcAft>
                <a:buSzPct val="75000"/>
                <a:buFont typeface="Wingdings" pitchFamily="2" charset="2"/>
                <a:defRPr sz="1400">
                  <a:solidFill>
                    <a:schemeClr val="tx1"/>
                  </a:solidFill>
                  <a:latin typeface="+mn-lt"/>
                </a:defRPr>
              </a:lvl3pPr>
              <a:lvl4pPr marL="350838" indent="-165100" algn="l" defTabSz="515938" rtl="0" eaLnBrk="1" fontAlgn="base" hangingPunct="1">
                <a:spcBef>
                  <a:spcPct val="0"/>
                </a:spcBef>
                <a:spcAft>
                  <a:spcPct val="0"/>
                </a:spcAft>
                <a:buChar char="-"/>
                <a:defRPr sz="1400">
                  <a:solidFill>
                    <a:schemeClr val="tx1"/>
                  </a:solidFill>
                  <a:latin typeface="+mn-lt"/>
                </a:defRPr>
              </a:lvl4pPr>
              <a:lvl5pPr marL="13493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5pPr>
              <a:lvl6pPr marL="18065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6pPr>
              <a:lvl7pPr marL="22637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9pPr>
            </a:lstStyle>
            <a:p>
              <a:pPr marL="699212" defTabSz="488696">
                <a:spcAft>
                  <a:spcPts val="758"/>
                </a:spcAft>
                <a:buClr>
                  <a:srgbClr val="FFFFFF"/>
                </a:buClr>
              </a:pPr>
              <a:r>
                <a:rPr lang="es-ES" sz="1326" dirty="0">
                  <a:solidFill>
                    <a:srgbClr val="FFFFFF"/>
                  </a:solidFill>
                  <a:latin typeface="Arial" charset="0"/>
                </a:rPr>
                <a:t>Perfil Operacional</a:t>
              </a:r>
            </a:p>
          </p:txBody>
        </p:sp>
        <p:sp>
          <p:nvSpPr>
            <p:cNvPr id="55" name="Inhaltsplatzhalter 1"/>
            <p:cNvSpPr txBox="1">
              <a:spLocks/>
            </p:cNvSpPr>
            <p:nvPr/>
          </p:nvSpPr>
          <p:spPr bwMode="auto">
            <a:xfrm>
              <a:off x="4354513" y="4240191"/>
              <a:ext cx="4268787" cy="921600"/>
            </a:xfrm>
            <a:prstGeom prst="rect">
              <a:avLst/>
            </a:prstGeom>
            <a:solidFill>
              <a:schemeClr val="accent3">
                <a:lumMod val="40000"/>
                <a:lumOff val="60000"/>
              </a:schemeClr>
            </a:solidFill>
            <a:ln w="19050">
              <a:solidFill>
                <a:schemeClr val="accent3">
                  <a:lumMod val="40000"/>
                  <a:lumOff val="60000"/>
                </a:schemeClr>
              </a:solidFill>
            </a:ln>
            <a:effectLst/>
          </p:spPr>
          <p:txBody>
            <a:bodyPr vert="horz" wrap="square" lIns="85244" tIns="44327" rIns="85244" bIns="44327" numCol="1" anchor="t" anchorCtr="0" compatLnSpc="1">
              <a:prstTxWarp prst="textNoShape">
                <a:avLst/>
              </a:prstTxWarp>
              <a:noAutofit/>
            </a:bodyPr>
            <a:lstStyle>
              <a:defPPr>
                <a:defRPr lang="de-DE"/>
              </a:defPPr>
              <a:lvl1pPr marL="0" indent="0" defTabSz="515938" eaLnBrk="1" hangingPunct="1">
                <a:buClr>
                  <a:srgbClr val="5A5A5A"/>
                </a:buClr>
                <a:buFont typeface="Arial" charset="0"/>
                <a:defRPr sz="1100">
                  <a:latin typeface="+mn-lt"/>
                </a:defRPr>
              </a:lvl1pPr>
              <a:lvl2pPr marL="92075" indent="-90488" defTabSz="515938" eaLnBrk="1" hangingPunct="1">
                <a:buClr>
                  <a:schemeClr val="tx1"/>
                </a:buClr>
                <a:buFont typeface="Arial" charset="0"/>
                <a:buChar char="•"/>
                <a:defRPr sz="1100">
                  <a:latin typeface="+mn-lt"/>
                </a:defRPr>
              </a:lvl2pPr>
              <a:lvl3pPr marL="92075" indent="0" defTabSz="515938" eaLnBrk="1" hangingPunct="1">
                <a:buSzPct val="75000"/>
                <a:buFont typeface="Wingdings" pitchFamily="2" charset="2"/>
                <a:defRPr sz="1100">
                  <a:latin typeface="+mn-lt"/>
                </a:defRPr>
              </a:lvl3pPr>
              <a:lvl4pPr marL="176213" indent="-84138" defTabSz="515938" eaLnBrk="1" hangingPunct="1">
                <a:buChar char="-"/>
                <a:defRPr sz="1100">
                  <a:latin typeface="+mn-lt"/>
                </a:defRPr>
              </a:lvl4pPr>
              <a:lvl5pPr marL="1349375" indent="0" defTabSz="515938" eaLnBrk="1" hangingPunct="1">
                <a:spcBef>
                  <a:spcPct val="20000"/>
                </a:spcBef>
                <a:buSzPct val="60000"/>
                <a:buFont typeface="Wingdings" pitchFamily="2" charset="2"/>
                <a:buNone/>
                <a:defRPr>
                  <a:latin typeface="+mn-lt"/>
                </a:defRPr>
              </a:lvl5pPr>
              <a:lvl6pPr marL="1806575" indent="7358063" defTabSz="515938" fontAlgn="base">
                <a:spcBef>
                  <a:spcPct val="20000"/>
                </a:spcBef>
                <a:spcAft>
                  <a:spcPct val="0"/>
                </a:spcAft>
                <a:buSzPct val="60000"/>
                <a:buFont typeface="Wingdings" pitchFamily="2" charset="2"/>
                <a:buChar char="n"/>
                <a:defRPr>
                  <a:latin typeface="+mn-lt"/>
                </a:defRPr>
              </a:lvl6pPr>
              <a:lvl7pPr marL="2263775" indent="7358063" defTabSz="515938" fontAlgn="base">
                <a:spcBef>
                  <a:spcPct val="20000"/>
                </a:spcBef>
                <a:spcAft>
                  <a:spcPct val="0"/>
                </a:spcAft>
                <a:buSzPct val="60000"/>
                <a:buFont typeface="Wingdings" pitchFamily="2" charset="2"/>
                <a:buChar char="n"/>
                <a:defRPr>
                  <a:latin typeface="+mn-lt"/>
                </a:defRPr>
              </a:lvl7pPr>
              <a:lvl8pPr marL="2720975" indent="7358063" defTabSz="515938" fontAlgn="base">
                <a:spcBef>
                  <a:spcPct val="20000"/>
                </a:spcBef>
                <a:spcAft>
                  <a:spcPct val="0"/>
                </a:spcAft>
                <a:buSzPct val="60000"/>
                <a:buFont typeface="Wingdings" pitchFamily="2" charset="2"/>
                <a:buChar char="n"/>
                <a:defRPr>
                  <a:latin typeface="+mn-lt"/>
                </a:defRPr>
              </a:lvl8pPr>
              <a:lvl9pPr marL="3178175" indent="7358063" defTabSz="515938" fontAlgn="base">
                <a:spcBef>
                  <a:spcPct val="20000"/>
                </a:spcBef>
                <a:spcAft>
                  <a:spcPct val="0"/>
                </a:spcAft>
                <a:buSzPct val="60000"/>
                <a:buFont typeface="Wingdings" pitchFamily="2" charset="2"/>
                <a:buChar char="n"/>
                <a:defRPr>
                  <a:latin typeface="+mn-lt"/>
                </a:defRPr>
              </a:lvl9pPr>
            </a:lstStyle>
            <a:p>
              <a:pPr marL="1503" lvl="1" indent="0" defTabSz="488696" fontAlgn="base">
                <a:spcBef>
                  <a:spcPct val="0"/>
                </a:spcBef>
                <a:spcAft>
                  <a:spcPts val="758"/>
                </a:spcAft>
                <a:buClr>
                  <a:srgbClr val="5A5A5A"/>
                </a:buClr>
                <a:buNone/>
              </a:pPr>
              <a:r>
                <a:rPr lang="es-ES" sz="1137" b="1" dirty="0">
                  <a:solidFill>
                    <a:srgbClr val="5A5A5A"/>
                  </a:solidFill>
                  <a:latin typeface="Arial"/>
                </a:rPr>
                <a:t>Tecnología de acuerdo al perfil operacional del clúster</a:t>
              </a:r>
            </a:p>
            <a:p>
              <a:pPr marL="87213" lvl="1" indent="-85710" defTabSz="488696" fontAlgn="base">
                <a:spcBef>
                  <a:spcPct val="0"/>
                </a:spcBef>
                <a:spcAft>
                  <a:spcPts val="758"/>
                </a:spcAft>
                <a:buClr>
                  <a:srgbClr val="5A5A5A"/>
                </a:buClr>
              </a:pPr>
              <a:r>
                <a:rPr lang="es-ES" sz="1042" dirty="0" err="1">
                  <a:solidFill>
                    <a:srgbClr val="5A5A5A"/>
                  </a:solidFill>
                  <a:latin typeface="Arial"/>
                </a:rPr>
                <a:t>Clusters</a:t>
              </a:r>
              <a:r>
                <a:rPr lang="es-ES" sz="1042" dirty="0">
                  <a:solidFill>
                    <a:srgbClr val="5A5A5A"/>
                  </a:solidFill>
                  <a:latin typeface="Arial"/>
                </a:rPr>
                <a:t> de acuerdo a flujo</a:t>
              </a:r>
            </a:p>
            <a:p>
              <a:pPr marL="87213" lvl="1" indent="-85710" defTabSz="488696" fontAlgn="base">
                <a:spcBef>
                  <a:spcPct val="0"/>
                </a:spcBef>
                <a:spcAft>
                  <a:spcPts val="758"/>
                </a:spcAft>
                <a:buClr>
                  <a:srgbClr val="5A5A5A"/>
                </a:buClr>
              </a:pPr>
              <a:r>
                <a:rPr lang="es-ES" sz="1042" dirty="0" err="1">
                  <a:solidFill>
                    <a:srgbClr val="5A5A5A"/>
                  </a:solidFill>
                  <a:latin typeface="Arial"/>
                </a:rPr>
                <a:t>Clusters</a:t>
              </a:r>
              <a:r>
                <a:rPr lang="es-ES" sz="1042" dirty="0">
                  <a:solidFill>
                    <a:srgbClr val="5A5A5A"/>
                  </a:solidFill>
                  <a:latin typeface="Arial"/>
                </a:rPr>
                <a:t> de acuerdo a inventario</a:t>
              </a:r>
            </a:p>
          </p:txBody>
        </p:sp>
      </p:grpSp>
      <p:grpSp>
        <p:nvGrpSpPr>
          <p:cNvPr id="56" name="Gruppieren 56"/>
          <p:cNvGrpSpPr/>
          <p:nvPr/>
        </p:nvGrpSpPr>
        <p:grpSpPr>
          <a:xfrm>
            <a:off x="3213565" y="5234543"/>
            <a:ext cx="6088148" cy="872903"/>
            <a:chOff x="2195512" y="5526563"/>
            <a:chExt cx="6427788" cy="921600"/>
          </a:xfrm>
        </p:grpSpPr>
        <p:sp>
          <p:nvSpPr>
            <p:cNvPr id="57" name="Inhaltsplatzhalter 1"/>
            <p:cNvSpPr txBox="1">
              <a:spLocks/>
            </p:cNvSpPr>
            <p:nvPr/>
          </p:nvSpPr>
          <p:spPr bwMode="auto">
            <a:xfrm>
              <a:off x="2195512" y="5526565"/>
              <a:ext cx="2171701" cy="921598"/>
            </a:xfrm>
            <a:prstGeom prst="rect">
              <a:avLst/>
            </a:prstGeom>
            <a:solidFill>
              <a:srgbClr val="AAA050"/>
            </a:solidFill>
            <a:ln w="19050" algn="ctr">
              <a:solidFill>
                <a:srgbClr val="AAA050"/>
              </a:solidFill>
              <a:miter lim="800000"/>
              <a:headEnd/>
              <a:tailEnd/>
            </a:ln>
            <a:effectLst/>
          </p:spPr>
          <p:txBody>
            <a:bodyPr vert="horz" wrap="square" lIns="85244" tIns="44327" rIns="85244" bIns="44327" numCol="1" anchor="t" anchorCtr="0" compatLnSpc="1">
              <a:prstTxWarp prst="textNoShape">
                <a:avLst/>
              </a:prstTxWarp>
              <a:noAutofit/>
            </a:bodyPr>
            <a:lstStyle>
              <a:lvl1pPr marL="0" indent="0" algn="l" defTabSz="515938" rtl="0" eaLnBrk="1" fontAlgn="base" hangingPunct="1">
                <a:spcBef>
                  <a:spcPct val="0"/>
                </a:spcBef>
                <a:spcAft>
                  <a:spcPct val="0"/>
                </a:spcAft>
                <a:buClr>
                  <a:srgbClr val="5A5A5A"/>
                </a:buClr>
                <a:buFont typeface="Arial" charset="0"/>
                <a:defRPr sz="1400">
                  <a:solidFill>
                    <a:schemeClr val="tx1"/>
                  </a:solidFill>
                  <a:latin typeface="+mn-lt"/>
                  <a:ea typeface="+mn-ea"/>
                  <a:cs typeface="+mn-cs"/>
                </a:defRPr>
              </a:lvl1pPr>
              <a:lvl2pPr marL="182563" indent="-180975" algn="l" defTabSz="515938" rtl="0" eaLnBrk="1" fontAlgn="base" hangingPunct="1">
                <a:spcBef>
                  <a:spcPct val="0"/>
                </a:spcBef>
                <a:spcAft>
                  <a:spcPct val="0"/>
                </a:spcAft>
                <a:buClr>
                  <a:schemeClr val="tx1"/>
                </a:buClr>
                <a:buFont typeface="Arial" charset="0"/>
                <a:buChar char="•"/>
                <a:defRPr sz="1400">
                  <a:solidFill>
                    <a:schemeClr val="tx1"/>
                  </a:solidFill>
                  <a:latin typeface="+mn-lt"/>
                </a:defRPr>
              </a:lvl2pPr>
              <a:lvl3pPr marL="184150" indent="-7938" algn="l" defTabSz="515938" rtl="0" eaLnBrk="1" fontAlgn="base" hangingPunct="1">
                <a:spcBef>
                  <a:spcPct val="0"/>
                </a:spcBef>
                <a:spcAft>
                  <a:spcPct val="0"/>
                </a:spcAft>
                <a:buSzPct val="75000"/>
                <a:buFont typeface="Wingdings" pitchFamily="2" charset="2"/>
                <a:defRPr sz="1400">
                  <a:solidFill>
                    <a:schemeClr val="tx1"/>
                  </a:solidFill>
                  <a:latin typeface="+mn-lt"/>
                </a:defRPr>
              </a:lvl3pPr>
              <a:lvl4pPr marL="350838" indent="-165100" algn="l" defTabSz="515938" rtl="0" eaLnBrk="1" fontAlgn="base" hangingPunct="1">
                <a:spcBef>
                  <a:spcPct val="0"/>
                </a:spcBef>
                <a:spcAft>
                  <a:spcPct val="0"/>
                </a:spcAft>
                <a:buChar char="-"/>
                <a:defRPr sz="1400">
                  <a:solidFill>
                    <a:schemeClr val="tx1"/>
                  </a:solidFill>
                  <a:latin typeface="+mn-lt"/>
                </a:defRPr>
              </a:lvl4pPr>
              <a:lvl5pPr marL="13493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5pPr>
              <a:lvl6pPr marL="18065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6pPr>
              <a:lvl7pPr marL="22637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9pPr>
            </a:lstStyle>
            <a:p>
              <a:pPr marL="699212" defTabSz="488696">
                <a:spcAft>
                  <a:spcPts val="758"/>
                </a:spcAft>
                <a:buClr>
                  <a:srgbClr val="FFFFFF"/>
                </a:buClr>
              </a:pPr>
              <a:r>
                <a:rPr lang="es-ES" sz="1326" dirty="0">
                  <a:solidFill>
                    <a:srgbClr val="FFFFFF"/>
                  </a:solidFill>
                  <a:latin typeface="Arial" charset="0"/>
                </a:rPr>
                <a:t>Restricciones de Proyecto</a:t>
              </a:r>
            </a:p>
            <a:p>
              <a:pPr marL="508244" defTabSz="488696">
                <a:spcAft>
                  <a:spcPts val="663"/>
                </a:spcAft>
                <a:buClr>
                  <a:srgbClr val="FFFFFF"/>
                </a:buClr>
              </a:pPr>
              <a:endParaRPr lang="es-ES" sz="1326" dirty="0">
                <a:solidFill>
                  <a:srgbClr val="FFFFFF"/>
                </a:solidFill>
                <a:latin typeface="Arial" charset="0"/>
              </a:endParaRPr>
            </a:p>
          </p:txBody>
        </p:sp>
        <p:sp>
          <p:nvSpPr>
            <p:cNvPr id="58" name="Inhaltsplatzhalter 1"/>
            <p:cNvSpPr txBox="1">
              <a:spLocks/>
            </p:cNvSpPr>
            <p:nvPr/>
          </p:nvSpPr>
          <p:spPr bwMode="auto">
            <a:xfrm>
              <a:off x="4354513" y="5526563"/>
              <a:ext cx="4268787" cy="921600"/>
            </a:xfrm>
            <a:prstGeom prst="rect">
              <a:avLst/>
            </a:prstGeom>
            <a:solidFill>
              <a:schemeClr val="accent4">
                <a:lumMod val="40000"/>
                <a:lumOff val="60000"/>
              </a:schemeClr>
            </a:solidFill>
            <a:ln w="19050">
              <a:solidFill>
                <a:schemeClr val="accent4">
                  <a:lumMod val="40000"/>
                  <a:lumOff val="60000"/>
                </a:schemeClr>
              </a:solidFill>
            </a:ln>
            <a:effectLst/>
          </p:spPr>
          <p:txBody>
            <a:bodyPr vert="horz" wrap="square" lIns="85244" tIns="44327" rIns="85244" bIns="44327" numCol="1" anchor="t" anchorCtr="0" compatLnSpc="1">
              <a:prstTxWarp prst="textNoShape">
                <a:avLst/>
              </a:prstTxWarp>
              <a:noAutofit/>
            </a:bodyPr>
            <a:lstStyle>
              <a:defPPr>
                <a:defRPr lang="de-DE"/>
              </a:defPPr>
              <a:lvl1pPr marL="0" indent="0" defTabSz="515938" eaLnBrk="1" hangingPunct="1">
                <a:buClr>
                  <a:srgbClr val="5A5A5A"/>
                </a:buClr>
                <a:buFont typeface="Arial" charset="0"/>
                <a:defRPr sz="1100">
                  <a:latin typeface="+mn-lt"/>
                </a:defRPr>
              </a:lvl1pPr>
              <a:lvl2pPr marL="92075" indent="-90488" defTabSz="515938" eaLnBrk="1" hangingPunct="1">
                <a:buClr>
                  <a:schemeClr val="tx1"/>
                </a:buClr>
                <a:buFont typeface="Arial" charset="0"/>
                <a:buChar char="•"/>
                <a:defRPr sz="1100">
                  <a:latin typeface="+mn-lt"/>
                </a:defRPr>
              </a:lvl2pPr>
              <a:lvl3pPr marL="92075" indent="0" defTabSz="515938" eaLnBrk="1" hangingPunct="1">
                <a:buSzPct val="75000"/>
                <a:buFont typeface="Wingdings" pitchFamily="2" charset="2"/>
                <a:defRPr sz="1100">
                  <a:latin typeface="+mn-lt"/>
                </a:defRPr>
              </a:lvl3pPr>
              <a:lvl4pPr marL="176213" indent="-84138" defTabSz="515938" eaLnBrk="1" hangingPunct="1">
                <a:buChar char="-"/>
                <a:defRPr sz="1100">
                  <a:latin typeface="+mn-lt"/>
                </a:defRPr>
              </a:lvl4pPr>
              <a:lvl5pPr marL="1349375" indent="0" defTabSz="515938" eaLnBrk="1" hangingPunct="1">
                <a:spcBef>
                  <a:spcPct val="20000"/>
                </a:spcBef>
                <a:buSzPct val="60000"/>
                <a:buFont typeface="Wingdings" pitchFamily="2" charset="2"/>
                <a:buNone/>
                <a:defRPr>
                  <a:latin typeface="+mn-lt"/>
                </a:defRPr>
              </a:lvl5pPr>
              <a:lvl6pPr marL="1806575" indent="7358063" defTabSz="515938" fontAlgn="base">
                <a:spcBef>
                  <a:spcPct val="20000"/>
                </a:spcBef>
                <a:spcAft>
                  <a:spcPct val="0"/>
                </a:spcAft>
                <a:buSzPct val="60000"/>
                <a:buFont typeface="Wingdings" pitchFamily="2" charset="2"/>
                <a:buChar char="n"/>
                <a:defRPr>
                  <a:latin typeface="+mn-lt"/>
                </a:defRPr>
              </a:lvl6pPr>
              <a:lvl7pPr marL="2263775" indent="7358063" defTabSz="515938" fontAlgn="base">
                <a:spcBef>
                  <a:spcPct val="20000"/>
                </a:spcBef>
                <a:spcAft>
                  <a:spcPct val="0"/>
                </a:spcAft>
                <a:buSzPct val="60000"/>
                <a:buFont typeface="Wingdings" pitchFamily="2" charset="2"/>
                <a:buChar char="n"/>
                <a:defRPr>
                  <a:latin typeface="+mn-lt"/>
                </a:defRPr>
              </a:lvl7pPr>
              <a:lvl8pPr marL="2720975" indent="7358063" defTabSz="515938" fontAlgn="base">
                <a:spcBef>
                  <a:spcPct val="20000"/>
                </a:spcBef>
                <a:spcAft>
                  <a:spcPct val="0"/>
                </a:spcAft>
                <a:buSzPct val="60000"/>
                <a:buFont typeface="Wingdings" pitchFamily="2" charset="2"/>
                <a:buChar char="n"/>
                <a:defRPr>
                  <a:latin typeface="+mn-lt"/>
                </a:defRPr>
              </a:lvl8pPr>
              <a:lvl9pPr marL="3178175" indent="7358063" defTabSz="515938" fontAlgn="base">
                <a:spcBef>
                  <a:spcPct val="20000"/>
                </a:spcBef>
                <a:spcAft>
                  <a:spcPct val="0"/>
                </a:spcAft>
                <a:buSzPct val="60000"/>
                <a:buFont typeface="Wingdings" pitchFamily="2" charset="2"/>
                <a:buChar char="n"/>
                <a:defRPr>
                  <a:latin typeface="+mn-lt"/>
                </a:defRPr>
              </a:lvl9pPr>
            </a:lstStyle>
            <a:p>
              <a:pPr marL="1503" lvl="1" indent="0" defTabSz="488696" fontAlgn="base">
                <a:spcBef>
                  <a:spcPct val="0"/>
                </a:spcBef>
                <a:buClr>
                  <a:srgbClr val="5A5A5A"/>
                </a:buClr>
                <a:buNone/>
              </a:pPr>
              <a:r>
                <a:rPr lang="es-ES" sz="1137" b="1" dirty="0">
                  <a:solidFill>
                    <a:srgbClr val="5A5A5A"/>
                  </a:solidFill>
                  <a:latin typeface="Arial"/>
                </a:rPr>
                <a:t>Condiciones especiales del proyecto</a:t>
              </a:r>
              <a:endParaRPr lang="es-ES" sz="1042" b="1" dirty="0">
                <a:solidFill>
                  <a:srgbClr val="5A5A5A"/>
                </a:solidFill>
                <a:latin typeface="Arial"/>
              </a:endParaRPr>
            </a:p>
            <a:p>
              <a:pPr marL="87213" lvl="1" indent="-85710" defTabSz="488696" fontAlgn="base">
                <a:spcBef>
                  <a:spcPct val="0"/>
                </a:spcBef>
                <a:buClr>
                  <a:srgbClr val="5A5A5A"/>
                </a:buClr>
              </a:pPr>
              <a:r>
                <a:rPr lang="es-ES" sz="1042" dirty="0">
                  <a:solidFill>
                    <a:srgbClr val="5A5A5A"/>
                  </a:solidFill>
                  <a:latin typeface="Arial"/>
                </a:rPr>
                <a:t>Restricciones físicas (disponibilidad de terreno, altura, nave existente, </a:t>
              </a:r>
              <a:r>
                <a:rPr lang="es-ES" sz="1042" dirty="0" err="1">
                  <a:solidFill>
                    <a:srgbClr val="5A5A5A"/>
                  </a:solidFill>
                  <a:latin typeface="Arial"/>
                </a:rPr>
                <a:t>etc</a:t>
              </a:r>
              <a:r>
                <a:rPr lang="es-ES" sz="1042" dirty="0">
                  <a:solidFill>
                    <a:srgbClr val="5A5A5A"/>
                  </a:solidFill>
                  <a:latin typeface="Arial"/>
                </a:rPr>
                <a:t>)</a:t>
              </a:r>
            </a:p>
            <a:p>
              <a:pPr marL="87213" lvl="1" indent="-85710" defTabSz="488696" fontAlgn="base">
                <a:spcBef>
                  <a:spcPct val="0"/>
                </a:spcBef>
                <a:buClr>
                  <a:srgbClr val="5A5A5A"/>
                </a:buClr>
              </a:pPr>
              <a:r>
                <a:rPr lang="es-ES" sz="1042" dirty="0">
                  <a:solidFill>
                    <a:srgbClr val="5A5A5A"/>
                  </a:solidFill>
                  <a:latin typeface="Arial"/>
                </a:rPr>
                <a:t>Productos (condiciones almacenamiento, FIFO, LIFO, </a:t>
              </a:r>
              <a:r>
                <a:rPr lang="es-ES" sz="1042" dirty="0" err="1">
                  <a:solidFill>
                    <a:srgbClr val="5A5A5A"/>
                  </a:solidFill>
                  <a:latin typeface="Arial"/>
                </a:rPr>
                <a:t>gestion</a:t>
              </a:r>
              <a:r>
                <a:rPr lang="es-ES" sz="1042" dirty="0">
                  <a:solidFill>
                    <a:srgbClr val="5A5A5A"/>
                  </a:solidFill>
                  <a:latin typeface="Arial"/>
                </a:rPr>
                <a:t> lote, etc.)</a:t>
              </a:r>
            </a:p>
          </p:txBody>
        </p:sp>
      </p:grpSp>
      <p:sp>
        <p:nvSpPr>
          <p:cNvPr id="59" name="Inhaltsplatzhalter 1"/>
          <p:cNvSpPr txBox="1">
            <a:spLocks/>
          </p:cNvSpPr>
          <p:nvPr/>
        </p:nvSpPr>
        <p:spPr bwMode="auto">
          <a:xfrm>
            <a:off x="2379307" y="2129625"/>
            <a:ext cx="3716693" cy="582664"/>
          </a:xfrm>
          <a:prstGeom prst="rect">
            <a:avLst/>
          </a:prstGeom>
          <a:solidFill>
            <a:srgbClr val="82A0CD"/>
          </a:solidFill>
          <a:ln w="19050" algn="ctr">
            <a:solidFill>
              <a:srgbClr val="82A0CD"/>
            </a:solidFill>
            <a:miter lim="800000"/>
            <a:headEnd/>
            <a:tailEnd/>
          </a:ln>
          <a:effectLst/>
        </p:spPr>
        <p:txBody>
          <a:bodyPr vert="horz" wrap="square" lIns="85244" tIns="44327" rIns="85244" bIns="44327" numCol="1" anchor="t" anchorCtr="0" compatLnSpc="1">
            <a:prstTxWarp prst="textNoShape">
              <a:avLst/>
            </a:prstTxWarp>
            <a:spAutoFit/>
          </a:bodyPr>
          <a:lstStyle>
            <a:lvl1pPr marL="0" indent="0" algn="l" defTabSz="515938" rtl="0" eaLnBrk="1" fontAlgn="base" hangingPunct="1">
              <a:spcBef>
                <a:spcPct val="0"/>
              </a:spcBef>
              <a:spcAft>
                <a:spcPct val="0"/>
              </a:spcAft>
              <a:buClr>
                <a:srgbClr val="5A5A5A"/>
              </a:buClr>
              <a:buFont typeface="Arial" charset="0"/>
              <a:defRPr sz="1400">
                <a:solidFill>
                  <a:schemeClr val="tx1"/>
                </a:solidFill>
                <a:latin typeface="+mn-lt"/>
                <a:ea typeface="+mn-ea"/>
                <a:cs typeface="+mn-cs"/>
              </a:defRPr>
            </a:lvl1pPr>
            <a:lvl2pPr marL="182563" indent="-180975" algn="l" defTabSz="515938" rtl="0" eaLnBrk="1" fontAlgn="base" hangingPunct="1">
              <a:spcBef>
                <a:spcPct val="0"/>
              </a:spcBef>
              <a:spcAft>
                <a:spcPct val="0"/>
              </a:spcAft>
              <a:buClr>
                <a:schemeClr val="tx1"/>
              </a:buClr>
              <a:buFont typeface="Arial" charset="0"/>
              <a:buChar char="•"/>
              <a:defRPr sz="1400">
                <a:solidFill>
                  <a:schemeClr val="tx1"/>
                </a:solidFill>
                <a:latin typeface="+mn-lt"/>
              </a:defRPr>
            </a:lvl2pPr>
            <a:lvl3pPr marL="184150" indent="-7938" algn="l" defTabSz="515938" rtl="0" eaLnBrk="1" fontAlgn="base" hangingPunct="1">
              <a:spcBef>
                <a:spcPct val="0"/>
              </a:spcBef>
              <a:spcAft>
                <a:spcPct val="0"/>
              </a:spcAft>
              <a:buSzPct val="75000"/>
              <a:buFont typeface="Wingdings" pitchFamily="2" charset="2"/>
              <a:defRPr sz="1400">
                <a:solidFill>
                  <a:schemeClr val="tx1"/>
                </a:solidFill>
                <a:latin typeface="+mn-lt"/>
              </a:defRPr>
            </a:lvl3pPr>
            <a:lvl4pPr marL="350838" indent="-165100" algn="l" defTabSz="515938" rtl="0" eaLnBrk="1" fontAlgn="base" hangingPunct="1">
              <a:spcBef>
                <a:spcPct val="0"/>
              </a:spcBef>
              <a:spcAft>
                <a:spcPct val="0"/>
              </a:spcAft>
              <a:buChar char="-"/>
              <a:defRPr sz="1400">
                <a:solidFill>
                  <a:schemeClr val="tx1"/>
                </a:solidFill>
                <a:latin typeface="+mn-lt"/>
              </a:defRPr>
            </a:lvl4pPr>
            <a:lvl5pPr marL="13493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5pPr>
            <a:lvl6pPr marL="18065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6pPr>
            <a:lvl7pPr marL="22637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ct val="20000"/>
              </a:spcBef>
              <a:spcAft>
                <a:spcPct val="0"/>
              </a:spcAft>
              <a:buSzPct val="60000"/>
              <a:buFont typeface="Wingdings" pitchFamily="2" charset="2"/>
              <a:buChar char="n"/>
              <a:defRPr sz="1400">
                <a:solidFill>
                  <a:schemeClr val="tx1"/>
                </a:solidFill>
                <a:latin typeface="+mn-lt"/>
              </a:defRPr>
            </a:lvl9pPr>
          </a:lstStyle>
          <a:p>
            <a:pPr marL="508244" defTabSz="488696">
              <a:spcAft>
                <a:spcPts val="663"/>
              </a:spcAft>
              <a:buClr>
                <a:srgbClr val="FFFFFF"/>
              </a:buClr>
            </a:pPr>
            <a:r>
              <a:rPr lang="es-ES" sz="1326" dirty="0">
                <a:solidFill>
                  <a:srgbClr val="FFFFFF"/>
                </a:solidFill>
                <a:latin typeface="Arial" charset="0"/>
              </a:rPr>
              <a:t>Técnicas de Almacenaje y Preparación </a:t>
            </a:r>
          </a:p>
          <a:p>
            <a:pPr marL="508244" defTabSz="488696">
              <a:spcAft>
                <a:spcPts val="663"/>
              </a:spcAft>
              <a:buClr>
                <a:srgbClr val="FFFFFF"/>
              </a:buClr>
            </a:pPr>
            <a:endParaRPr lang="es-ES" sz="1326" dirty="0">
              <a:solidFill>
                <a:srgbClr val="FFFFFF"/>
              </a:solidFill>
              <a:latin typeface="Arial" charset="0"/>
            </a:endParaRPr>
          </a:p>
        </p:txBody>
      </p:sp>
      <p:sp>
        <p:nvSpPr>
          <p:cNvPr id="60" name="Freeform 12"/>
          <p:cNvSpPr>
            <a:spLocks/>
          </p:cNvSpPr>
          <p:nvPr/>
        </p:nvSpPr>
        <p:spPr bwMode="auto">
          <a:xfrm>
            <a:off x="2454238" y="2226859"/>
            <a:ext cx="455597" cy="350342"/>
          </a:xfrm>
          <a:custGeom>
            <a:avLst/>
            <a:gdLst>
              <a:gd name="T0" fmla="*/ 220 w 303"/>
              <a:gd name="T1" fmla="*/ 78 h 233"/>
              <a:gd name="T2" fmla="*/ 220 w 303"/>
              <a:gd name="T3" fmla="*/ 20 h 233"/>
              <a:gd name="T4" fmla="*/ 220 w 303"/>
              <a:gd name="T5" fmla="*/ 0 h 233"/>
              <a:gd name="T6" fmla="*/ 200 w 303"/>
              <a:gd name="T7" fmla="*/ 0 h 233"/>
              <a:gd name="T8" fmla="*/ 116 w 303"/>
              <a:gd name="T9" fmla="*/ 0 h 233"/>
              <a:gd name="T10" fmla="*/ 109 w 303"/>
              <a:gd name="T11" fmla="*/ 0 h 233"/>
              <a:gd name="T12" fmla="*/ 102 w 303"/>
              <a:gd name="T13" fmla="*/ 6 h 233"/>
              <a:gd name="T14" fmla="*/ 60 w 303"/>
              <a:gd name="T15" fmla="*/ 48 h 233"/>
              <a:gd name="T16" fmla="*/ 55 w 303"/>
              <a:gd name="T17" fmla="*/ 53 h 233"/>
              <a:gd name="T18" fmla="*/ 55 w 303"/>
              <a:gd name="T19" fmla="*/ 62 h 233"/>
              <a:gd name="T20" fmla="*/ 55 w 303"/>
              <a:gd name="T21" fmla="*/ 121 h 233"/>
              <a:gd name="T22" fmla="*/ 0 w 303"/>
              <a:gd name="T23" fmla="*/ 177 h 233"/>
              <a:gd name="T24" fmla="*/ 47 w 303"/>
              <a:gd name="T25" fmla="*/ 233 h 233"/>
              <a:gd name="T26" fmla="*/ 185 w 303"/>
              <a:gd name="T27" fmla="*/ 195 h 233"/>
              <a:gd name="T28" fmla="*/ 303 w 303"/>
              <a:gd name="T29" fmla="*/ 78 h 233"/>
              <a:gd name="T30" fmla="*/ 220 w 303"/>
              <a:gd name="T31" fmla="*/ 78 h 233"/>
              <a:gd name="T32" fmla="*/ 75 w 303"/>
              <a:gd name="T33" fmla="*/ 62 h 233"/>
              <a:gd name="T34" fmla="*/ 116 w 303"/>
              <a:gd name="T35" fmla="*/ 20 h 233"/>
              <a:gd name="T36" fmla="*/ 200 w 303"/>
              <a:gd name="T37" fmla="*/ 20 h 233"/>
              <a:gd name="T38" fmla="*/ 158 w 303"/>
              <a:gd name="T39" fmla="*/ 62 h 233"/>
              <a:gd name="T40" fmla="*/ 158 w 303"/>
              <a:gd name="T41" fmla="*/ 146 h 233"/>
              <a:gd name="T42" fmla="*/ 158 w 303"/>
              <a:gd name="T43" fmla="*/ 147 h 233"/>
              <a:gd name="T44" fmla="*/ 75 w 303"/>
              <a:gd name="T45" fmla="*/ 147 h 233"/>
              <a:gd name="T46" fmla="*/ 75 w 303"/>
              <a:gd name="T47" fmla="*/ 62 h 233"/>
              <a:gd name="T48" fmla="*/ 220 w 303"/>
              <a:gd name="T49" fmla="*/ 78 h 233"/>
              <a:gd name="T50" fmla="*/ 175 w 303"/>
              <a:gd name="T51" fmla="*/ 177 h 233"/>
              <a:gd name="T52" fmla="*/ 54 w 303"/>
              <a:gd name="T53" fmla="*/ 210 h 233"/>
              <a:gd name="T54" fmla="*/ 27 w 303"/>
              <a:gd name="T55" fmla="*/ 178 h 233"/>
              <a:gd name="T56" fmla="*/ 55 w 303"/>
              <a:gd name="T57" fmla="*/ 149 h 233"/>
              <a:gd name="T58" fmla="*/ 55 w 303"/>
              <a:gd name="T59" fmla="*/ 167 h 233"/>
              <a:gd name="T60" fmla="*/ 75 w 303"/>
              <a:gd name="T61" fmla="*/ 167 h 233"/>
              <a:gd name="T62" fmla="*/ 158 w 303"/>
              <a:gd name="T63" fmla="*/ 167 h 233"/>
              <a:gd name="T64" fmla="*/ 167 w 303"/>
              <a:gd name="T65" fmla="*/ 167 h 233"/>
              <a:gd name="T66" fmla="*/ 172 w 303"/>
              <a:gd name="T67" fmla="*/ 161 h 233"/>
              <a:gd name="T68" fmla="*/ 214 w 303"/>
              <a:gd name="T69" fmla="*/ 118 h 233"/>
              <a:gd name="T70" fmla="*/ 220 w 303"/>
              <a:gd name="T71" fmla="*/ 112 h 233"/>
              <a:gd name="T72" fmla="*/ 220 w 303"/>
              <a:gd name="T73" fmla="*/ 104 h 233"/>
              <a:gd name="T74" fmla="*/ 220 w 303"/>
              <a:gd name="T75" fmla="*/ 98 h 233"/>
              <a:gd name="T76" fmla="*/ 255 w 303"/>
              <a:gd name="T77" fmla="*/ 98 h 233"/>
              <a:gd name="T78" fmla="*/ 175 w 303"/>
              <a:gd name="T79" fmla="*/ 177 h 233"/>
              <a:gd name="T80" fmla="*/ 220 w 303"/>
              <a:gd name="T81" fmla="*/ 7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3" h="233">
                <a:moveTo>
                  <a:pt x="220" y="78"/>
                </a:moveTo>
                <a:lnTo>
                  <a:pt x="220" y="20"/>
                </a:lnTo>
                <a:lnTo>
                  <a:pt x="220" y="0"/>
                </a:lnTo>
                <a:lnTo>
                  <a:pt x="200" y="0"/>
                </a:lnTo>
                <a:lnTo>
                  <a:pt x="116" y="0"/>
                </a:lnTo>
                <a:lnTo>
                  <a:pt x="109" y="0"/>
                </a:lnTo>
                <a:lnTo>
                  <a:pt x="102" y="6"/>
                </a:lnTo>
                <a:lnTo>
                  <a:pt x="60" y="48"/>
                </a:lnTo>
                <a:lnTo>
                  <a:pt x="55" y="53"/>
                </a:lnTo>
                <a:lnTo>
                  <a:pt x="55" y="62"/>
                </a:lnTo>
                <a:lnTo>
                  <a:pt x="55" y="121"/>
                </a:lnTo>
                <a:lnTo>
                  <a:pt x="0" y="177"/>
                </a:lnTo>
                <a:lnTo>
                  <a:pt x="47" y="233"/>
                </a:lnTo>
                <a:lnTo>
                  <a:pt x="185" y="195"/>
                </a:lnTo>
                <a:lnTo>
                  <a:pt x="303" y="78"/>
                </a:lnTo>
                <a:lnTo>
                  <a:pt x="220" y="78"/>
                </a:lnTo>
                <a:lnTo>
                  <a:pt x="75" y="62"/>
                </a:lnTo>
                <a:lnTo>
                  <a:pt x="116" y="20"/>
                </a:lnTo>
                <a:lnTo>
                  <a:pt x="200" y="20"/>
                </a:lnTo>
                <a:lnTo>
                  <a:pt x="158" y="62"/>
                </a:lnTo>
                <a:lnTo>
                  <a:pt x="158" y="146"/>
                </a:lnTo>
                <a:lnTo>
                  <a:pt x="158" y="147"/>
                </a:lnTo>
                <a:lnTo>
                  <a:pt x="75" y="147"/>
                </a:lnTo>
                <a:lnTo>
                  <a:pt x="75" y="62"/>
                </a:lnTo>
                <a:lnTo>
                  <a:pt x="220" y="78"/>
                </a:lnTo>
                <a:lnTo>
                  <a:pt x="175" y="177"/>
                </a:lnTo>
                <a:lnTo>
                  <a:pt x="54" y="210"/>
                </a:lnTo>
                <a:lnTo>
                  <a:pt x="27" y="178"/>
                </a:lnTo>
                <a:lnTo>
                  <a:pt x="55" y="149"/>
                </a:lnTo>
                <a:lnTo>
                  <a:pt x="55" y="167"/>
                </a:lnTo>
                <a:lnTo>
                  <a:pt x="75" y="167"/>
                </a:lnTo>
                <a:lnTo>
                  <a:pt x="158" y="167"/>
                </a:lnTo>
                <a:lnTo>
                  <a:pt x="167" y="167"/>
                </a:lnTo>
                <a:lnTo>
                  <a:pt x="172" y="161"/>
                </a:lnTo>
                <a:lnTo>
                  <a:pt x="214" y="118"/>
                </a:lnTo>
                <a:lnTo>
                  <a:pt x="220" y="112"/>
                </a:lnTo>
                <a:lnTo>
                  <a:pt x="220" y="104"/>
                </a:lnTo>
                <a:lnTo>
                  <a:pt x="220" y="98"/>
                </a:lnTo>
                <a:lnTo>
                  <a:pt x="255" y="98"/>
                </a:lnTo>
                <a:lnTo>
                  <a:pt x="175" y="177"/>
                </a:lnTo>
                <a:lnTo>
                  <a:pt x="2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866120" fontAlgn="base">
              <a:spcBef>
                <a:spcPct val="0"/>
              </a:spcBef>
              <a:spcAft>
                <a:spcPct val="0"/>
              </a:spcAft>
            </a:pPr>
            <a:endParaRPr lang="es-ES" sz="1326">
              <a:solidFill>
                <a:srgbClr val="000000"/>
              </a:solidFill>
              <a:latin typeface="Arial" pitchFamily="34" charset="0"/>
            </a:endParaRPr>
          </a:p>
        </p:txBody>
      </p:sp>
      <p:grpSp>
        <p:nvGrpSpPr>
          <p:cNvPr id="62" name="Group 14"/>
          <p:cNvGrpSpPr>
            <a:grpSpLocks/>
          </p:cNvGrpSpPr>
          <p:nvPr/>
        </p:nvGrpSpPr>
        <p:grpSpPr bwMode="auto">
          <a:xfrm>
            <a:off x="2824129" y="2714229"/>
            <a:ext cx="389437" cy="2939573"/>
            <a:chOff x="1124" y="1801"/>
            <a:chExt cx="259" cy="1955"/>
          </a:xfrm>
        </p:grpSpPr>
        <p:sp>
          <p:nvSpPr>
            <p:cNvPr id="63" name="Line 22"/>
            <p:cNvSpPr>
              <a:spLocks noChangeShapeType="1"/>
            </p:cNvSpPr>
            <p:nvPr/>
          </p:nvSpPr>
          <p:spPr bwMode="auto">
            <a:xfrm>
              <a:off x="1124" y="1801"/>
              <a:ext cx="5" cy="1955"/>
            </a:xfrm>
            <a:prstGeom prst="line">
              <a:avLst/>
            </a:prstGeom>
            <a:noFill/>
            <a:ln w="19050">
              <a:solidFill>
                <a:srgbClr val="82A0CD"/>
              </a:solidFill>
              <a:round/>
              <a:headEnd/>
              <a:tailEnd/>
            </a:ln>
            <a:extLst>
              <a:ext uri="{909E8E84-426E-40DD-AFC4-6F175D3DCCD1}">
                <a14:hiddenFill xmlns:a14="http://schemas.microsoft.com/office/drawing/2010/main">
                  <a:noFill/>
                </a14:hiddenFill>
              </a:ext>
            </a:extLst>
          </p:spPr>
          <p:txBody>
            <a:bodyPr wrap="none" anchor="ctr"/>
            <a:lstStyle/>
            <a:p>
              <a:pPr defTabSz="866120" fontAlgn="base">
                <a:spcBef>
                  <a:spcPct val="0"/>
                </a:spcBef>
                <a:spcAft>
                  <a:spcPct val="0"/>
                </a:spcAft>
              </a:pPr>
              <a:endParaRPr lang="es-ES" sz="1326">
                <a:solidFill>
                  <a:srgbClr val="000000"/>
                </a:solidFill>
                <a:latin typeface="Arial" pitchFamily="34" charset="0"/>
              </a:endParaRPr>
            </a:p>
          </p:txBody>
        </p:sp>
        <p:sp>
          <p:nvSpPr>
            <p:cNvPr id="67" name="Line 21"/>
            <p:cNvSpPr>
              <a:spLocks noChangeShapeType="1"/>
            </p:cNvSpPr>
            <p:nvPr/>
          </p:nvSpPr>
          <p:spPr bwMode="auto">
            <a:xfrm>
              <a:off x="1124" y="2212"/>
              <a:ext cx="259" cy="0"/>
            </a:xfrm>
            <a:prstGeom prst="line">
              <a:avLst/>
            </a:prstGeom>
            <a:noFill/>
            <a:ln w="19050">
              <a:solidFill>
                <a:srgbClr val="82A0CD"/>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866120" fontAlgn="base">
                <a:spcBef>
                  <a:spcPct val="0"/>
                </a:spcBef>
                <a:spcAft>
                  <a:spcPct val="0"/>
                </a:spcAft>
              </a:pPr>
              <a:endParaRPr lang="es-ES" sz="1326">
                <a:solidFill>
                  <a:srgbClr val="000000"/>
                </a:solidFill>
                <a:latin typeface="Arial" pitchFamily="34" charset="0"/>
              </a:endParaRPr>
            </a:p>
          </p:txBody>
        </p:sp>
        <p:sp>
          <p:nvSpPr>
            <p:cNvPr id="68" name="Line 44"/>
            <p:cNvSpPr>
              <a:spLocks noChangeShapeType="1"/>
            </p:cNvSpPr>
            <p:nvPr/>
          </p:nvSpPr>
          <p:spPr bwMode="auto">
            <a:xfrm>
              <a:off x="1124" y="2983"/>
              <a:ext cx="259" cy="0"/>
            </a:xfrm>
            <a:prstGeom prst="line">
              <a:avLst/>
            </a:prstGeom>
            <a:noFill/>
            <a:ln w="19050">
              <a:solidFill>
                <a:srgbClr val="82A0CD"/>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866120" fontAlgn="base">
                <a:spcBef>
                  <a:spcPct val="0"/>
                </a:spcBef>
                <a:spcAft>
                  <a:spcPct val="0"/>
                </a:spcAft>
              </a:pPr>
              <a:endParaRPr lang="es-ES" sz="1326">
                <a:solidFill>
                  <a:srgbClr val="000000"/>
                </a:solidFill>
                <a:latin typeface="Arial" pitchFamily="34" charset="0"/>
              </a:endParaRPr>
            </a:p>
          </p:txBody>
        </p:sp>
        <p:sp>
          <p:nvSpPr>
            <p:cNvPr id="69" name="Line 21"/>
            <p:cNvSpPr>
              <a:spLocks noChangeShapeType="1"/>
            </p:cNvSpPr>
            <p:nvPr/>
          </p:nvSpPr>
          <p:spPr bwMode="auto">
            <a:xfrm>
              <a:off x="1124" y="3755"/>
              <a:ext cx="259" cy="0"/>
            </a:xfrm>
            <a:prstGeom prst="line">
              <a:avLst/>
            </a:prstGeom>
            <a:noFill/>
            <a:ln w="19050">
              <a:solidFill>
                <a:srgbClr val="82A0CD"/>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866120" fontAlgn="base">
                <a:spcBef>
                  <a:spcPct val="0"/>
                </a:spcBef>
                <a:spcAft>
                  <a:spcPct val="0"/>
                </a:spcAft>
              </a:pPr>
              <a:endParaRPr lang="es-ES" sz="1326">
                <a:solidFill>
                  <a:srgbClr val="000000"/>
                </a:solidFill>
                <a:latin typeface="Arial" pitchFamily="34" charset="0"/>
              </a:endParaRPr>
            </a:p>
          </p:txBody>
        </p:sp>
      </p:grpSp>
      <p:pic>
        <p:nvPicPr>
          <p:cNvPr id="88" name="Bild 56" descr="arbeiter_weiss.wm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50952" y="3378700"/>
            <a:ext cx="238599" cy="32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37" descr="Bild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70933" y="3315018"/>
            <a:ext cx="387836" cy="48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8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18989" y="5311278"/>
            <a:ext cx="490179" cy="49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Freeform 97"/>
          <p:cNvSpPr>
            <a:spLocks/>
          </p:cNvSpPr>
          <p:nvPr/>
        </p:nvSpPr>
        <p:spPr bwMode="auto">
          <a:xfrm>
            <a:off x="3385270" y="2974760"/>
            <a:ext cx="388385" cy="397858"/>
          </a:xfrm>
          <a:custGeom>
            <a:avLst/>
            <a:gdLst/>
            <a:ahLst/>
            <a:cxnLst>
              <a:cxn ang="0">
                <a:pos x="810" y="425"/>
              </a:cxn>
              <a:cxn ang="0">
                <a:pos x="694" y="309"/>
              </a:cxn>
              <a:cxn ang="0">
                <a:pos x="340" y="309"/>
              </a:cxn>
              <a:cxn ang="0">
                <a:pos x="340" y="308"/>
              </a:cxn>
              <a:cxn ang="0">
                <a:pos x="515" y="111"/>
              </a:cxn>
              <a:cxn ang="0">
                <a:pos x="493" y="0"/>
              </a:cxn>
              <a:cxn ang="0">
                <a:pos x="382" y="22"/>
              </a:cxn>
              <a:cxn ang="0">
                <a:pos x="135" y="245"/>
              </a:cxn>
              <a:cxn ang="0">
                <a:pos x="0" y="245"/>
              </a:cxn>
              <a:cxn ang="0">
                <a:pos x="0" y="609"/>
              </a:cxn>
              <a:cxn ang="0">
                <a:pos x="231" y="609"/>
              </a:cxn>
              <a:cxn ang="0">
                <a:pos x="231" y="609"/>
              </a:cxn>
              <a:cxn ang="0">
                <a:pos x="472" y="813"/>
              </a:cxn>
              <a:cxn ang="0">
                <a:pos x="583" y="829"/>
              </a:cxn>
              <a:cxn ang="0">
                <a:pos x="599" y="715"/>
              </a:cxn>
              <a:cxn ang="0">
                <a:pos x="454" y="549"/>
              </a:cxn>
              <a:cxn ang="0">
                <a:pos x="686" y="549"/>
              </a:cxn>
              <a:cxn ang="0">
                <a:pos x="810" y="425"/>
              </a:cxn>
            </a:cxnLst>
            <a:rect l="0" t="0" r="r" b="b"/>
            <a:pathLst>
              <a:path w="810" h="829">
                <a:moveTo>
                  <a:pt x="810" y="425"/>
                </a:moveTo>
                <a:cubicBezTo>
                  <a:pt x="694" y="309"/>
                  <a:pt x="694" y="309"/>
                  <a:pt x="694" y="309"/>
                </a:cubicBezTo>
                <a:cubicBezTo>
                  <a:pt x="340" y="309"/>
                  <a:pt x="340" y="309"/>
                  <a:pt x="340" y="309"/>
                </a:cubicBezTo>
                <a:cubicBezTo>
                  <a:pt x="340" y="308"/>
                  <a:pt x="340" y="308"/>
                  <a:pt x="340" y="308"/>
                </a:cubicBezTo>
                <a:cubicBezTo>
                  <a:pt x="397" y="260"/>
                  <a:pt x="456" y="194"/>
                  <a:pt x="515" y="111"/>
                </a:cubicBezTo>
                <a:cubicBezTo>
                  <a:pt x="493" y="0"/>
                  <a:pt x="493" y="0"/>
                  <a:pt x="493" y="0"/>
                </a:cubicBezTo>
                <a:cubicBezTo>
                  <a:pt x="382" y="22"/>
                  <a:pt x="382" y="22"/>
                  <a:pt x="382" y="22"/>
                </a:cubicBezTo>
                <a:cubicBezTo>
                  <a:pt x="290" y="151"/>
                  <a:pt x="203" y="230"/>
                  <a:pt x="135" y="245"/>
                </a:cubicBezTo>
                <a:cubicBezTo>
                  <a:pt x="0" y="245"/>
                  <a:pt x="0" y="245"/>
                  <a:pt x="0" y="245"/>
                </a:cubicBezTo>
                <a:cubicBezTo>
                  <a:pt x="0" y="609"/>
                  <a:pt x="0" y="609"/>
                  <a:pt x="0" y="609"/>
                </a:cubicBezTo>
                <a:cubicBezTo>
                  <a:pt x="231" y="609"/>
                  <a:pt x="231" y="609"/>
                  <a:pt x="231" y="609"/>
                </a:cubicBezTo>
                <a:cubicBezTo>
                  <a:pt x="231" y="609"/>
                  <a:pt x="231" y="609"/>
                  <a:pt x="231" y="609"/>
                </a:cubicBezTo>
                <a:cubicBezTo>
                  <a:pt x="307" y="610"/>
                  <a:pt x="393" y="704"/>
                  <a:pt x="472" y="813"/>
                </a:cubicBezTo>
                <a:cubicBezTo>
                  <a:pt x="583" y="829"/>
                  <a:pt x="583" y="829"/>
                  <a:pt x="583" y="829"/>
                </a:cubicBezTo>
                <a:cubicBezTo>
                  <a:pt x="599" y="715"/>
                  <a:pt x="599" y="715"/>
                  <a:pt x="599" y="715"/>
                </a:cubicBezTo>
                <a:cubicBezTo>
                  <a:pt x="552" y="652"/>
                  <a:pt x="505" y="594"/>
                  <a:pt x="454" y="549"/>
                </a:cubicBezTo>
                <a:cubicBezTo>
                  <a:pt x="686" y="549"/>
                  <a:pt x="686" y="549"/>
                  <a:pt x="686" y="549"/>
                </a:cubicBezTo>
                <a:lnTo>
                  <a:pt x="810" y="425"/>
                </a:lnTo>
                <a:close/>
              </a:path>
            </a:pathLst>
          </a:custGeom>
          <a:solidFill>
            <a:srgbClr val="FFFFFF"/>
          </a:solidFill>
          <a:ln w="9525">
            <a:noFill/>
            <a:round/>
            <a:headEnd/>
            <a:tailEnd/>
          </a:ln>
        </p:spPr>
        <p:txBody>
          <a:bodyPr vert="horz" wrap="square" lIns="86608" tIns="43304" rIns="86608" bIns="43304" numCol="1" anchor="t" anchorCtr="0" compatLnSpc="1">
            <a:prstTxWarp prst="textNoShape">
              <a:avLst/>
            </a:prstTxWarp>
          </a:bodyPr>
          <a:lstStyle/>
          <a:p>
            <a:pPr defTabSz="866120" fontAlgn="base">
              <a:spcBef>
                <a:spcPct val="0"/>
              </a:spcBef>
              <a:spcAft>
                <a:spcPct val="0"/>
              </a:spcAft>
            </a:pPr>
            <a:endParaRPr lang="es-ES" sz="1326">
              <a:solidFill>
                <a:srgbClr val="000000"/>
              </a:solidFill>
              <a:latin typeface="Arial" pitchFamily="34" charset="0"/>
            </a:endParaRPr>
          </a:p>
        </p:txBody>
      </p:sp>
      <p:pic>
        <p:nvPicPr>
          <p:cNvPr id="92" name="Picture 2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57678" y="4184016"/>
            <a:ext cx="344444" cy="328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 14"/>
          <p:cNvGrpSpPr/>
          <p:nvPr/>
        </p:nvGrpSpPr>
        <p:grpSpPr>
          <a:xfrm>
            <a:off x="3357679" y="4583027"/>
            <a:ext cx="478385" cy="313505"/>
            <a:chOff x="2347665" y="4838700"/>
            <a:chExt cx="505073" cy="330995"/>
          </a:xfrm>
        </p:grpSpPr>
        <p:sp>
          <p:nvSpPr>
            <p:cNvPr id="7" name="Rectangle 6"/>
            <p:cNvSpPr/>
            <p:nvPr/>
          </p:nvSpPr>
          <p:spPr>
            <a:xfrm>
              <a:off x="2347665" y="4931569"/>
              <a:ext cx="330519" cy="238125"/>
            </a:xfrm>
            <a:prstGeom prst="rect">
              <a:avLst/>
            </a:prstGeom>
            <a:ln>
              <a:solidFill>
                <a:schemeClr val="bg1"/>
              </a:solidFill>
            </a:ln>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charset="0"/>
              </a:endParaRPr>
            </a:p>
          </p:txBody>
        </p:sp>
        <p:sp>
          <p:nvSpPr>
            <p:cNvPr id="93" name="Rectangle 92"/>
            <p:cNvSpPr/>
            <p:nvPr/>
          </p:nvSpPr>
          <p:spPr>
            <a:xfrm>
              <a:off x="2347666" y="4980022"/>
              <a:ext cx="330518" cy="64128"/>
            </a:xfrm>
            <a:prstGeom prst="rect">
              <a:avLst/>
            </a:prstGeom>
            <a:ln>
              <a:solidFill>
                <a:schemeClr val="bg1"/>
              </a:solidFill>
            </a:ln>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charset="0"/>
              </a:endParaRPr>
            </a:p>
          </p:txBody>
        </p:sp>
        <p:sp>
          <p:nvSpPr>
            <p:cNvPr id="94" name="Rectangle 93"/>
            <p:cNvSpPr/>
            <p:nvPr/>
          </p:nvSpPr>
          <p:spPr>
            <a:xfrm>
              <a:off x="2347665" y="5044150"/>
              <a:ext cx="330519" cy="64128"/>
            </a:xfrm>
            <a:prstGeom prst="rect">
              <a:avLst/>
            </a:prstGeom>
            <a:ln>
              <a:solidFill>
                <a:schemeClr val="bg1"/>
              </a:solidFill>
            </a:ln>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charset="0"/>
              </a:endParaRPr>
            </a:p>
          </p:txBody>
        </p:sp>
        <p:sp>
          <p:nvSpPr>
            <p:cNvPr id="96" name="Rectangle 95"/>
            <p:cNvSpPr/>
            <p:nvPr/>
          </p:nvSpPr>
          <p:spPr>
            <a:xfrm rot="5400000">
              <a:off x="2333805" y="5005569"/>
              <a:ext cx="238126" cy="90126"/>
            </a:xfrm>
            <a:prstGeom prst="rect">
              <a:avLst/>
            </a:prstGeom>
            <a:ln>
              <a:solidFill>
                <a:schemeClr val="bg1"/>
              </a:solidFill>
            </a:ln>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charset="0"/>
              </a:endParaRPr>
            </a:p>
          </p:txBody>
        </p:sp>
        <p:sp>
          <p:nvSpPr>
            <p:cNvPr id="99" name="Rectangle 98"/>
            <p:cNvSpPr/>
            <p:nvPr/>
          </p:nvSpPr>
          <p:spPr>
            <a:xfrm rot="5400000">
              <a:off x="2514057" y="5005569"/>
              <a:ext cx="238126" cy="90126"/>
            </a:xfrm>
            <a:prstGeom prst="rect">
              <a:avLst/>
            </a:prstGeom>
            <a:ln>
              <a:solidFill>
                <a:schemeClr val="bg1"/>
              </a:solidFill>
            </a:ln>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charset="0"/>
              </a:endParaRPr>
            </a:p>
          </p:txBody>
        </p:sp>
        <p:sp>
          <p:nvSpPr>
            <p:cNvPr id="9" name="Snip Single Corner Rectangle 8"/>
            <p:cNvSpPr/>
            <p:nvPr/>
          </p:nvSpPr>
          <p:spPr>
            <a:xfrm>
              <a:off x="2672954" y="4838700"/>
              <a:ext cx="179784" cy="146913"/>
            </a:xfrm>
            <a:prstGeom prst="snip1Rect">
              <a:avLst/>
            </a:prstGeom>
            <a:noFill/>
            <a:ln>
              <a:solidFill>
                <a:schemeClr val="bg1"/>
              </a:solidFill>
            </a:ln>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charset="0"/>
              </a:endParaRPr>
            </a:p>
          </p:txBody>
        </p:sp>
        <p:sp>
          <p:nvSpPr>
            <p:cNvPr id="10" name="Freeform 9"/>
            <p:cNvSpPr/>
            <p:nvPr/>
          </p:nvSpPr>
          <p:spPr>
            <a:xfrm>
              <a:off x="2495550" y="4838700"/>
              <a:ext cx="354807" cy="207169"/>
            </a:xfrm>
            <a:custGeom>
              <a:avLst/>
              <a:gdLst>
                <a:gd name="connsiteX0" fmla="*/ 0 w 328613"/>
                <a:gd name="connsiteY0" fmla="*/ 90487 h 154781"/>
                <a:gd name="connsiteX1" fmla="*/ 0 w 328613"/>
                <a:gd name="connsiteY1" fmla="*/ 154781 h 154781"/>
                <a:gd name="connsiteX2" fmla="*/ 97631 w 328613"/>
                <a:gd name="connsiteY2" fmla="*/ 154781 h 154781"/>
                <a:gd name="connsiteX3" fmla="*/ 328613 w 328613"/>
                <a:gd name="connsiteY3" fmla="*/ 97631 h 154781"/>
                <a:gd name="connsiteX4" fmla="*/ 216694 w 328613"/>
                <a:gd name="connsiteY4" fmla="*/ 97631 h 154781"/>
                <a:gd name="connsiteX5" fmla="*/ 216694 w 328613"/>
                <a:gd name="connsiteY5" fmla="*/ 0 h 154781"/>
                <a:gd name="connsiteX6" fmla="*/ 0 w 328613"/>
                <a:gd name="connsiteY6" fmla="*/ 90487 h 154781"/>
                <a:gd name="connsiteX0" fmla="*/ 0 w 328613"/>
                <a:gd name="connsiteY0" fmla="*/ 116681 h 180975"/>
                <a:gd name="connsiteX1" fmla="*/ 0 w 328613"/>
                <a:gd name="connsiteY1" fmla="*/ 180975 h 180975"/>
                <a:gd name="connsiteX2" fmla="*/ 97631 w 328613"/>
                <a:gd name="connsiteY2" fmla="*/ 180975 h 180975"/>
                <a:gd name="connsiteX3" fmla="*/ 328613 w 328613"/>
                <a:gd name="connsiteY3" fmla="*/ 123825 h 180975"/>
                <a:gd name="connsiteX4" fmla="*/ 216694 w 328613"/>
                <a:gd name="connsiteY4" fmla="*/ 123825 h 180975"/>
                <a:gd name="connsiteX5" fmla="*/ 216694 w 328613"/>
                <a:gd name="connsiteY5" fmla="*/ 0 h 180975"/>
                <a:gd name="connsiteX6" fmla="*/ 0 w 328613"/>
                <a:gd name="connsiteY6" fmla="*/ 116681 h 180975"/>
                <a:gd name="connsiteX0" fmla="*/ 0 w 354807"/>
                <a:gd name="connsiteY0" fmla="*/ 116681 h 180975"/>
                <a:gd name="connsiteX1" fmla="*/ 0 w 354807"/>
                <a:gd name="connsiteY1" fmla="*/ 180975 h 180975"/>
                <a:gd name="connsiteX2" fmla="*/ 97631 w 354807"/>
                <a:gd name="connsiteY2" fmla="*/ 180975 h 180975"/>
                <a:gd name="connsiteX3" fmla="*/ 354807 w 354807"/>
                <a:gd name="connsiteY3" fmla="*/ 123825 h 180975"/>
                <a:gd name="connsiteX4" fmla="*/ 216694 w 354807"/>
                <a:gd name="connsiteY4" fmla="*/ 123825 h 180975"/>
                <a:gd name="connsiteX5" fmla="*/ 216694 w 354807"/>
                <a:gd name="connsiteY5" fmla="*/ 0 h 180975"/>
                <a:gd name="connsiteX6" fmla="*/ 0 w 354807"/>
                <a:gd name="connsiteY6" fmla="*/ 116681 h 180975"/>
                <a:gd name="connsiteX0" fmla="*/ 0 w 354807"/>
                <a:gd name="connsiteY0" fmla="*/ 132923 h 197217"/>
                <a:gd name="connsiteX1" fmla="*/ 0 w 354807"/>
                <a:gd name="connsiteY1" fmla="*/ 197217 h 197217"/>
                <a:gd name="connsiteX2" fmla="*/ 97631 w 354807"/>
                <a:gd name="connsiteY2" fmla="*/ 197217 h 197217"/>
                <a:gd name="connsiteX3" fmla="*/ 354807 w 354807"/>
                <a:gd name="connsiteY3" fmla="*/ 140067 h 197217"/>
                <a:gd name="connsiteX4" fmla="*/ 216694 w 354807"/>
                <a:gd name="connsiteY4" fmla="*/ 140067 h 197217"/>
                <a:gd name="connsiteX5" fmla="*/ 183357 w 354807"/>
                <a:gd name="connsiteY5" fmla="*/ 0 h 197217"/>
                <a:gd name="connsiteX6" fmla="*/ 0 w 354807"/>
                <a:gd name="connsiteY6" fmla="*/ 132923 h 197217"/>
                <a:gd name="connsiteX0" fmla="*/ 0 w 354807"/>
                <a:gd name="connsiteY0" fmla="*/ 132923 h 197217"/>
                <a:gd name="connsiteX1" fmla="*/ 0 w 354807"/>
                <a:gd name="connsiteY1" fmla="*/ 197217 h 197217"/>
                <a:gd name="connsiteX2" fmla="*/ 97631 w 354807"/>
                <a:gd name="connsiteY2" fmla="*/ 197217 h 197217"/>
                <a:gd name="connsiteX3" fmla="*/ 354807 w 354807"/>
                <a:gd name="connsiteY3" fmla="*/ 140067 h 197217"/>
                <a:gd name="connsiteX4" fmla="*/ 166687 w 354807"/>
                <a:gd name="connsiteY4" fmla="*/ 149348 h 197217"/>
                <a:gd name="connsiteX5" fmla="*/ 183357 w 354807"/>
                <a:gd name="connsiteY5" fmla="*/ 0 h 197217"/>
                <a:gd name="connsiteX6" fmla="*/ 0 w 354807"/>
                <a:gd name="connsiteY6" fmla="*/ 132923 h 197217"/>
                <a:gd name="connsiteX0" fmla="*/ 0 w 354807"/>
                <a:gd name="connsiteY0" fmla="*/ 132923 h 197217"/>
                <a:gd name="connsiteX1" fmla="*/ 0 w 354807"/>
                <a:gd name="connsiteY1" fmla="*/ 197217 h 197217"/>
                <a:gd name="connsiteX2" fmla="*/ 97631 w 354807"/>
                <a:gd name="connsiteY2" fmla="*/ 197217 h 197217"/>
                <a:gd name="connsiteX3" fmla="*/ 354807 w 354807"/>
                <a:gd name="connsiteY3" fmla="*/ 140067 h 197217"/>
                <a:gd name="connsiteX4" fmla="*/ 180975 w 354807"/>
                <a:gd name="connsiteY4" fmla="*/ 137747 h 197217"/>
                <a:gd name="connsiteX5" fmla="*/ 183357 w 354807"/>
                <a:gd name="connsiteY5" fmla="*/ 0 h 197217"/>
                <a:gd name="connsiteX6" fmla="*/ 0 w 354807"/>
                <a:gd name="connsiteY6" fmla="*/ 132923 h 197217"/>
                <a:gd name="connsiteX0" fmla="*/ 0 w 354807"/>
                <a:gd name="connsiteY0" fmla="*/ 132923 h 197217"/>
                <a:gd name="connsiteX1" fmla="*/ 0 w 354807"/>
                <a:gd name="connsiteY1" fmla="*/ 197217 h 197217"/>
                <a:gd name="connsiteX2" fmla="*/ 97631 w 354807"/>
                <a:gd name="connsiteY2" fmla="*/ 197217 h 197217"/>
                <a:gd name="connsiteX3" fmla="*/ 354807 w 354807"/>
                <a:gd name="connsiteY3" fmla="*/ 140067 h 197217"/>
                <a:gd name="connsiteX4" fmla="*/ 180975 w 354807"/>
                <a:gd name="connsiteY4" fmla="*/ 144708 h 197217"/>
                <a:gd name="connsiteX5" fmla="*/ 183357 w 354807"/>
                <a:gd name="connsiteY5" fmla="*/ 0 h 197217"/>
                <a:gd name="connsiteX6" fmla="*/ 0 w 354807"/>
                <a:gd name="connsiteY6" fmla="*/ 132923 h 197217"/>
                <a:gd name="connsiteX0" fmla="*/ 0 w 354807"/>
                <a:gd name="connsiteY0" fmla="*/ 132923 h 197217"/>
                <a:gd name="connsiteX1" fmla="*/ 0 w 354807"/>
                <a:gd name="connsiteY1" fmla="*/ 197217 h 197217"/>
                <a:gd name="connsiteX2" fmla="*/ 97631 w 354807"/>
                <a:gd name="connsiteY2" fmla="*/ 197217 h 197217"/>
                <a:gd name="connsiteX3" fmla="*/ 354807 w 354807"/>
                <a:gd name="connsiteY3" fmla="*/ 140067 h 197217"/>
                <a:gd name="connsiteX4" fmla="*/ 180975 w 354807"/>
                <a:gd name="connsiteY4" fmla="*/ 135427 h 197217"/>
                <a:gd name="connsiteX5" fmla="*/ 183357 w 354807"/>
                <a:gd name="connsiteY5" fmla="*/ 0 h 197217"/>
                <a:gd name="connsiteX6" fmla="*/ 0 w 354807"/>
                <a:gd name="connsiteY6" fmla="*/ 132923 h 197217"/>
                <a:gd name="connsiteX0" fmla="*/ 0 w 354807"/>
                <a:gd name="connsiteY0" fmla="*/ 132923 h 197217"/>
                <a:gd name="connsiteX1" fmla="*/ 0 w 354807"/>
                <a:gd name="connsiteY1" fmla="*/ 197217 h 197217"/>
                <a:gd name="connsiteX2" fmla="*/ 97631 w 354807"/>
                <a:gd name="connsiteY2" fmla="*/ 197217 h 197217"/>
                <a:gd name="connsiteX3" fmla="*/ 354807 w 354807"/>
                <a:gd name="connsiteY3" fmla="*/ 140067 h 197217"/>
                <a:gd name="connsiteX4" fmla="*/ 180975 w 354807"/>
                <a:gd name="connsiteY4" fmla="*/ 137747 h 197217"/>
                <a:gd name="connsiteX5" fmla="*/ 183357 w 354807"/>
                <a:gd name="connsiteY5" fmla="*/ 0 h 197217"/>
                <a:gd name="connsiteX6" fmla="*/ 0 w 354807"/>
                <a:gd name="connsiteY6" fmla="*/ 132923 h 197217"/>
                <a:gd name="connsiteX0" fmla="*/ 0 w 354807"/>
                <a:gd name="connsiteY0" fmla="*/ 132923 h 197217"/>
                <a:gd name="connsiteX1" fmla="*/ 0 w 354807"/>
                <a:gd name="connsiteY1" fmla="*/ 197217 h 197217"/>
                <a:gd name="connsiteX2" fmla="*/ 97631 w 354807"/>
                <a:gd name="connsiteY2" fmla="*/ 197217 h 197217"/>
                <a:gd name="connsiteX3" fmla="*/ 354807 w 354807"/>
                <a:gd name="connsiteY3" fmla="*/ 140067 h 197217"/>
                <a:gd name="connsiteX4" fmla="*/ 183356 w 354807"/>
                <a:gd name="connsiteY4" fmla="*/ 140067 h 197217"/>
                <a:gd name="connsiteX5" fmla="*/ 183357 w 354807"/>
                <a:gd name="connsiteY5" fmla="*/ 0 h 197217"/>
                <a:gd name="connsiteX6" fmla="*/ 0 w 354807"/>
                <a:gd name="connsiteY6" fmla="*/ 132923 h 19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807" h="197217">
                  <a:moveTo>
                    <a:pt x="0" y="132923"/>
                  </a:moveTo>
                  <a:lnTo>
                    <a:pt x="0" y="197217"/>
                  </a:lnTo>
                  <a:lnTo>
                    <a:pt x="97631" y="197217"/>
                  </a:lnTo>
                  <a:lnTo>
                    <a:pt x="354807" y="140067"/>
                  </a:lnTo>
                  <a:lnTo>
                    <a:pt x="183356" y="140067"/>
                  </a:lnTo>
                  <a:cubicBezTo>
                    <a:pt x="183356" y="93378"/>
                    <a:pt x="183357" y="46689"/>
                    <a:pt x="183357" y="0"/>
                  </a:cubicBezTo>
                  <a:lnTo>
                    <a:pt x="0" y="132923"/>
                  </a:lnTo>
                  <a:close/>
                </a:path>
              </a:pathLst>
            </a:custGeom>
            <a:solidFill>
              <a:schemeClr val="bg1"/>
            </a:solidFill>
            <a:ln>
              <a:solidFill>
                <a:schemeClr val="bg1"/>
              </a:solidFill>
            </a:ln>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charset="0"/>
              </a:endParaRPr>
            </a:p>
          </p:txBody>
        </p:sp>
        <p:cxnSp>
          <p:nvCxnSpPr>
            <p:cNvPr id="12" name="Straight Connector 11"/>
            <p:cNvCxnSpPr/>
            <p:nvPr/>
          </p:nvCxnSpPr>
          <p:spPr bwMode="auto">
            <a:xfrm>
              <a:off x="2704181" y="4912156"/>
              <a:ext cx="19970" cy="0"/>
            </a:xfrm>
            <a:prstGeom prst="line">
              <a:avLst/>
            </a:prstGeom>
            <a:noFill/>
            <a:ln w="1270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99"/>
            <p:cNvCxnSpPr/>
            <p:nvPr/>
          </p:nvCxnSpPr>
          <p:spPr bwMode="auto">
            <a:xfrm>
              <a:off x="2704181" y="4871675"/>
              <a:ext cx="19970" cy="0"/>
            </a:xfrm>
            <a:prstGeom prst="line">
              <a:avLst/>
            </a:prstGeom>
            <a:noFill/>
            <a:ln w="1270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Connector 100"/>
            <p:cNvCxnSpPr/>
            <p:nvPr/>
          </p:nvCxnSpPr>
          <p:spPr bwMode="auto">
            <a:xfrm>
              <a:off x="2704181" y="4946684"/>
              <a:ext cx="19970" cy="0"/>
            </a:xfrm>
            <a:prstGeom prst="line">
              <a:avLst/>
            </a:prstGeom>
            <a:noFill/>
            <a:ln w="1270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 name="Group 13"/>
            <p:cNvGrpSpPr/>
            <p:nvPr/>
          </p:nvGrpSpPr>
          <p:grpSpPr>
            <a:xfrm>
              <a:off x="2743798" y="4871691"/>
              <a:ext cx="87511" cy="75009"/>
              <a:chOff x="2789913" y="4871691"/>
              <a:chExt cx="19970" cy="75009"/>
            </a:xfrm>
          </p:grpSpPr>
          <p:cxnSp>
            <p:nvCxnSpPr>
              <p:cNvPr id="102" name="Straight Connector 101"/>
              <p:cNvCxnSpPr/>
              <p:nvPr/>
            </p:nvCxnSpPr>
            <p:spPr bwMode="auto">
              <a:xfrm>
                <a:off x="2789913" y="4912172"/>
                <a:ext cx="19970" cy="0"/>
              </a:xfrm>
              <a:prstGeom prst="line">
                <a:avLst/>
              </a:prstGeom>
              <a:noFill/>
              <a:ln w="1270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02"/>
              <p:cNvCxnSpPr/>
              <p:nvPr/>
            </p:nvCxnSpPr>
            <p:spPr bwMode="auto">
              <a:xfrm>
                <a:off x="2789913" y="4871691"/>
                <a:ext cx="19970" cy="0"/>
              </a:xfrm>
              <a:prstGeom prst="line">
                <a:avLst/>
              </a:prstGeom>
              <a:noFill/>
              <a:ln w="1270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103"/>
              <p:cNvCxnSpPr/>
              <p:nvPr/>
            </p:nvCxnSpPr>
            <p:spPr bwMode="auto">
              <a:xfrm>
                <a:off x="2789913" y="4946700"/>
                <a:ext cx="19970" cy="0"/>
              </a:xfrm>
              <a:prstGeom prst="line">
                <a:avLst/>
              </a:prstGeom>
              <a:noFill/>
              <a:ln w="12700"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6" name="shpTitle490127"/>
          <p:cNvSpPr/>
          <p:nvPr/>
        </p:nvSpPr>
        <p:spPr>
          <a:xfrm rot="5400000">
            <a:off x="8127693" y="4295387"/>
            <a:ext cx="3438751" cy="681527"/>
          </a:xfrm>
          <a:prstGeom prst="homePlate">
            <a:avLst>
              <a:gd name="adj" fmla="val 37280"/>
            </a:avLst>
          </a:prstGeom>
          <a:solidFill>
            <a:srgbClr val="82A0CD"/>
          </a:solidFill>
          <a:ln>
            <a:noFill/>
          </a:ln>
          <a:extLst>
            <a:ext uri="{91240B29-F687-4F45-9708-019B960494DF}">
              <a14:hiddenLine xmlns:a14="http://schemas.microsoft.com/office/drawing/2010/main">
                <a:solidFill>
                  <a:schemeClr val="tx1"/>
                </a:solidFill>
              </a14:hiddenLine>
            </a:ext>
          </a:extLst>
        </p:spPr>
        <p:txBody>
          <a:bodyPr vert="horz" wrap="square" lIns="85244" tIns="44327" rIns="85244" bIns="44327" numCol="1" rtlCol="0" anchor="ctr" anchorCtr="0" compatLnSpc="1">
            <a:prstTxWarp prst="textNoShape">
              <a:avLst/>
            </a:prstTxWarp>
          </a:bodyPr>
          <a:lstStyle/>
          <a:p>
            <a:pPr algn="ctr" defTabSz="959348" fontAlgn="base">
              <a:spcBef>
                <a:spcPct val="0"/>
              </a:spcBef>
              <a:spcAft>
                <a:spcPct val="0"/>
              </a:spcAft>
            </a:pPr>
            <a:r>
              <a:rPr lang="es-ES" sz="1516" dirty="0">
                <a:solidFill>
                  <a:srgbClr val="FFFFFF"/>
                </a:solidFill>
                <a:latin typeface="Arial" charset="0"/>
              </a:rPr>
              <a:t>3 pasos para definir una lista reducida de alternativas a evaluar</a:t>
            </a:r>
          </a:p>
        </p:txBody>
      </p:sp>
      <p:sp>
        <p:nvSpPr>
          <p:cNvPr id="42" name="Rectangle 2"/>
          <p:cNvSpPr txBox="1">
            <a:spLocks noChangeArrowheads="1"/>
          </p:cNvSpPr>
          <p:nvPr/>
        </p:nvSpPr>
        <p:spPr bwMode="auto">
          <a:xfrm>
            <a:off x="2340886" y="758577"/>
            <a:ext cx="8302054"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s-ES" sz="1705" dirty="0">
                <a:solidFill>
                  <a:srgbClr val="5A5A5A"/>
                </a:solidFill>
                <a:latin typeface="Arial" pitchFamily="34" charset="0"/>
              </a:rPr>
              <a:t>Definición de Alternativas de Almacenaje</a:t>
            </a:r>
          </a:p>
          <a:p>
            <a:pPr defTabSz="924764" fontAlgn="base">
              <a:spcBef>
                <a:spcPct val="0"/>
              </a:spcBef>
              <a:spcAft>
                <a:spcPct val="0"/>
              </a:spcAft>
            </a:pPr>
            <a:r>
              <a:rPr lang="es-ES" sz="2652" dirty="0">
                <a:solidFill>
                  <a:srgbClr val="004696"/>
                </a:solidFill>
                <a:latin typeface="Arial" pitchFamily="34" charset="0"/>
              </a:rPr>
              <a:t>Selección de «Short </a:t>
            </a:r>
            <a:r>
              <a:rPr lang="es-ES" sz="2652" dirty="0" err="1">
                <a:solidFill>
                  <a:srgbClr val="004696"/>
                </a:solidFill>
                <a:latin typeface="Arial" pitchFamily="34" charset="0"/>
              </a:rPr>
              <a:t>list</a:t>
            </a:r>
            <a:r>
              <a:rPr lang="es-ES" sz="2652" dirty="0">
                <a:solidFill>
                  <a:srgbClr val="004696"/>
                </a:solidFill>
                <a:latin typeface="Arial" pitchFamily="34" charset="0"/>
              </a:rPr>
              <a:t>»</a:t>
            </a:r>
          </a:p>
        </p:txBody>
      </p:sp>
      <p:sp>
        <p:nvSpPr>
          <p:cNvPr id="41" name="shpTitle894491"/>
          <p:cNvSpPr/>
          <p:nvPr/>
        </p:nvSpPr>
        <p:spPr bwMode="auto">
          <a:xfrm>
            <a:off x="8229189" y="1041315"/>
            <a:ext cx="2139034" cy="477339"/>
          </a:xfrm>
          <a:prstGeom prst="homePlate">
            <a:avLst>
              <a:gd name="adj" fmla="val 37280"/>
            </a:avLst>
          </a:prstGeom>
          <a:solidFill>
            <a:schemeClr val="accent3"/>
          </a:solidFill>
          <a:ln w="12700" cap="flat" cmpd="sng" algn="ctr">
            <a:noFill/>
            <a:prstDash val="solid"/>
            <a:round/>
            <a:headEnd type="none" w="med" len="med"/>
            <a:tailEnd type="none" w="med" len="med"/>
          </a:ln>
          <a:effec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995" b="1" dirty="0">
                <a:solidFill>
                  <a:srgbClr val="FFFFFF"/>
                </a:solidFill>
                <a:latin typeface="Arial" pitchFamily="34" charset="0"/>
              </a:rPr>
              <a:t>SHORT LISTING</a:t>
            </a:r>
          </a:p>
        </p:txBody>
      </p:sp>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1145761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2342971" y="4229439"/>
            <a:ext cx="7944598" cy="792268"/>
          </a:xfrm>
          <a:prstGeom prst="rect">
            <a:avLst/>
          </a:prstGeom>
          <a:noFill/>
        </p:spPr>
        <p:txBody>
          <a:bodyPr wrap="square" rtlCol="0">
            <a:spAutoFit/>
          </a:bodyPr>
          <a:lstStyle/>
          <a:p>
            <a:pPr marL="270662" indent="-270662" defTabSz="866120" fontAlgn="base">
              <a:spcBef>
                <a:spcPct val="0"/>
              </a:spcBef>
              <a:spcAft>
                <a:spcPct val="0"/>
              </a:spcAft>
              <a:buFont typeface="Arial" pitchFamily="34" charset="0"/>
              <a:buChar char="•"/>
            </a:pPr>
            <a:r>
              <a:rPr lang="es-ES" sz="1137" dirty="0">
                <a:solidFill>
                  <a:srgbClr val="000000"/>
                </a:solidFill>
                <a:latin typeface="Arial" pitchFamily="34" charset="0"/>
              </a:rPr>
              <a:t>Manual: 		Principalmente operaciones manuales</a:t>
            </a:r>
          </a:p>
          <a:p>
            <a:pPr marL="270662" indent="-270662" defTabSz="866120" fontAlgn="base">
              <a:spcBef>
                <a:spcPct val="0"/>
              </a:spcBef>
              <a:spcAft>
                <a:spcPct val="0"/>
              </a:spcAft>
              <a:buFont typeface="Arial" pitchFamily="34" charset="0"/>
              <a:buChar char="•"/>
            </a:pPr>
            <a:r>
              <a:rPr lang="es-ES" sz="1137" dirty="0">
                <a:solidFill>
                  <a:srgbClr val="000000"/>
                </a:solidFill>
                <a:latin typeface="Arial" pitchFamily="34" charset="0"/>
              </a:rPr>
              <a:t>Semiautomático:		</a:t>
            </a:r>
            <a:r>
              <a:rPr lang="es-ES" sz="1137" dirty="0" err="1">
                <a:solidFill>
                  <a:srgbClr val="000000"/>
                </a:solidFill>
                <a:latin typeface="Arial" pitchFamily="34" charset="0"/>
              </a:rPr>
              <a:t>Algun</a:t>
            </a:r>
            <a:r>
              <a:rPr lang="es-ES" sz="1137" dirty="0">
                <a:solidFill>
                  <a:srgbClr val="000000"/>
                </a:solidFill>
                <a:latin typeface="Arial" pitchFamily="34" charset="0"/>
              </a:rPr>
              <a:t> nivel de </a:t>
            </a:r>
            <a:r>
              <a:rPr lang="es-ES" sz="1137" dirty="0" err="1">
                <a:solidFill>
                  <a:srgbClr val="000000"/>
                </a:solidFill>
                <a:latin typeface="Arial" pitchFamily="34" charset="0"/>
              </a:rPr>
              <a:t>automatzacion</a:t>
            </a:r>
            <a:r>
              <a:rPr lang="es-ES" sz="1137" dirty="0">
                <a:solidFill>
                  <a:srgbClr val="000000"/>
                </a:solidFill>
                <a:latin typeface="Arial" pitchFamily="34" charset="0"/>
              </a:rPr>
              <a:t> – Transporte </a:t>
            </a:r>
            <a:r>
              <a:rPr lang="es-ES" sz="1137" dirty="0" err="1">
                <a:solidFill>
                  <a:srgbClr val="000000"/>
                </a:solidFill>
                <a:latin typeface="Arial" pitchFamily="34" charset="0"/>
              </a:rPr>
              <a:t>automatico</a:t>
            </a:r>
            <a:r>
              <a:rPr lang="es-ES" sz="1137" dirty="0">
                <a:solidFill>
                  <a:srgbClr val="000000"/>
                </a:solidFill>
                <a:latin typeface="Arial" pitchFamily="34" charset="0"/>
              </a:rPr>
              <a:t> entre </a:t>
            </a:r>
            <a:r>
              <a:rPr lang="es-ES" sz="1137" dirty="0" err="1">
                <a:solidFill>
                  <a:srgbClr val="000000"/>
                </a:solidFill>
                <a:latin typeface="Arial" pitchFamily="34" charset="0"/>
              </a:rPr>
              <a:t>areas</a:t>
            </a:r>
            <a:r>
              <a:rPr lang="es-ES" sz="1137" dirty="0">
                <a:solidFill>
                  <a:srgbClr val="000000"/>
                </a:solidFill>
                <a:latin typeface="Arial" pitchFamily="34" charset="0"/>
              </a:rPr>
              <a:t> - </a:t>
            </a:r>
            <a:r>
              <a:rPr lang="es-ES" sz="1137" dirty="0" err="1">
                <a:solidFill>
                  <a:srgbClr val="000000"/>
                </a:solidFill>
                <a:latin typeface="Arial" pitchFamily="34" charset="0"/>
              </a:rPr>
              <a:t>sattelites</a:t>
            </a:r>
            <a:endParaRPr lang="es-ES" sz="1137" dirty="0">
              <a:solidFill>
                <a:srgbClr val="000000"/>
              </a:solidFill>
              <a:latin typeface="Arial" pitchFamily="34" charset="0"/>
            </a:endParaRPr>
          </a:p>
          <a:p>
            <a:pPr marL="270662" indent="-270662" defTabSz="866120" fontAlgn="base">
              <a:spcBef>
                <a:spcPct val="0"/>
              </a:spcBef>
              <a:spcAft>
                <a:spcPct val="0"/>
              </a:spcAft>
              <a:buFont typeface="Arial" pitchFamily="34" charset="0"/>
              <a:buChar char="•"/>
            </a:pPr>
            <a:r>
              <a:rPr lang="es-ES" sz="1137" dirty="0">
                <a:solidFill>
                  <a:srgbClr val="000000"/>
                </a:solidFill>
                <a:latin typeface="Arial" pitchFamily="34" charset="0"/>
              </a:rPr>
              <a:t>Automático:	ASRS / Transporte interno </a:t>
            </a:r>
            <a:r>
              <a:rPr lang="es-ES" sz="1137" dirty="0" err="1">
                <a:solidFill>
                  <a:srgbClr val="000000"/>
                </a:solidFill>
                <a:latin typeface="Arial" pitchFamily="34" charset="0"/>
              </a:rPr>
              <a:t>automatico</a:t>
            </a:r>
            <a:r>
              <a:rPr lang="es-ES" sz="1137" dirty="0">
                <a:solidFill>
                  <a:srgbClr val="000000"/>
                </a:solidFill>
                <a:latin typeface="Arial" pitchFamily="34" charset="0"/>
              </a:rPr>
              <a:t> /</a:t>
            </a:r>
            <a:r>
              <a:rPr lang="es-ES" sz="1137" dirty="0" err="1">
                <a:solidFill>
                  <a:srgbClr val="000000"/>
                </a:solidFill>
                <a:latin typeface="Arial" pitchFamily="34" charset="0"/>
              </a:rPr>
              <a:t>Goods</a:t>
            </a:r>
            <a:r>
              <a:rPr lang="es-ES" sz="1137" dirty="0">
                <a:solidFill>
                  <a:srgbClr val="000000"/>
                </a:solidFill>
                <a:latin typeface="Arial" pitchFamily="34" charset="0"/>
              </a:rPr>
              <a:t> </a:t>
            </a:r>
            <a:r>
              <a:rPr lang="es-ES" sz="1137" dirty="0" err="1">
                <a:solidFill>
                  <a:srgbClr val="000000"/>
                </a:solidFill>
                <a:latin typeface="Arial" pitchFamily="34" charset="0"/>
              </a:rPr>
              <a:t>to</a:t>
            </a:r>
            <a:r>
              <a:rPr lang="es-ES" sz="1137" dirty="0">
                <a:solidFill>
                  <a:srgbClr val="000000"/>
                </a:solidFill>
                <a:latin typeface="Arial" pitchFamily="34" charset="0"/>
              </a:rPr>
              <a:t> </a:t>
            </a:r>
            <a:r>
              <a:rPr lang="es-ES" sz="1137" dirty="0" err="1">
                <a:solidFill>
                  <a:srgbClr val="000000"/>
                </a:solidFill>
                <a:latin typeface="Arial" pitchFamily="34" charset="0"/>
              </a:rPr>
              <a:t>man</a:t>
            </a:r>
            <a:endParaRPr lang="es-ES" sz="1137" dirty="0">
              <a:solidFill>
                <a:srgbClr val="000000"/>
              </a:solidFill>
              <a:latin typeface="Arial" pitchFamily="34" charset="0"/>
            </a:endParaRPr>
          </a:p>
          <a:p>
            <a:pPr marL="270662" indent="-270662" defTabSz="866120" fontAlgn="base">
              <a:spcBef>
                <a:spcPct val="0"/>
              </a:spcBef>
              <a:spcAft>
                <a:spcPct val="0"/>
              </a:spcAft>
              <a:buFont typeface="Arial" pitchFamily="34" charset="0"/>
              <a:buChar char="•"/>
            </a:pPr>
            <a:endParaRPr lang="es-ES" sz="1137" dirty="0">
              <a:solidFill>
                <a:srgbClr val="000000"/>
              </a:solidFill>
              <a:latin typeface="Arial" pitchFamily="34" charset="0"/>
            </a:endParaRPr>
          </a:p>
        </p:txBody>
      </p:sp>
      <p:grpSp>
        <p:nvGrpSpPr>
          <p:cNvPr id="78" name="Group 5"/>
          <p:cNvGrpSpPr>
            <a:grpSpLocks/>
          </p:cNvGrpSpPr>
          <p:nvPr/>
        </p:nvGrpSpPr>
        <p:grpSpPr bwMode="auto">
          <a:xfrm>
            <a:off x="2376050" y="4997915"/>
            <a:ext cx="4871544" cy="1105158"/>
            <a:chOff x="838" y="2373"/>
            <a:chExt cx="3425" cy="735"/>
          </a:xfrm>
        </p:grpSpPr>
        <p:sp>
          <p:nvSpPr>
            <p:cNvPr id="79" name="Rectangle 6"/>
            <p:cNvSpPr>
              <a:spLocks noChangeArrowheads="1"/>
            </p:cNvSpPr>
            <p:nvPr/>
          </p:nvSpPr>
          <p:spPr bwMode="auto">
            <a:xfrm>
              <a:off x="838" y="2559"/>
              <a:ext cx="3425" cy="549"/>
            </a:xfrm>
            <a:prstGeom prst="rect">
              <a:avLst/>
            </a:prstGeom>
            <a:solidFill>
              <a:srgbClr val="82A0CD"/>
            </a:solidFill>
            <a:ln w="19050" algn="ctr">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lstStyle/>
            <a:p>
              <a:pPr marL="509748" lvl="1" indent="-85710" defTabSz="488696" fontAlgn="base">
                <a:spcBef>
                  <a:spcPct val="0"/>
                </a:spcBef>
                <a:spcAft>
                  <a:spcPct val="0"/>
                </a:spcAft>
                <a:buClr>
                  <a:srgbClr val="FFFFFF"/>
                </a:buClr>
              </a:pPr>
              <a:endParaRPr lang="es-ES" sz="1042">
                <a:solidFill>
                  <a:srgbClr val="FFFFFF"/>
                </a:solidFill>
                <a:latin typeface="Arial" pitchFamily="34" charset="0"/>
              </a:endParaRPr>
            </a:p>
            <a:p>
              <a:pPr marL="422535" defTabSz="488696" fontAlgn="base">
                <a:spcBef>
                  <a:spcPct val="0"/>
                </a:spcBef>
                <a:spcAft>
                  <a:spcPct val="0"/>
                </a:spcAft>
                <a:buClr>
                  <a:srgbClr val="FFFFFF"/>
                </a:buClr>
              </a:pPr>
              <a:endParaRPr lang="es-ES" sz="1042">
                <a:solidFill>
                  <a:srgbClr val="FFFFFF"/>
                </a:solidFill>
                <a:latin typeface="Arial" pitchFamily="34" charset="0"/>
              </a:endParaRPr>
            </a:p>
          </p:txBody>
        </p:sp>
        <p:sp>
          <p:nvSpPr>
            <p:cNvPr id="80" name="Rectangle 7"/>
            <p:cNvSpPr>
              <a:spLocks noChangeArrowheads="1"/>
            </p:cNvSpPr>
            <p:nvPr/>
          </p:nvSpPr>
          <p:spPr bwMode="auto">
            <a:xfrm>
              <a:off x="838" y="2373"/>
              <a:ext cx="3425" cy="186"/>
            </a:xfrm>
            <a:prstGeom prst="rect">
              <a:avLst/>
            </a:prstGeom>
            <a:solidFill>
              <a:schemeClr val="bg1"/>
            </a:solidFill>
            <a:ln w="19050" algn="ctr">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lstStyle/>
            <a:p>
              <a:pPr defTabSz="488696" fontAlgn="base">
                <a:spcBef>
                  <a:spcPct val="0"/>
                </a:spcBef>
                <a:spcAft>
                  <a:spcPct val="0"/>
                </a:spcAft>
                <a:buClr>
                  <a:srgbClr val="5A5A5A"/>
                </a:buClr>
              </a:pPr>
              <a:r>
                <a:rPr lang="es-ES" sz="1042">
                  <a:solidFill>
                    <a:srgbClr val="5A5A5A"/>
                  </a:solidFill>
                  <a:latin typeface="Arial" pitchFamily="34" charset="0"/>
                </a:rPr>
                <a:t>Proceso de lineamiento de seleccion de Tecnologias</a:t>
              </a:r>
            </a:p>
          </p:txBody>
        </p:sp>
      </p:grpSp>
      <p:sp>
        <p:nvSpPr>
          <p:cNvPr id="81" name="Line 88"/>
          <p:cNvSpPr>
            <a:spLocks noChangeShapeType="1"/>
          </p:cNvSpPr>
          <p:nvPr/>
        </p:nvSpPr>
        <p:spPr bwMode="auto">
          <a:xfrm flipV="1">
            <a:off x="3619636" y="5598925"/>
            <a:ext cx="146955" cy="752"/>
          </a:xfrm>
          <a:prstGeom prst="line">
            <a:avLst/>
          </a:prstGeom>
          <a:noFill/>
          <a:ln w="19050">
            <a:solidFill>
              <a:schemeClr val="bg1"/>
            </a:solidFill>
            <a:round/>
            <a:headEnd/>
            <a:tailEnd type="arrow" w="lg" len="sm"/>
          </a:ln>
          <a:extLst>
            <a:ext uri="{909E8E84-426E-40DD-AFC4-6F175D3DCCD1}">
              <a14:hiddenFill xmlns:a14="http://schemas.microsoft.com/office/drawing/2010/main">
                <a:noFill/>
              </a14:hiddenFill>
            </a:ext>
          </a:extLst>
        </p:spPr>
        <p:txBody>
          <a:bodyPr wrap="none"/>
          <a:lstStyle/>
          <a:p>
            <a:pPr defTabSz="866120" fontAlgn="base">
              <a:spcBef>
                <a:spcPct val="0"/>
              </a:spcBef>
              <a:spcAft>
                <a:spcPct val="0"/>
              </a:spcAft>
            </a:pPr>
            <a:endParaRPr lang="es-ES" sz="1326">
              <a:solidFill>
                <a:srgbClr val="000000"/>
              </a:solidFill>
              <a:latin typeface="Arial" pitchFamily="34" charset="0"/>
            </a:endParaRPr>
          </a:p>
        </p:txBody>
      </p:sp>
      <p:sp>
        <p:nvSpPr>
          <p:cNvPr id="82" name="Line 88"/>
          <p:cNvSpPr>
            <a:spLocks noChangeShapeType="1"/>
          </p:cNvSpPr>
          <p:nvPr/>
        </p:nvSpPr>
        <p:spPr bwMode="auto">
          <a:xfrm flipV="1">
            <a:off x="4509778" y="5598925"/>
            <a:ext cx="146955" cy="752"/>
          </a:xfrm>
          <a:prstGeom prst="line">
            <a:avLst/>
          </a:prstGeom>
          <a:noFill/>
          <a:ln w="19050">
            <a:solidFill>
              <a:schemeClr val="bg1"/>
            </a:solidFill>
            <a:round/>
            <a:headEnd/>
            <a:tailEnd type="arrow" w="lg" len="sm"/>
          </a:ln>
          <a:extLst>
            <a:ext uri="{909E8E84-426E-40DD-AFC4-6F175D3DCCD1}">
              <a14:hiddenFill xmlns:a14="http://schemas.microsoft.com/office/drawing/2010/main">
                <a:noFill/>
              </a14:hiddenFill>
            </a:ext>
          </a:extLst>
        </p:spPr>
        <p:txBody>
          <a:bodyPr wrap="none"/>
          <a:lstStyle/>
          <a:p>
            <a:pPr defTabSz="866120" fontAlgn="base">
              <a:spcBef>
                <a:spcPct val="0"/>
              </a:spcBef>
              <a:spcAft>
                <a:spcPct val="0"/>
              </a:spcAft>
            </a:pPr>
            <a:endParaRPr lang="es-ES" sz="1326">
              <a:solidFill>
                <a:srgbClr val="000000"/>
              </a:solidFill>
              <a:latin typeface="Arial" pitchFamily="34" charset="0"/>
            </a:endParaRPr>
          </a:p>
        </p:txBody>
      </p:sp>
      <p:sp>
        <p:nvSpPr>
          <p:cNvPr id="83" name="Line 88"/>
          <p:cNvSpPr>
            <a:spLocks noChangeShapeType="1"/>
          </p:cNvSpPr>
          <p:nvPr/>
        </p:nvSpPr>
        <p:spPr bwMode="auto">
          <a:xfrm flipV="1">
            <a:off x="5530290" y="5598925"/>
            <a:ext cx="146955" cy="752"/>
          </a:xfrm>
          <a:prstGeom prst="line">
            <a:avLst/>
          </a:prstGeom>
          <a:noFill/>
          <a:ln w="19050">
            <a:solidFill>
              <a:schemeClr val="bg1"/>
            </a:solidFill>
            <a:round/>
            <a:headEnd/>
            <a:tailEnd type="arrow" w="lg" len="sm"/>
          </a:ln>
          <a:extLst>
            <a:ext uri="{909E8E84-426E-40DD-AFC4-6F175D3DCCD1}">
              <a14:hiddenFill xmlns:a14="http://schemas.microsoft.com/office/drawing/2010/main">
                <a:noFill/>
              </a14:hiddenFill>
            </a:ext>
          </a:extLst>
        </p:spPr>
        <p:txBody>
          <a:bodyPr wrap="none"/>
          <a:lstStyle/>
          <a:p>
            <a:pPr defTabSz="866120" fontAlgn="base">
              <a:spcBef>
                <a:spcPct val="0"/>
              </a:spcBef>
              <a:spcAft>
                <a:spcPct val="0"/>
              </a:spcAft>
            </a:pPr>
            <a:endParaRPr lang="es-ES" sz="1326">
              <a:solidFill>
                <a:srgbClr val="000000"/>
              </a:solidFill>
              <a:latin typeface="Arial" pitchFamily="34" charset="0"/>
            </a:endParaRPr>
          </a:p>
        </p:txBody>
      </p:sp>
      <p:sp>
        <p:nvSpPr>
          <p:cNvPr id="85" name="Inhaltsplatzhalter 2"/>
          <p:cNvSpPr txBox="1">
            <a:spLocks/>
          </p:cNvSpPr>
          <p:nvPr/>
        </p:nvSpPr>
        <p:spPr bwMode="auto">
          <a:xfrm>
            <a:off x="2887474" y="5488881"/>
            <a:ext cx="732162" cy="320729"/>
          </a:xfrm>
          <a:prstGeom prst="rect">
            <a:avLst/>
          </a:prstGeom>
          <a:noFill/>
          <a:ln w="19050">
            <a:noFill/>
            <a:miter lim="800000"/>
            <a:headEnd/>
            <a:tailEnd/>
          </a:ln>
          <a:effectLst/>
        </p:spPr>
        <p:txBody>
          <a:bodyPr vert="horz" wrap="square" lIns="0" tIns="0" rIns="0" bIns="0" numCol="1" anchor="t" anchorCtr="0" compatLnSpc="1">
            <a:prstTxWarp prst="textNoShape">
              <a:avLst/>
            </a:prstTxWarp>
            <a:spAutoFit/>
          </a:bodyPr>
          <a:lstStyle>
            <a:lvl1pPr marL="0" indent="0" algn="l" defTabSz="515938" rtl="0" eaLnBrk="1" fontAlgn="base" hangingPunct="1">
              <a:spcBef>
                <a:spcPct val="0"/>
              </a:spcBef>
              <a:spcAft>
                <a:spcPts val="800"/>
              </a:spcAft>
              <a:buClr>
                <a:srgbClr val="5A5A5A"/>
              </a:buClr>
              <a:buFont typeface="Arial" charset="0"/>
              <a:defRPr sz="1100">
                <a:solidFill>
                  <a:srgbClr val="FFFFFF"/>
                </a:solidFill>
                <a:latin typeface="+mn-lt"/>
                <a:ea typeface="+mn-ea"/>
                <a:cs typeface="+mn-cs"/>
              </a:defRPr>
            </a:lvl1pPr>
            <a:lvl2pPr marL="90488" indent="-88900" algn="l" defTabSz="515938" rtl="0" eaLnBrk="1" fontAlgn="base" hangingPunct="1">
              <a:spcBef>
                <a:spcPct val="0"/>
              </a:spcBef>
              <a:spcAft>
                <a:spcPts val="800"/>
              </a:spcAft>
              <a:buClr>
                <a:srgbClr val="FFFFFF"/>
              </a:buClr>
              <a:buFont typeface="Arial" charset="0"/>
              <a:buChar char="•"/>
              <a:defRPr sz="1100">
                <a:solidFill>
                  <a:srgbClr val="FFFFFF"/>
                </a:solidFill>
                <a:latin typeface="+mn-lt"/>
              </a:defRPr>
            </a:lvl2pPr>
            <a:lvl3pPr marL="90488" indent="0" algn="l" defTabSz="515938" rtl="0" eaLnBrk="1" fontAlgn="base" hangingPunct="1">
              <a:spcBef>
                <a:spcPct val="0"/>
              </a:spcBef>
              <a:spcAft>
                <a:spcPts val="800"/>
              </a:spcAft>
              <a:buSzPct val="75000"/>
              <a:buFont typeface="Wingdings" pitchFamily="2" charset="2"/>
              <a:defRPr sz="1100">
                <a:solidFill>
                  <a:srgbClr val="FFFFFF"/>
                </a:solidFill>
                <a:latin typeface="+mn-lt"/>
              </a:defRPr>
            </a:lvl3pPr>
            <a:lvl4pPr marL="180975" indent="-90488" algn="l" defTabSz="515938" rtl="0" eaLnBrk="1" fontAlgn="base" hangingPunct="1">
              <a:spcBef>
                <a:spcPct val="0"/>
              </a:spcBef>
              <a:spcAft>
                <a:spcPts val="800"/>
              </a:spcAft>
              <a:buChar char="-"/>
              <a:defRPr sz="1100">
                <a:solidFill>
                  <a:srgbClr val="FFFFFF"/>
                </a:solidFill>
                <a:latin typeface="+mn-lt"/>
              </a:defRPr>
            </a:lvl4pPr>
            <a:lvl5pPr marL="1349375" indent="0" algn="l" defTabSz="515938" rtl="0" eaLnBrk="1" fontAlgn="base" hangingPunct="1">
              <a:spcBef>
                <a:spcPts val="0"/>
              </a:spcBef>
              <a:spcAft>
                <a:spcPts val="800"/>
              </a:spcAft>
              <a:buSzPct val="60000"/>
              <a:buFont typeface="Wingdings" pitchFamily="2" charset="2"/>
              <a:buNone/>
              <a:defRPr sz="1100">
                <a:solidFill>
                  <a:srgbClr val="FFFFFF"/>
                </a:solidFill>
                <a:latin typeface="+mn-lt"/>
              </a:defRPr>
            </a:lvl5pPr>
            <a:lvl6pPr marL="18065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9pPr>
          </a:lstStyle>
          <a:p>
            <a:pPr defTabSz="488696">
              <a:spcAft>
                <a:spcPts val="758"/>
              </a:spcAft>
            </a:pPr>
            <a:r>
              <a:rPr lang="es-ES" sz="1042">
                <a:latin typeface="Arial"/>
              </a:rPr>
              <a:t>Indicadores clave</a:t>
            </a:r>
          </a:p>
        </p:txBody>
      </p:sp>
      <p:sp>
        <p:nvSpPr>
          <p:cNvPr id="86" name="Inhaltsplatzhalter 2"/>
          <p:cNvSpPr txBox="1">
            <a:spLocks/>
          </p:cNvSpPr>
          <p:nvPr/>
        </p:nvSpPr>
        <p:spPr bwMode="auto">
          <a:xfrm>
            <a:off x="3766591" y="5488881"/>
            <a:ext cx="661429" cy="320729"/>
          </a:xfrm>
          <a:prstGeom prst="rect">
            <a:avLst/>
          </a:prstGeom>
          <a:noFill/>
          <a:ln w="19050">
            <a:noFill/>
            <a:miter lim="800000"/>
            <a:headEnd/>
            <a:tailEnd/>
          </a:ln>
          <a:effectLst/>
        </p:spPr>
        <p:txBody>
          <a:bodyPr vert="horz" wrap="square" lIns="0" tIns="0" rIns="0" bIns="0" numCol="1" anchor="t" anchorCtr="0" compatLnSpc="1">
            <a:prstTxWarp prst="textNoShape">
              <a:avLst/>
            </a:prstTxWarp>
            <a:spAutoFit/>
          </a:bodyPr>
          <a:lstStyle>
            <a:lvl1pPr marL="0" indent="0" algn="l" defTabSz="515938" rtl="0" eaLnBrk="1" fontAlgn="base" hangingPunct="1">
              <a:spcBef>
                <a:spcPct val="0"/>
              </a:spcBef>
              <a:spcAft>
                <a:spcPts val="800"/>
              </a:spcAft>
              <a:buClr>
                <a:srgbClr val="5A5A5A"/>
              </a:buClr>
              <a:buFont typeface="Arial" charset="0"/>
              <a:defRPr sz="1100">
                <a:solidFill>
                  <a:srgbClr val="FFFFFF"/>
                </a:solidFill>
                <a:latin typeface="+mn-lt"/>
                <a:ea typeface="+mn-ea"/>
                <a:cs typeface="+mn-cs"/>
              </a:defRPr>
            </a:lvl1pPr>
            <a:lvl2pPr marL="90488" indent="-88900" algn="l" defTabSz="515938" rtl="0" eaLnBrk="1" fontAlgn="base" hangingPunct="1">
              <a:spcBef>
                <a:spcPct val="0"/>
              </a:spcBef>
              <a:spcAft>
                <a:spcPts val="800"/>
              </a:spcAft>
              <a:buClr>
                <a:srgbClr val="FFFFFF"/>
              </a:buClr>
              <a:buFont typeface="Arial" charset="0"/>
              <a:buChar char="•"/>
              <a:defRPr sz="1100">
                <a:solidFill>
                  <a:srgbClr val="FFFFFF"/>
                </a:solidFill>
                <a:latin typeface="+mn-lt"/>
              </a:defRPr>
            </a:lvl2pPr>
            <a:lvl3pPr marL="90488" indent="0" algn="l" defTabSz="515938" rtl="0" eaLnBrk="1" fontAlgn="base" hangingPunct="1">
              <a:spcBef>
                <a:spcPct val="0"/>
              </a:spcBef>
              <a:spcAft>
                <a:spcPts val="800"/>
              </a:spcAft>
              <a:buSzPct val="75000"/>
              <a:buFont typeface="Wingdings" pitchFamily="2" charset="2"/>
              <a:defRPr sz="1100">
                <a:solidFill>
                  <a:srgbClr val="FFFFFF"/>
                </a:solidFill>
                <a:latin typeface="+mn-lt"/>
              </a:defRPr>
            </a:lvl3pPr>
            <a:lvl4pPr marL="180975" indent="-90488" algn="l" defTabSz="515938" rtl="0" eaLnBrk="1" fontAlgn="base" hangingPunct="1">
              <a:spcBef>
                <a:spcPct val="0"/>
              </a:spcBef>
              <a:spcAft>
                <a:spcPts val="800"/>
              </a:spcAft>
              <a:buChar char="-"/>
              <a:defRPr sz="1100">
                <a:solidFill>
                  <a:srgbClr val="FFFFFF"/>
                </a:solidFill>
                <a:latin typeface="+mn-lt"/>
              </a:defRPr>
            </a:lvl4pPr>
            <a:lvl5pPr marL="1349375" indent="0" algn="l" defTabSz="515938" rtl="0" eaLnBrk="1" fontAlgn="base" hangingPunct="1">
              <a:spcBef>
                <a:spcPts val="0"/>
              </a:spcBef>
              <a:spcAft>
                <a:spcPts val="800"/>
              </a:spcAft>
              <a:buSzPct val="60000"/>
              <a:buFont typeface="Wingdings" pitchFamily="2" charset="2"/>
              <a:buNone/>
              <a:defRPr sz="1100">
                <a:solidFill>
                  <a:srgbClr val="FFFFFF"/>
                </a:solidFill>
                <a:latin typeface="+mn-lt"/>
              </a:defRPr>
            </a:lvl5pPr>
            <a:lvl6pPr marL="18065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9pPr>
          </a:lstStyle>
          <a:p>
            <a:pPr algn="ctr" defTabSz="488696">
              <a:spcAft>
                <a:spcPts val="758"/>
              </a:spcAft>
            </a:pPr>
            <a:r>
              <a:rPr lang="es-ES" sz="1042">
                <a:latin typeface="Arial"/>
              </a:rPr>
              <a:t>Ubicarlos en grafico</a:t>
            </a:r>
          </a:p>
        </p:txBody>
      </p:sp>
      <p:sp>
        <p:nvSpPr>
          <p:cNvPr id="87" name="Inhaltsplatzhalter 2"/>
          <p:cNvSpPr txBox="1">
            <a:spLocks/>
          </p:cNvSpPr>
          <p:nvPr/>
        </p:nvSpPr>
        <p:spPr bwMode="auto">
          <a:xfrm>
            <a:off x="4757546" y="5488881"/>
            <a:ext cx="706934" cy="481094"/>
          </a:xfrm>
          <a:prstGeom prst="rect">
            <a:avLst/>
          </a:prstGeom>
          <a:noFill/>
          <a:ln w="19050">
            <a:noFill/>
            <a:miter lim="800000"/>
            <a:headEnd/>
            <a:tailEnd/>
          </a:ln>
          <a:effectLst/>
        </p:spPr>
        <p:txBody>
          <a:bodyPr vert="horz" wrap="square" lIns="0" tIns="0" rIns="0" bIns="0" numCol="1" anchor="t" anchorCtr="0" compatLnSpc="1">
            <a:prstTxWarp prst="textNoShape">
              <a:avLst/>
            </a:prstTxWarp>
            <a:spAutoFit/>
          </a:bodyPr>
          <a:lstStyle>
            <a:lvl1pPr marL="0" indent="0" algn="l" defTabSz="515938" rtl="0" eaLnBrk="1" fontAlgn="base" hangingPunct="1">
              <a:spcBef>
                <a:spcPct val="0"/>
              </a:spcBef>
              <a:spcAft>
                <a:spcPts val="800"/>
              </a:spcAft>
              <a:buClr>
                <a:srgbClr val="5A5A5A"/>
              </a:buClr>
              <a:buFont typeface="Arial" charset="0"/>
              <a:defRPr sz="1100">
                <a:solidFill>
                  <a:srgbClr val="FFFFFF"/>
                </a:solidFill>
                <a:latin typeface="+mn-lt"/>
                <a:ea typeface="+mn-ea"/>
                <a:cs typeface="+mn-cs"/>
              </a:defRPr>
            </a:lvl1pPr>
            <a:lvl2pPr marL="90488" indent="-88900" algn="l" defTabSz="515938" rtl="0" eaLnBrk="1" fontAlgn="base" hangingPunct="1">
              <a:spcBef>
                <a:spcPct val="0"/>
              </a:spcBef>
              <a:spcAft>
                <a:spcPts val="800"/>
              </a:spcAft>
              <a:buClr>
                <a:srgbClr val="FFFFFF"/>
              </a:buClr>
              <a:buFont typeface="Arial" charset="0"/>
              <a:buChar char="•"/>
              <a:defRPr sz="1100">
                <a:solidFill>
                  <a:srgbClr val="FFFFFF"/>
                </a:solidFill>
                <a:latin typeface="+mn-lt"/>
              </a:defRPr>
            </a:lvl2pPr>
            <a:lvl3pPr marL="90488" indent="0" algn="l" defTabSz="515938" rtl="0" eaLnBrk="1" fontAlgn="base" hangingPunct="1">
              <a:spcBef>
                <a:spcPct val="0"/>
              </a:spcBef>
              <a:spcAft>
                <a:spcPts val="800"/>
              </a:spcAft>
              <a:buSzPct val="75000"/>
              <a:buFont typeface="Wingdings" pitchFamily="2" charset="2"/>
              <a:defRPr sz="1100">
                <a:solidFill>
                  <a:srgbClr val="FFFFFF"/>
                </a:solidFill>
                <a:latin typeface="+mn-lt"/>
              </a:defRPr>
            </a:lvl3pPr>
            <a:lvl4pPr marL="180975" indent="-90488" algn="l" defTabSz="515938" rtl="0" eaLnBrk="1" fontAlgn="base" hangingPunct="1">
              <a:spcBef>
                <a:spcPct val="0"/>
              </a:spcBef>
              <a:spcAft>
                <a:spcPts val="800"/>
              </a:spcAft>
              <a:buChar char="-"/>
              <a:defRPr sz="1100">
                <a:solidFill>
                  <a:srgbClr val="FFFFFF"/>
                </a:solidFill>
                <a:latin typeface="+mn-lt"/>
              </a:defRPr>
            </a:lvl4pPr>
            <a:lvl5pPr marL="1349375" indent="0" algn="l" defTabSz="515938" rtl="0" eaLnBrk="1" fontAlgn="base" hangingPunct="1">
              <a:spcBef>
                <a:spcPts val="0"/>
              </a:spcBef>
              <a:spcAft>
                <a:spcPts val="800"/>
              </a:spcAft>
              <a:buSzPct val="60000"/>
              <a:buFont typeface="Wingdings" pitchFamily="2" charset="2"/>
              <a:buNone/>
              <a:defRPr sz="1100">
                <a:solidFill>
                  <a:srgbClr val="FFFFFF"/>
                </a:solidFill>
                <a:latin typeface="+mn-lt"/>
              </a:defRPr>
            </a:lvl5pPr>
            <a:lvl6pPr marL="18065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9pPr>
          </a:lstStyle>
          <a:p>
            <a:pPr defTabSz="488696">
              <a:spcAft>
                <a:spcPts val="758"/>
              </a:spcAft>
            </a:pPr>
            <a:r>
              <a:rPr lang="es-ES" sz="1042" dirty="0">
                <a:latin typeface="Arial"/>
              </a:rPr>
              <a:t>Evaluar cuadrantes vecinos</a:t>
            </a:r>
          </a:p>
        </p:txBody>
      </p:sp>
      <p:sp>
        <p:nvSpPr>
          <p:cNvPr id="97" name="Inhaltsplatzhalter 2"/>
          <p:cNvSpPr txBox="1">
            <a:spLocks/>
          </p:cNvSpPr>
          <p:nvPr/>
        </p:nvSpPr>
        <p:spPr bwMode="auto">
          <a:xfrm>
            <a:off x="5837378" y="5372790"/>
            <a:ext cx="1410216" cy="641458"/>
          </a:xfrm>
          <a:prstGeom prst="rect">
            <a:avLst/>
          </a:prstGeom>
          <a:noFill/>
          <a:ln w="19050">
            <a:noFill/>
            <a:miter lim="800000"/>
            <a:headEnd/>
            <a:tailEnd/>
          </a:ln>
          <a:effectLst/>
        </p:spPr>
        <p:txBody>
          <a:bodyPr vert="horz" wrap="square" lIns="0" tIns="0" rIns="0" bIns="0" numCol="1" anchor="t" anchorCtr="0" compatLnSpc="1">
            <a:prstTxWarp prst="textNoShape">
              <a:avLst/>
            </a:prstTxWarp>
            <a:spAutoFit/>
          </a:bodyPr>
          <a:lstStyle>
            <a:lvl1pPr marL="0" indent="0" algn="l" defTabSz="515938" rtl="0" eaLnBrk="1" fontAlgn="base" hangingPunct="1">
              <a:spcBef>
                <a:spcPct val="0"/>
              </a:spcBef>
              <a:spcAft>
                <a:spcPts val="800"/>
              </a:spcAft>
              <a:buClr>
                <a:srgbClr val="5A5A5A"/>
              </a:buClr>
              <a:buFont typeface="Arial" charset="0"/>
              <a:defRPr sz="1100">
                <a:solidFill>
                  <a:srgbClr val="FFFFFF"/>
                </a:solidFill>
                <a:latin typeface="+mn-lt"/>
                <a:ea typeface="+mn-ea"/>
                <a:cs typeface="+mn-cs"/>
              </a:defRPr>
            </a:lvl1pPr>
            <a:lvl2pPr marL="90488" indent="-88900" algn="l" defTabSz="515938" rtl="0" eaLnBrk="1" fontAlgn="base" hangingPunct="1">
              <a:spcBef>
                <a:spcPct val="0"/>
              </a:spcBef>
              <a:spcAft>
                <a:spcPts val="800"/>
              </a:spcAft>
              <a:buClr>
                <a:srgbClr val="FFFFFF"/>
              </a:buClr>
              <a:buFont typeface="Arial" charset="0"/>
              <a:buChar char="•"/>
              <a:defRPr sz="1100">
                <a:solidFill>
                  <a:srgbClr val="FFFFFF"/>
                </a:solidFill>
                <a:latin typeface="+mn-lt"/>
              </a:defRPr>
            </a:lvl2pPr>
            <a:lvl3pPr marL="90488" indent="0" algn="l" defTabSz="515938" rtl="0" eaLnBrk="1" fontAlgn="base" hangingPunct="1">
              <a:spcBef>
                <a:spcPct val="0"/>
              </a:spcBef>
              <a:spcAft>
                <a:spcPts val="800"/>
              </a:spcAft>
              <a:buSzPct val="75000"/>
              <a:buFont typeface="Wingdings" pitchFamily="2" charset="2"/>
              <a:defRPr sz="1100">
                <a:solidFill>
                  <a:srgbClr val="FFFFFF"/>
                </a:solidFill>
                <a:latin typeface="+mn-lt"/>
              </a:defRPr>
            </a:lvl3pPr>
            <a:lvl4pPr marL="180975" indent="-90488" algn="l" defTabSz="515938" rtl="0" eaLnBrk="1" fontAlgn="base" hangingPunct="1">
              <a:spcBef>
                <a:spcPct val="0"/>
              </a:spcBef>
              <a:spcAft>
                <a:spcPts val="800"/>
              </a:spcAft>
              <a:buChar char="-"/>
              <a:defRPr sz="1100">
                <a:solidFill>
                  <a:srgbClr val="FFFFFF"/>
                </a:solidFill>
                <a:latin typeface="+mn-lt"/>
              </a:defRPr>
            </a:lvl4pPr>
            <a:lvl5pPr marL="1349375" indent="0" algn="l" defTabSz="515938" rtl="0" eaLnBrk="1" fontAlgn="base" hangingPunct="1">
              <a:spcBef>
                <a:spcPts val="0"/>
              </a:spcBef>
              <a:spcAft>
                <a:spcPts val="800"/>
              </a:spcAft>
              <a:buSzPct val="60000"/>
              <a:buFont typeface="Wingdings" pitchFamily="2" charset="2"/>
              <a:buNone/>
              <a:defRPr sz="1100">
                <a:solidFill>
                  <a:srgbClr val="FFFFFF"/>
                </a:solidFill>
                <a:latin typeface="+mn-lt"/>
              </a:defRPr>
            </a:lvl5pPr>
            <a:lvl6pPr marL="18065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100">
                <a:solidFill>
                  <a:srgbClr val="FFFFFF"/>
                </a:solidFill>
                <a:latin typeface="+mn-lt"/>
              </a:defRPr>
            </a:lvl9pPr>
          </a:lstStyle>
          <a:p>
            <a:pPr defTabSz="488696">
              <a:spcAft>
                <a:spcPts val="758"/>
              </a:spcAft>
            </a:pPr>
            <a:r>
              <a:rPr lang="es-ES" sz="1042" b="1" dirty="0">
                <a:solidFill>
                  <a:srgbClr val="B91487"/>
                </a:solidFill>
                <a:latin typeface="Arial"/>
              </a:rPr>
              <a:t>Punto inicial para descartar o evaluar grados de automatización</a:t>
            </a:r>
          </a:p>
        </p:txBody>
      </p:sp>
      <p:pic>
        <p:nvPicPr>
          <p:cNvPr id="98" name="Picture 1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25603" y="5431416"/>
            <a:ext cx="338486" cy="43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bwMode="auto">
          <a:xfrm>
            <a:off x="8037259" y="4997915"/>
            <a:ext cx="2653709" cy="1190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defTabSz="866120" fontAlgn="base">
              <a:spcBef>
                <a:spcPct val="0"/>
              </a:spcBef>
              <a:spcAft>
                <a:spcPts val="1137"/>
              </a:spcAft>
            </a:pPr>
            <a:r>
              <a:rPr lang="es-ES" sz="1137" dirty="0">
                <a:solidFill>
                  <a:srgbClr val="000000"/>
                </a:solidFill>
                <a:latin typeface="Arial" pitchFamily="34" charset="0"/>
              </a:rPr>
              <a:t>Las tecnologías se proponen en función al perfil operativo</a:t>
            </a:r>
          </a:p>
          <a:p>
            <a:pPr defTabSz="866120" fontAlgn="base">
              <a:spcBef>
                <a:spcPct val="0"/>
              </a:spcBef>
              <a:spcAft>
                <a:spcPts val="1137"/>
              </a:spcAft>
            </a:pPr>
            <a:r>
              <a:rPr lang="es-ES" sz="1137" dirty="0">
                <a:solidFill>
                  <a:srgbClr val="000000"/>
                </a:solidFill>
                <a:latin typeface="Arial" pitchFamily="34" charset="0"/>
              </a:rPr>
              <a:t>Únicamente descartar alternativas Automáticas o Manuales si hay </a:t>
            </a:r>
            <a:r>
              <a:rPr lang="es-ES" sz="1137" dirty="0" err="1">
                <a:solidFill>
                  <a:srgbClr val="000000"/>
                </a:solidFill>
                <a:latin typeface="Arial" pitchFamily="34" charset="0"/>
              </a:rPr>
              <a:t>algun</a:t>
            </a:r>
            <a:r>
              <a:rPr lang="es-ES" sz="1137" dirty="0">
                <a:solidFill>
                  <a:srgbClr val="000000"/>
                </a:solidFill>
                <a:latin typeface="Arial" pitchFamily="34" charset="0"/>
              </a:rPr>
              <a:t> indicador claro que no aplica al perfil(extremos tabla)</a:t>
            </a:r>
          </a:p>
        </p:txBody>
      </p:sp>
      <p:pic>
        <p:nvPicPr>
          <p:cNvPr id="106" name="Picture 7"/>
          <p:cNvPicPr preferRelativeResize="0">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90363" y="5488880"/>
            <a:ext cx="323929" cy="32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5A5A5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7"/>
          <p:cNvPicPr preferRelativeResize="0">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90363" y="4975786"/>
            <a:ext cx="323929" cy="32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5A5A5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3 Grupo"/>
          <p:cNvGrpSpPr/>
          <p:nvPr/>
        </p:nvGrpSpPr>
        <p:grpSpPr>
          <a:xfrm>
            <a:off x="2191516" y="2064937"/>
            <a:ext cx="8096053" cy="1950204"/>
            <a:chOff x="1116446" y="2192617"/>
            <a:chExt cx="8547708" cy="2059000"/>
          </a:xfrm>
        </p:grpSpPr>
        <p:sp>
          <p:nvSpPr>
            <p:cNvPr id="43" name="Rectangle 42"/>
            <p:cNvSpPr>
              <a:spLocks noChangeArrowheads="1"/>
            </p:cNvSpPr>
            <p:nvPr/>
          </p:nvSpPr>
          <p:spPr bwMode="auto">
            <a:xfrm>
              <a:off x="2547498" y="2205317"/>
              <a:ext cx="1655064" cy="431800"/>
            </a:xfrm>
            <a:prstGeom prst="rect">
              <a:avLst/>
            </a:prstGeom>
            <a:solidFill>
              <a:schemeClr val="bg1"/>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nchor="ctr"/>
            <a:lstStyle/>
            <a:p>
              <a:pPr algn="ctr" defTabSz="488696" fontAlgn="base">
                <a:spcBef>
                  <a:spcPct val="0"/>
                </a:spcBef>
                <a:spcAft>
                  <a:spcPct val="0"/>
                </a:spcAft>
                <a:buClr>
                  <a:srgbClr val="5A5A5A"/>
                </a:buClr>
              </a:pPr>
              <a:r>
                <a:rPr lang="es-ES" sz="1042">
                  <a:solidFill>
                    <a:srgbClr val="5A5A5A"/>
                  </a:solidFill>
                  <a:latin typeface="Arial" pitchFamily="34" charset="0"/>
                </a:rPr>
                <a:t>Flujo Bajo</a:t>
              </a:r>
            </a:p>
            <a:p>
              <a:pPr algn="ctr" defTabSz="488696" fontAlgn="base">
                <a:spcBef>
                  <a:spcPct val="0"/>
                </a:spcBef>
                <a:spcAft>
                  <a:spcPct val="0"/>
                </a:spcAft>
                <a:buClr>
                  <a:srgbClr val="5A5A5A"/>
                </a:buClr>
              </a:pPr>
              <a:r>
                <a:rPr lang="es-ES" sz="1042">
                  <a:solidFill>
                    <a:srgbClr val="5A5A5A"/>
                  </a:solidFill>
                  <a:latin typeface="Arial" pitchFamily="34" charset="0"/>
                </a:rPr>
                <a:t>(&lt;600 pallets/dia)</a:t>
              </a:r>
            </a:p>
          </p:txBody>
        </p:sp>
        <p:sp>
          <p:nvSpPr>
            <p:cNvPr id="47" name="Rectangle 46"/>
            <p:cNvSpPr>
              <a:spLocks noChangeArrowheads="1"/>
            </p:cNvSpPr>
            <p:nvPr/>
          </p:nvSpPr>
          <p:spPr bwMode="auto">
            <a:xfrm>
              <a:off x="4204749" y="2205317"/>
              <a:ext cx="2078117" cy="431800"/>
            </a:xfrm>
            <a:prstGeom prst="rect">
              <a:avLst/>
            </a:prstGeom>
            <a:solidFill>
              <a:schemeClr val="bg1"/>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nchor="ctr"/>
            <a:lstStyle/>
            <a:p>
              <a:pPr algn="ctr" defTabSz="488696" fontAlgn="base">
                <a:spcBef>
                  <a:spcPct val="0"/>
                </a:spcBef>
                <a:spcAft>
                  <a:spcPct val="0"/>
                </a:spcAft>
                <a:buClr>
                  <a:srgbClr val="5A5A5A"/>
                </a:buClr>
              </a:pPr>
              <a:r>
                <a:rPr lang="es-ES" sz="1042">
                  <a:solidFill>
                    <a:srgbClr val="5A5A5A"/>
                  </a:solidFill>
                  <a:latin typeface="Arial" pitchFamily="34" charset="0"/>
                </a:rPr>
                <a:t>Flujo Medio</a:t>
              </a:r>
            </a:p>
            <a:p>
              <a:pPr algn="ctr" defTabSz="488696" fontAlgn="base">
                <a:spcBef>
                  <a:spcPct val="0"/>
                </a:spcBef>
                <a:spcAft>
                  <a:spcPct val="0"/>
                </a:spcAft>
                <a:buClr>
                  <a:srgbClr val="5A5A5A"/>
                </a:buClr>
              </a:pPr>
              <a:r>
                <a:rPr lang="es-ES" sz="1042">
                  <a:solidFill>
                    <a:srgbClr val="5A5A5A"/>
                  </a:solidFill>
                  <a:latin typeface="Arial" pitchFamily="34" charset="0"/>
                </a:rPr>
                <a:t>(Entre 600 y 1500  pallets/dia)</a:t>
              </a:r>
            </a:p>
          </p:txBody>
        </p:sp>
        <p:sp>
          <p:nvSpPr>
            <p:cNvPr id="51" name="Rectangle 50"/>
            <p:cNvSpPr>
              <a:spLocks noChangeArrowheads="1"/>
            </p:cNvSpPr>
            <p:nvPr/>
          </p:nvSpPr>
          <p:spPr bwMode="auto">
            <a:xfrm>
              <a:off x="1116446" y="2654713"/>
              <a:ext cx="1417990" cy="431800"/>
            </a:xfrm>
            <a:prstGeom prst="rect">
              <a:avLst/>
            </a:prstGeom>
            <a:solidFill>
              <a:schemeClr val="bg1"/>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nchor="ctr"/>
            <a:lstStyle/>
            <a:p>
              <a:pPr algn="ctr" defTabSz="488696" fontAlgn="base">
                <a:spcBef>
                  <a:spcPct val="0"/>
                </a:spcBef>
                <a:spcAft>
                  <a:spcPct val="0"/>
                </a:spcAft>
                <a:buClr>
                  <a:srgbClr val="5A5A5A"/>
                </a:buClr>
              </a:pPr>
              <a:r>
                <a:rPr lang="es-ES" sz="1042">
                  <a:solidFill>
                    <a:srgbClr val="5A5A5A"/>
                  </a:solidFill>
                  <a:latin typeface="Arial" pitchFamily="34" charset="0"/>
                </a:rPr>
                <a:t>Bajo </a:t>
              </a:r>
            </a:p>
            <a:p>
              <a:pPr algn="ctr" defTabSz="488696" fontAlgn="base">
                <a:spcBef>
                  <a:spcPct val="0"/>
                </a:spcBef>
                <a:spcAft>
                  <a:spcPct val="0"/>
                </a:spcAft>
                <a:buClr>
                  <a:srgbClr val="5A5A5A"/>
                </a:buClr>
              </a:pPr>
              <a:r>
                <a:rPr lang="es-ES" sz="1042">
                  <a:solidFill>
                    <a:srgbClr val="5A5A5A"/>
                  </a:solidFill>
                  <a:latin typeface="Arial" pitchFamily="34" charset="0"/>
                </a:rPr>
                <a:t>(&lt;$15.000 /año)</a:t>
              </a:r>
            </a:p>
          </p:txBody>
        </p:sp>
        <p:sp>
          <p:nvSpPr>
            <p:cNvPr id="52" name="Rectangle 51"/>
            <p:cNvSpPr/>
            <p:nvPr/>
          </p:nvSpPr>
          <p:spPr bwMode="auto">
            <a:xfrm>
              <a:off x="2547498" y="2651417"/>
              <a:ext cx="1655064" cy="42976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Manual</a:t>
              </a:r>
              <a:endParaRPr lang="es-ES" sz="1137">
                <a:solidFill>
                  <a:srgbClr val="FF0000"/>
                </a:solidFill>
                <a:latin typeface="Arial" charset="0"/>
              </a:endParaRPr>
            </a:p>
          </p:txBody>
        </p:sp>
        <p:sp>
          <p:nvSpPr>
            <p:cNvPr id="54" name="Rectangle 53"/>
            <p:cNvSpPr/>
            <p:nvPr/>
          </p:nvSpPr>
          <p:spPr bwMode="auto">
            <a:xfrm>
              <a:off x="2547498" y="3216059"/>
              <a:ext cx="1655064" cy="42976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Manual</a:t>
              </a:r>
            </a:p>
          </p:txBody>
        </p:sp>
        <p:sp>
          <p:nvSpPr>
            <p:cNvPr id="61" name="Rectangle 60"/>
            <p:cNvSpPr/>
            <p:nvPr/>
          </p:nvSpPr>
          <p:spPr bwMode="auto">
            <a:xfrm>
              <a:off x="2549685" y="3816952"/>
              <a:ext cx="1655064" cy="429768"/>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Semi</a:t>
              </a:r>
            </a:p>
          </p:txBody>
        </p:sp>
        <p:sp>
          <p:nvSpPr>
            <p:cNvPr id="64" name="Rectangle 63"/>
            <p:cNvSpPr/>
            <p:nvPr/>
          </p:nvSpPr>
          <p:spPr bwMode="auto">
            <a:xfrm>
              <a:off x="4350083" y="2651417"/>
              <a:ext cx="1655064" cy="42976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Manual</a:t>
              </a:r>
            </a:p>
          </p:txBody>
        </p:sp>
        <p:sp>
          <p:nvSpPr>
            <p:cNvPr id="65" name="Rectangle 64"/>
            <p:cNvSpPr/>
            <p:nvPr/>
          </p:nvSpPr>
          <p:spPr bwMode="auto">
            <a:xfrm>
              <a:off x="4350083" y="3218345"/>
              <a:ext cx="1655064" cy="429768"/>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Semi</a:t>
              </a:r>
              <a:endParaRPr lang="es-ES" sz="1137">
                <a:solidFill>
                  <a:srgbClr val="FF0000"/>
                </a:solidFill>
                <a:latin typeface="Arial" charset="0"/>
              </a:endParaRPr>
            </a:p>
          </p:txBody>
        </p:sp>
        <p:sp>
          <p:nvSpPr>
            <p:cNvPr id="66" name="Rectangle 65"/>
            <p:cNvSpPr/>
            <p:nvPr/>
          </p:nvSpPr>
          <p:spPr bwMode="auto">
            <a:xfrm>
              <a:off x="4352270" y="3821849"/>
              <a:ext cx="1655064" cy="429768"/>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Automated </a:t>
              </a:r>
            </a:p>
          </p:txBody>
        </p:sp>
        <p:sp>
          <p:nvSpPr>
            <p:cNvPr id="70" name="Rectangle 69"/>
            <p:cNvSpPr/>
            <p:nvPr/>
          </p:nvSpPr>
          <p:spPr bwMode="auto">
            <a:xfrm>
              <a:off x="6157547" y="2651417"/>
              <a:ext cx="1655064" cy="429768"/>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Semi </a:t>
              </a:r>
            </a:p>
          </p:txBody>
        </p:sp>
        <p:sp>
          <p:nvSpPr>
            <p:cNvPr id="71" name="Rectangle 70"/>
            <p:cNvSpPr/>
            <p:nvPr/>
          </p:nvSpPr>
          <p:spPr bwMode="auto">
            <a:xfrm>
              <a:off x="6157547" y="3218345"/>
              <a:ext cx="1655064" cy="429768"/>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Automated</a:t>
              </a:r>
            </a:p>
          </p:txBody>
        </p:sp>
        <p:sp>
          <p:nvSpPr>
            <p:cNvPr id="72" name="Rectangle 71"/>
            <p:cNvSpPr/>
            <p:nvPr/>
          </p:nvSpPr>
          <p:spPr bwMode="auto">
            <a:xfrm>
              <a:off x="6159734" y="3821849"/>
              <a:ext cx="1655064" cy="429768"/>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Automated</a:t>
              </a:r>
            </a:p>
          </p:txBody>
        </p:sp>
        <p:sp>
          <p:nvSpPr>
            <p:cNvPr id="73" name="Rectangle 72"/>
            <p:cNvSpPr>
              <a:spLocks noChangeArrowheads="1"/>
            </p:cNvSpPr>
            <p:nvPr/>
          </p:nvSpPr>
          <p:spPr bwMode="auto">
            <a:xfrm>
              <a:off x="6159734" y="2205317"/>
              <a:ext cx="1815320" cy="431800"/>
            </a:xfrm>
            <a:prstGeom prst="rect">
              <a:avLst/>
            </a:prstGeom>
            <a:solidFill>
              <a:schemeClr val="bg1"/>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nchor="ctr"/>
            <a:lstStyle/>
            <a:p>
              <a:pPr algn="ctr" defTabSz="488696" fontAlgn="base">
                <a:spcBef>
                  <a:spcPct val="0"/>
                </a:spcBef>
                <a:spcAft>
                  <a:spcPct val="0"/>
                </a:spcAft>
                <a:buClr>
                  <a:srgbClr val="5A5A5A"/>
                </a:buClr>
              </a:pPr>
              <a:r>
                <a:rPr lang="es-ES" sz="1042">
                  <a:solidFill>
                    <a:srgbClr val="5A5A5A"/>
                  </a:solidFill>
                  <a:latin typeface="Arial" pitchFamily="34" charset="0"/>
                </a:rPr>
                <a:t>Flujo Alto</a:t>
              </a:r>
            </a:p>
            <a:p>
              <a:pPr algn="ctr" defTabSz="488696" fontAlgn="base">
                <a:spcBef>
                  <a:spcPct val="0"/>
                </a:spcBef>
                <a:spcAft>
                  <a:spcPct val="0"/>
                </a:spcAft>
                <a:buClr>
                  <a:srgbClr val="5A5A5A"/>
                </a:buClr>
              </a:pPr>
              <a:r>
                <a:rPr lang="es-ES" sz="1042">
                  <a:solidFill>
                    <a:srgbClr val="5A5A5A"/>
                  </a:solidFill>
                  <a:latin typeface="Arial" pitchFamily="34" charset="0"/>
                </a:rPr>
                <a:t>Entre 1500 y 3000 pll/dia</a:t>
              </a:r>
            </a:p>
          </p:txBody>
        </p:sp>
        <p:sp>
          <p:nvSpPr>
            <p:cNvPr id="40" name="Rectangle 50"/>
            <p:cNvSpPr>
              <a:spLocks noChangeArrowheads="1"/>
            </p:cNvSpPr>
            <p:nvPr/>
          </p:nvSpPr>
          <p:spPr bwMode="auto">
            <a:xfrm>
              <a:off x="1193845" y="2205317"/>
              <a:ext cx="1417990" cy="431800"/>
            </a:xfrm>
            <a:prstGeom prst="rect">
              <a:avLst/>
            </a:prstGeom>
            <a:solidFill>
              <a:schemeClr val="bg1"/>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nchor="ctr"/>
            <a:lstStyle/>
            <a:p>
              <a:pPr algn="ctr" defTabSz="488696" fontAlgn="base">
                <a:spcBef>
                  <a:spcPct val="0"/>
                </a:spcBef>
                <a:spcAft>
                  <a:spcPct val="0"/>
                </a:spcAft>
                <a:buClr>
                  <a:srgbClr val="5A5A5A"/>
                </a:buClr>
              </a:pPr>
              <a:r>
                <a:rPr lang="es-ES" sz="1042" b="1">
                  <a:solidFill>
                    <a:srgbClr val="5A5A5A"/>
                  </a:solidFill>
                  <a:latin typeface="Arial" pitchFamily="34" charset="0"/>
                </a:rPr>
                <a:t>Costo FTE /USD AÑO)</a:t>
              </a:r>
            </a:p>
          </p:txBody>
        </p:sp>
        <p:sp>
          <p:nvSpPr>
            <p:cNvPr id="41" name="Rectangle 69"/>
            <p:cNvSpPr/>
            <p:nvPr/>
          </p:nvSpPr>
          <p:spPr bwMode="auto">
            <a:xfrm>
              <a:off x="7939942" y="2637117"/>
              <a:ext cx="1655064" cy="429768"/>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Semi </a:t>
              </a:r>
            </a:p>
          </p:txBody>
        </p:sp>
        <p:sp>
          <p:nvSpPr>
            <p:cNvPr id="44" name="Rectangle 70"/>
            <p:cNvSpPr/>
            <p:nvPr/>
          </p:nvSpPr>
          <p:spPr bwMode="auto">
            <a:xfrm>
              <a:off x="7939942" y="3204045"/>
              <a:ext cx="1655064" cy="429768"/>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Automated</a:t>
              </a:r>
            </a:p>
          </p:txBody>
        </p:sp>
        <p:sp>
          <p:nvSpPr>
            <p:cNvPr id="45" name="Rectangle 71"/>
            <p:cNvSpPr/>
            <p:nvPr/>
          </p:nvSpPr>
          <p:spPr bwMode="auto">
            <a:xfrm>
              <a:off x="7942129" y="3807549"/>
              <a:ext cx="1655064" cy="429768"/>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86608" tIns="43304" rIns="86608" bIns="43304" numCol="1" rtlCol="0" anchor="ctr" anchorCtr="0" compatLnSpc="1">
              <a:prstTxWarp prst="textNoShape">
                <a:avLst/>
              </a:prstTxWarp>
            </a:bodyPr>
            <a:lstStyle/>
            <a:p>
              <a:pPr algn="ctr" defTabSz="941304" fontAlgn="base">
                <a:spcBef>
                  <a:spcPct val="0"/>
                </a:spcBef>
                <a:spcAft>
                  <a:spcPct val="0"/>
                </a:spcAft>
              </a:pPr>
              <a:r>
                <a:rPr lang="es-ES" sz="1137">
                  <a:solidFill>
                    <a:srgbClr val="000000"/>
                  </a:solidFill>
                  <a:latin typeface="Arial" charset="0"/>
                </a:rPr>
                <a:t>Automated</a:t>
              </a:r>
            </a:p>
          </p:txBody>
        </p:sp>
        <p:sp>
          <p:nvSpPr>
            <p:cNvPr id="46" name="Rectangle 72"/>
            <p:cNvSpPr>
              <a:spLocks noChangeArrowheads="1"/>
            </p:cNvSpPr>
            <p:nvPr/>
          </p:nvSpPr>
          <p:spPr bwMode="auto">
            <a:xfrm>
              <a:off x="7848834" y="2192617"/>
              <a:ext cx="1815320" cy="431800"/>
            </a:xfrm>
            <a:prstGeom prst="rect">
              <a:avLst/>
            </a:prstGeom>
            <a:solidFill>
              <a:schemeClr val="bg1"/>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nchor="ctr"/>
            <a:lstStyle/>
            <a:p>
              <a:pPr algn="ctr" defTabSz="488696" fontAlgn="base">
                <a:spcBef>
                  <a:spcPct val="0"/>
                </a:spcBef>
                <a:spcAft>
                  <a:spcPct val="0"/>
                </a:spcAft>
                <a:buClr>
                  <a:srgbClr val="5A5A5A"/>
                </a:buClr>
              </a:pPr>
              <a:r>
                <a:rPr lang="es-ES" sz="1042">
                  <a:solidFill>
                    <a:srgbClr val="5A5A5A"/>
                  </a:solidFill>
                  <a:latin typeface="Arial" pitchFamily="34" charset="0"/>
                </a:rPr>
                <a:t>Flujo Muy Alto</a:t>
              </a:r>
            </a:p>
            <a:p>
              <a:pPr algn="ctr" defTabSz="488696" fontAlgn="base">
                <a:spcBef>
                  <a:spcPct val="0"/>
                </a:spcBef>
                <a:spcAft>
                  <a:spcPct val="0"/>
                </a:spcAft>
                <a:buClr>
                  <a:srgbClr val="5A5A5A"/>
                </a:buClr>
              </a:pPr>
              <a:r>
                <a:rPr lang="es-ES" sz="1042">
                  <a:solidFill>
                    <a:srgbClr val="5A5A5A"/>
                  </a:solidFill>
                  <a:latin typeface="Arial" pitchFamily="34" charset="0"/>
                </a:rPr>
                <a:t>&gt; 3000 pll/dia</a:t>
              </a:r>
            </a:p>
          </p:txBody>
        </p:sp>
        <p:sp>
          <p:nvSpPr>
            <p:cNvPr id="48" name="Rectangle 50"/>
            <p:cNvSpPr>
              <a:spLocks noChangeArrowheads="1"/>
            </p:cNvSpPr>
            <p:nvPr/>
          </p:nvSpPr>
          <p:spPr bwMode="auto">
            <a:xfrm>
              <a:off x="1116446" y="3237230"/>
              <a:ext cx="1417990" cy="431800"/>
            </a:xfrm>
            <a:prstGeom prst="rect">
              <a:avLst/>
            </a:prstGeom>
            <a:solidFill>
              <a:schemeClr val="bg1"/>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nchor="ctr"/>
            <a:lstStyle/>
            <a:p>
              <a:pPr algn="ctr" defTabSz="488696" fontAlgn="base">
                <a:spcBef>
                  <a:spcPct val="0"/>
                </a:spcBef>
                <a:spcAft>
                  <a:spcPct val="0"/>
                </a:spcAft>
                <a:buClr>
                  <a:srgbClr val="5A5A5A"/>
                </a:buClr>
              </a:pPr>
              <a:r>
                <a:rPr lang="es-ES" sz="1042">
                  <a:solidFill>
                    <a:srgbClr val="5A5A5A"/>
                  </a:solidFill>
                  <a:latin typeface="Arial" pitchFamily="34" charset="0"/>
                </a:rPr>
                <a:t>Medio </a:t>
              </a:r>
            </a:p>
            <a:p>
              <a:pPr algn="ctr" defTabSz="488696" fontAlgn="base">
                <a:spcBef>
                  <a:spcPct val="0"/>
                </a:spcBef>
                <a:spcAft>
                  <a:spcPct val="0"/>
                </a:spcAft>
                <a:buClr>
                  <a:srgbClr val="5A5A5A"/>
                </a:buClr>
              </a:pPr>
              <a:r>
                <a:rPr lang="es-ES" sz="1042">
                  <a:solidFill>
                    <a:srgbClr val="5A5A5A"/>
                  </a:solidFill>
                  <a:latin typeface="Arial" pitchFamily="34" charset="0"/>
                </a:rPr>
                <a:t>$15.000 a $40.000/año)</a:t>
              </a:r>
            </a:p>
          </p:txBody>
        </p:sp>
        <p:sp>
          <p:nvSpPr>
            <p:cNvPr id="53" name="Rectangle 50"/>
            <p:cNvSpPr>
              <a:spLocks noChangeArrowheads="1"/>
            </p:cNvSpPr>
            <p:nvPr/>
          </p:nvSpPr>
          <p:spPr bwMode="auto">
            <a:xfrm>
              <a:off x="1142235" y="3808476"/>
              <a:ext cx="1417990" cy="431800"/>
            </a:xfrm>
            <a:prstGeom prst="rect">
              <a:avLst/>
            </a:prstGeom>
            <a:solidFill>
              <a:schemeClr val="bg1"/>
            </a:solidFill>
            <a:ln w="19050" algn="ctr">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5244" tIns="44327" rIns="85244" bIns="44327" anchor="ctr"/>
            <a:lstStyle/>
            <a:p>
              <a:pPr algn="ctr" defTabSz="488696" fontAlgn="base">
                <a:spcBef>
                  <a:spcPct val="0"/>
                </a:spcBef>
                <a:spcAft>
                  <a:spcPct val="0"/>
                </a:spcAft>
                <a:buClr>
                  <a:srgbClr val="5A5A5A"/>
                </a:buClr>
              </a:pPr>
              <a:r>
                <a:rPr lang="es-ES" sz="1042">
                  <a:solidFill>
                    <a:srgbClr val="5A5A5A"/>
                  </a:solidFill>
                  <a:latin typeface="Arial" pitchFamily="34" charset="0"/>
                </a:rPr>
                <a:t>Alto </a:t>
              </a:r>
            </a:p>
            <a:p>
              <a:pPr algn="ctr" defTabSz="488696" fontAlgn="base">
                <a:spcBef>
                  <a:spcPct val="0"/>
                </a:spcBef>
                <a:spcAft>
                  <a:spcPct val="0"/>
                </a:spcAft>
                <a:buClr>
                  <a:srgbClr val="5A5A5A"/>
                </a:buClr>
              </a:pPr>
              <a:r>
                <a:rPr lang="es-ES" sz="1042">
                  <a:solidFill>
                    <a:srgbClr val="5A5A5A"/>
                  </a:solidFill>
                  <a:latin typeface="Arial" pitchFamily="34" charset="0"/>
                </a:rPr>
                <a:t>(&gt;$40.000 /año)</a:t>
              </a:r>
            </a:p>
          </p:txBody>
        </p:sp>
      </p:grpSp>
      <p:sp>
        <p:nvSpPr>
          <p:cNvPr id="38" name="Rectangle 2"/>
          <p:cNvSpPr txBox="1">
            <a:spLocks noChangeArrowheads="1"/>
          </p:cNvSpPr>
          <p:nvPr/>
        </p:nvSpPr>
        <p:spPr bwMode="auto">
          <a:xfrm>
            <a:off x="2340886" y="758577"/>
            <a:ext cx="8302054"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s-ES" sz="1705">
                <a:solidFill>
                  <a:srgbClr val="5A5A5A"/>
                </a:solidFill>
                <a:latin typeface="Arial" pitchFamily="34" charset="0"/>
              </a:rPr>
              <a:t>Definición de Alternativas de Almacenaje</a:t>
            </a:r>
          </a:p>
          <a:p>
            <a:pPr defTabSz="924764" fontAlgn="base">
              <a:spcBef>
                <a:spcPct val="0"/>
              </a:spcBef>
              <a:spcAft>
                <a:spcPct val="0"/>
              </a:spcAft>
            </a:pPr>
            <a:r>
              <a:rPr lang="es-ES" sz="2652">
                <a:solidFill>
                  <a:srgbClr val="004696"/>
                </a:solidFill>
                <a:latin typeface="Arial" pitchFamily="34" charset="0"/>
              </a:rPr>
              <a:t>Selección de «Short list»</a:t>
            </a:r>
          </a:p>
        </p:txBody>
      </p:sp>
      <p:sp>
        <p:nvSpPr>
          <p:cNvPr id="39" name="shpTitle894491"/>
          <p:cNvSpPr/>
          <p:nvPr/>
        </p:nvSpPr>
        <p:spPr bwMode="auto">
          <a:xfrm>
            <a:off x="8229189" y="1041315"/>
            <a:ext cx="2139034" cy="477339"/>
          </a:xfrm>
          <a:prstGeom prst="homePlate">
            <a:avLst>
              <a:gd name="adj" fmla="val 37280"/>
            </a:avLst>
          </a:prstGeom>
          <a:solidFill>
            <a:schemeClr val="accent3"/>
          </a:solidFill>
          <a:ln w="12700" cap="flat" cmpd="sng" algn="ctr">
            <a:noFill/>
            <a:prstDash val="solid"/>
            <a:round/>
            <a:headEnd type="none" w="med" len="med"/>
            <a:tailEnd type="none" w="med" len="med"/>
          </a:ln>
          <a:effec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995" b="1">
                <a:solidFill>
                  <a:srgbClr val="FFFFFF"/>
                </a:solidFill>
                <a:latin typeface="Arial" pitchFamily="34" charset="0"/>
              </a:rPr>
              <a:t>SHORT LISTING</a:t>
            </a:r>
          </a:p>
        </p:txBody>
      </p:sp>
      <p:sp>
        <p:nvSpPr>
          <p:cNvPr id="3"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3474023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19" name="Text Placeholder 6">
            <a:extLst>
              <a:ext uri="{FF2B5EF4-FFF2-40B4-BE49-F238E27FC236}">
                <a16:creationId xmlns:a16="http://schemas.microsoft.com/office/drawing/2014/main" id="{D2C0E79E-EF8D-4A47-AB8D-B787C86E4518}"/>
              </a:ext>
            </a:extLst>
          </p:cNvPr>
          <p:cNvSpPr txBox="1">
            <a:spLocks/>
          </p:cNvSpPr>
          <p:nvPr/>
        </p:nvSpPr>
        <p:spPr>
          <a:xfrm>
            <a:off x="4827762" y="3750220"/>
            <a:ext cx="6880761" cy="2100247"/>
          </a:xfrm>
          <a:prstGeom prst="rect">
            <a:avLst/>
          </a:prstGeom>
        </p:spPr>
        <p:txBody>
          <a:bodyPr vert="horz" lIns="91440" tIns="45720" rIns="91440" bIns="45720" rtlCol="0">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800"/>
              </a:spcBef>
              <a:spcAft>
                <a:spcPts val="200"/>
              </a:spcAft>
              <a:buClr>
                <a:srgbClr val="C25327"/>
              </a:buClr>
              <a:buSzPct val="110000"/>
              <a:buFont typeface="Arial" panose="020B0604020202020204" pitchFamily="34" charset="0"/>
              <a:buNone/>
              <a:tabLst/>
              <a:defRPr/>
            </a:pPr>
            <a:endParaRPr kumimoji="0" lang="en-US" sz="1400" b="1" i="0" u="none" strike="noStrike" kern="1200" cap="none" spc="0" normalizeH="0" baseline="0" noProof="0" dirty="0">
              <a:ln>
                <a:noFill/>
              </a:ln>
              <a:solidFill>
                <a:srgbClr val="10069F"/>
              </a:solidFill>
              <a:effectLst/>
              <a:uLnTx/>
              <a:uFillTx/>
              <a:latin typeface="Arial" panose="020B0604020202020204"/>
              <a:ea typeface="+mn-ea"/>
            </a:endParaRPr>
          </a:p>
          <a:p>
            <a:pPr lvl="1">
              <a:lnSpc>
                <a:spcPct val="100000"/>
              </a:lnSpc>
              <a:buClr>
                <a:srgbClr val="10069F"/>
              </a:buClr>
              <a:buSzPct val="100000"/>
              <a:buFont typeface="Wingdings" panose="05000000000000000000" pitchFamily="2" charset="2"/>
              <a:buChar char="ü"/>
            </a:pPr>
            <a:r>
              <a:rPr lang="es-AR" sz="1400" kern="0" dirty="0">
                <a:solidFill>
                  <a:srgbClr val="10069F"/>
                </a:solidFill>
                <a:ea typeface="Gulim" pitchFamily="34" charset="-127"/>
                <a:cs typeface="Arial"/>
              </a:rPr>
              <a:t>Un enfoque </a:t>
            </a:r>
            <a:r>
              <a:rPr lang="es-AR" sz="1400" b="1" kern="0" dirty="0">
                <a:solidFill>
                  <a:srgbClr val="10069F"/>
                </a:solidFill>
                <a:ea typeface="Gulim" pitchFamily="34" charset="-127"/>
                <a:cs typeface="Arial"/>
              </a:rPr>
              <a:t>estándar</a:t>
            </a:r>
            <a:r>
              <a:rPr lang="es-AR" sz="1400" kern="0" dirty="0">
                <a:solidFill>
                  <a:srgbClr val="10069F"/>
                </a:solidFill>
                <a:ea typeface="Gulim" pitchFamily="34" charset="-127"/>
                <a:cs typeface="Arial"/>
              </a:rPr>
              <a:t> en KC LAO para transformar nuestro desempeño y nuestra gestión de manera sostenible.</a:t>
            </a:r>
          </a:p>
          <a:p>
            <a:pPr lvl="1">
              <a:lnSpc>
                <a:spcPct val="100000"/>
              </a:lnSpc>
              <a:buClr>
                <a:srgbClr val="10069F"/>
              </a:buClr>
              <a:buSzPct val="100000"/>
              <a:buFont typeface="Wingdings" panose="05000000000000000000" pitchFamily="2" charset="2"/>
              <a:buChar char="ü"/>
            </a:pPr>
            <a:r>
              <a:rPr lang="es-AR" sz="1400" kern="0" dirty="0">
                <a:solidFill>
                  <a:srgbClr val="10069F"/>
                </a:solidFill>
                <a:ea typeface="Gulim" pitchFamily="34" charset="-127"/>
                <a:cs typeface="Arial"/>
              </a:rPr>
              <a:t>Un proceso </a:t>
            </a:r>
            <a:r>
              <a:rPr lang="es-AR" sz="1400" b="1" kern="0" dirty="0">
                <a:solidFill>
                  <a:srgbClr val="10069F"/>
                </a:solidFill>
                <a:ea typeface="Gulim" pitchFamily="34" charset="-127"/>
                <a:cs typeface="Arial"/>
              </a:rPr>
              <a:t>de Mejora Continua </a:t>
            </a:r>
            <a:r>
              <a:rPr lang="es-AR" sz="1400" kern="0" dirty="0">
                <a:solidFill>
                  <a:srgbClr val="10069F"/>
                </a:solidFill>
                <a:ea typeface="Gulim" pitchFamily="34" charset="-127"/>
                <a:cs typeface="Arial"/>
              </a:rPr>
              <a:t>que evalúa el desempeño actual en comparación con los estándares de excelencia para definir gaps y promover planes de acción para mejorar.</a:t>
            </a:r>
          </a:p>
        </p:txBody>
      </p:sp>
      <p:sp>
        <p:nvSpPr>
          <p:cNvPr id="20" name="Title 5">
            <a:extLst>
              <a:ext uri="{FF2B5EF4-FFF2-40B4-BE49-F238E27FC236}">
                <a16:creationId xmlns:a16="http://schemas.microsoft.com/office/drawing/2014/main" id="{0E4DA5D2-6122-4A51-8301-52964247FF85}"/>
              </a:ext>
            </a:extLst>
          </p:cNvPr>
          <p:cNvSpPr txBox="1">
            <a:spLocks/>
          </p:cNvSpPr>
          <p:nvPr/>
        </p:nvSpPr>
        <p:spPr>
          <a:xfrm>
            <a:off x="274320" y="274320"/>
            <a:ext cx="10124322" cy="548640"/>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r>
              <a:rPr kumimoji="0" lang="en-US" sz="4000" b="1" i="0" u="none" strike="noStrike" kern="1200" cap="none" spc="0" normalizeH="0" baseline="0" noProof="0" dirty="0" err="1">
                <a:ln>
                  <a:noFill/>
                </a:ln>
                <a:solidFill>
                  <a:srgbClr val="10069F"/>
                </a:solidFill>
                <a:effectLst/>
                <a:uLnTx/>
                <a:uFillTx/>
                <a:latin typeface="Arial" panose="020B0604020202020204"/>
                <a:ea typeface="+mj-ea"/>
                <a:cs typeface="SuomiHand Sc" pitchFamily="50" charset="0"/>
              </a:rPr>
              <a:t>Porque</a:t>
            </a:r>
            <a:r>
              <a:rPr kumimoji="0" lang="en-US" sz="4000" b="1" i="0" u="none" strike="noStrike" kern="1200" cap="none" spc="0" normalizeH="0" baseline="0" noProof="0" dirty="0">
                <a:ln>
                  <a:noFill/>
                </a:ln>
                <a:solidFill>
                  <a:srgbClr val="10069F"/>
                </a:solidFill>
                <a:effectLst/>
                <a:uLnTx/>
                <a:uFillTx/>
                <a:latin typeface="Arial" panose="020B0604020202020204"/>
                <a:ea typeface="+mj-ea"/>
                <a:cs typeface="SuomiHand Sc" pitchFamily="50" charset="0"/>
              </a:rPr>
              <a:t> </a:t>
            </a:r>
            <a:r>
              <a:rPr kumimoji="0" lang="en-US" sz="4000" b="1" i="0" u="none" strike="noStrike" kern="1200" cap="none" spc="0" normalizeH="0" baseline="0" noProof="0" dirty="0" err="1">
                <a:ln>
                  <a:noFill/>
                </a:ln>
                <a:solidFill>
                  <a:srgbClr val="10069F"/>
                </a:solidFill>
                <a:effectLst/>
                <a:uLnTx/>
                <a:uFillTx/>
                <a:latin typeface="Arial" panose="020B0604020202020204"/>
                <a:ea typeface="+mj-ea"/>
                <a:cs typeface="SuomiHand Sc" pitchFamily="50" charset="0"/>
              </a:rPr>
              <a:t>buscar</a:t>
            </a:r>
            <a:r>
              <a:rPr kumimoji="0" lang="en-US" sz="4000" b="1" i="0" u="none" strike="noStrike" kern="1200" cap="none" spc="0" normalizeH="0" baseline="0" noProof="0" dirty="0">
                <a:ln>
                  <a:noFill/>
                </a:ln>
                <a:solidFill>
                  <a:srgbClr val="10069F"/>
                </a:solidFill>
                <a:effectLst/>
                <a:uLnTx/>
                <a:uFillTx/>
                <a:latin typeface="Arial" panose="020B0604020202020204"/>
                <a:ea typeface="+mj-ea"/>
                <a:cs typeface="SuomiHand Sc" pitchFamily="50" charset="0"/>
              </a:rPr>
              <a:t> la </a:t>
            </a:r>
            <a:r>
              <a:rPr kumimoji="0" lang="en-US" sz="4000" b="1" i="0" u="none" strike="noStrike" kern="1200" cap="none" spc="0" normalizeH="0" baseline="0" noProof="0" dirty="0" err="1">
                <a:ln>
                  <a:noFill/>
                </a:ln>
                <a:solidFill>
                  <a:srgbClr val="10069F"/>
                </a:solidFill>
                <a:effectLst/>
                <a:uLnTx/>
                <a:uFillTx/>
                <a:latin typeface="Arial" panose="020B0604020202020204"/>
                <a:ea typeface="+mj-ea"/>
                <a:cs typeface="SuomiHand Sc" pitchFamily="50" charset="0"/>
              </a:rPr>
              <a:t>Excelencia</a:t>
            </a:r>
            <a:r>
              <a:rPr kumimoji="0" lang="en-US" sz="4000" b="1" i="0" u="none" strike="noStrike" kern="1200" cap="none" spc="0" normalizeH="0" baseline="0" noProof="0" dirty="0">
                <a:ln>
                  <a:noFill/>
                </a:ln>
                <a:solidFill>
                  <a:srgbClr val="10069F"/>
                </a:solidFill>
                <a:effectLst/>
                <a:uLnTx/>
                <a:uFillTx/>
                <a:latin typeface="Arial" panose="020B0604020202020204"/>
                <a:ea typeface="+mj-ea"/>
                <a:cs typeface="SuomiHand Sc" pitchFamily="50" charset="0"/>
              </a:rPr>
              <a:t> </a:t>
            </a:r>
            <a:r>
              <a:rPr kumimoji="0" lang="en-US" sz="4000" b="1" i="0" u="none" strike="noStrike" kern="1200" cap="none" spc="0" normalizeH="0" baseline="0" noProof="0" dirty="0" err="1">
                <a:ln>
                  <a:noFill/>
                </a:ln>
                <a:solidFill>
                  <a:srgbClr val="10069F"/>
                </a:solidFill>
                <a:effectLst/>
                <a:uLnTx/>
                <a:uFillTx/>
                <a:latin typeface="Arial" panose="020B0604020202020204"/>
                <a:ea typeface="+mj-ea"/>
                <a:cs typeface="SuomiHand Sc" pitchFamily="50" charset="0"/>
              </a:rPr>
              <a:t>Operacional</a:t>
            </a:r>
            <a:r>
              <a:rPr kumimoji="0" lang="en-US" sz="4000" b="1" i="0" u="none" strike="noStrike" kern="1200" cap="none" spc="0" normalizeH="0" baseline="0" noProof="0" dirty="0">
                <a:ln>
                  <a:noFill/>
                </a:ln>
                <a:solidFill>
                  <a:srgbClr val="10069F"/>
                </a:solidFill>
                <a:effectLst/>
                <a:uLnTx/>
                <a:uFillTx/>
                <a:latin typeface="Arial" panose="020B0604020202020204"/>
                <a:ea typeface="+mj-ea"/>
                <a:cs typeface="SuomiHand Sc" pitchFamily="50" charset="0"/>
              </a:rPr>
              <a:t> </a:t>
            </a:r>
            <a:r>
              <a:rPr kumimoji="0" lang="en-US" sz="4000" b="1" i="0" u="none" strike="noStrike" kern="1200" cap="none" spc="0" normalizeH="0" baseline="0" noProof="0" dirty="0" err="1">
                <a:ln>
                  <a:noFill/>
                </a:ln>
                <a:solidFill>
                  <a:srgbClr val="10069F"/>
                </a:solidFill>
                <a:effectLst/>
                <a:uLnTx/>
                <a:uFillTx/>
                <a:latin typeface="Arial" panose="020B0604020202020204"/>
                <a:ea typeface="+mj-ea"/>
                <a:cs typeface="SuomiHand Sc" pitchFamily="50" charset="0"/>
              </a:rPr>
              <a:t>en</a:t>
            </a:r>
            <a:r>
              <a:rPr kumimoji="0" lang="en-US" sz="4000" b="1" i="0" u="none" strike="noStrike" kern="1200" cap="none" spc="0" normalizeH="0" baseline="0" noProof="0" dirty="0">
                <a:ln>
                  <a:noFill/>
                </a:ln>
                <a:solidFill>
                  <a:srgbClr val="10069F"/>
                </a:solidFill>
                <a:effectLst/>
                <a:uLnTx/>
                <a:uFillTx/>
                <a:latin typeface="Arial" panose="020B0604020202020204"/>
                <a:ea typeface="+mj-ea"/>
                <a:cs typeface="SuomiHand Sc" pitchFamily="50" charset="0"/>
              </a:rPr>
              <a:t> </a:t>
            </a:r>
            <a:r>
              <a:rPr kumimoji="0" lang="en-US" sz="4000" b="1" i="0" u="none" strike="noStrike" kern="1200" cap="none" spc="0" normalizeH="0" baseline="0" noProof="0" dirty="0" err="1">
                <a:ln>
                  <a:noFill/>
                </a:ln>
                <a:solidFill>
                  <a:srgbClr val="10069F"/>
                </a:solidFill>
                <a:effectLst/>
                <a:uLnTx/>
                <a:uFillTx/>
                <a:latin typeface="Arial" panose="020B0604020202020204"/>
                <a:ea typeface="+mj-ea"/>
                <a:cs typeface="SuomiHand Sc" pitchFamily="50" charset="0"/>
              </a:rPr>
              <a:t>Nuestros</a:t>
            </a:r>
            <a:r>
              <a:rPr kumimoji="0" lang="en-US" sz="4000" b="1" i="0" u="none" strike="noStrike" kern="1200" cap="none" spc="0" normalizeH="0" baseline="0" noProof="0" dirty="0">
                <a:ln>
                  <a:noFill/>
                </a:ln>
                <a:solidFill>
                  <a:srgbClr val="10069F"/>
                </a:solidFill>
                <a:effectLst/>
                <a:uLnTx/>
                <a:uFillTx/>
                <a:latin typeface="Arial" panose="020B0604020202020204"/>
                <a:ea typeface="+mj-ea"/>
                <a:cs typeface="SuomiHand Sc" pitchFamily="50" charset="0"/>
              </a:rPr>
              <a:t> </a:t>
            </a:r>
            <a:r>
              <a:rPr kumimoji="0" lang="en-US" sz="4000" b="1" i="0" u="none" strike="noStrike" kern="1200" cap="none" spc="0" normalizeH="0" baseline="0" noProof="0" dirty="0" err="1">
                <a:ln>
                  <a:noFill/>
                </a:ln>
                <a:solidFill>
                  <a:srgbClr val="10069F"/>
                </a:solidFill>
                <a:effectLst/>
                <a:uLnTx/>
                <a:uFillTx/>
                <a:latin typeface="Arial" panose="020B0604020202020204"/>
                <a:ea typeface="+mj-ea"/>
                <a:cs typeface="SuomiHand Sc" pitchFamily="50" charset="0"/>
              </a:rPr>
              <a:t>almacenes</a:t>
            </a:r>
            <a:r>
              <a:rPr kumimoji="0" lang="en-US" sz="4000" b="1" i="0" u="none" strike="noStrike" kern="1200" cap="none" spc="0" normalizeH="0" baseline="0" noProof="0" dirty="0">
                <a:ln>
                  <a:noFill/>
                </a:ln>
                <a:solidFill>
                  <a:srgbClr val="10069F"/>
                </a:solidFill>
                <a:effectLst/>
                <a:uLnTx/>
                <a:uFillTx/>
                <a:latin typeface="Arial" panose="020B0604020202020204"/>
                <a:ea typeface="+mj-ea"/>
                <a:cs typeface="SuomiHand Sc" pitchFamily="50" charset="0"/>
              </a:rPr>
              <a:t> LAO</a:t>
            </a:r>
          </a:p>
        </p:txBody>
      </p:sp>
      <p:sp>
        <p:nvSpPr>
          <p:cNvPr id="22" name="Rectángulo 21">
            <a:extLst>
              <a:ext uri="{FF2B5EF4-FFF2-40B4-BE49-F238E27FC236}">
                <a16:creationId xmlns:a16="http://schemas.microsoft.com/office/drawing/2014/main" id="{A1E34301-FC78-4C2C-8788-7EA0E15AF712}"/>
              </a:ext>
            </a:extLst>
          </p:cNvPr>
          <p:cNvSpPr/>
          <p:nvPr/>
        </p:nvSpPr>
        <p:spPr>
          <a:xfrm>
            <a:off x="367273" y="1619285"/>
            <a:ext cx="9633254" cy="1944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AR" sz="3200" b="0" i="0" u="none" strike="noStrike" kern="1200" cap="none" spc="0" normalizeH="0" baseline="0" noProof="0" dirty="0" err="1">
                <a:ln>
                  <a:noFill/>
                </a:ln>
                <a:solidFill>
                  <a:prstClr val="white"/>
                </a:solidFill>
                <a:effectLst/>
                <a:uLnTx/>
                <a:uFillTx/>
                <a:latin typeface="Arial" panose="020B0604020202020204"/>
                <a:ea typeface="+mn-ea"/>
                <a:cs typeface="+mn-cs"/>
              </a:rPr>
              <a:t>Logistics</a:t>
            </a:r>
            <a:r>
              <a:rPr kumimoji="0" lang="es-AR" sz="3200" b="0" i="0" u="none" strike="noStrike" kern="1200" cap="none" spc="0" normalizeH="0" baseline="0" noProof="0" dirty="0">
                <a:ln>
                  <a:noFill/>
                </a:ln>
                <a:solidFill>
                  <a:prstClr val="white"/>
                </a:solidFill>
                <a:effectLst/>
                <a:uLnTx/>
                <a:uFillTx/>
                <a:latin typeface="Arial" panose="020B0604020202020204"/>
                <a:ea typeface="+mn-ea"/>
                <a:cs typeface="+mn-cs"/>
              </a:rPr>
              <a:t> </a:t>
            </a:r>
            <a:r>
              <a:rPr kumimoji="0" lang="es-AR" sz="3200" b="0" i="0" u="none" strike="noStrike" kern="1200" cap="none" spc="0" normalizeH="0" baseline="0" noProof="0" dirty="0" err="1">
                <a:ln>
                  <a:noFill/>
                </a:ln>
                <a:solidFill>
                  <a:prstClr val="white"/>
                </a:solidFill>
                <a:effectLst/>
                <a:uLnTx/>
                <a:uFillTx/>
                <a:latin typeface="Arial" panose="020B0604020202020204"/>
                <a:ea typeface="+mn-ea"/>
                <a:cs typeface="+mn-cs"/>
              </a:rPr>
              <a:t>Operational</a:t>
            </a:r>
            <a:r>
              <a:rPr kumimoji="0" lang="es-AR" sz="3200" b="0" i="0" u="none" strike="noStrike" kern="1200" cap="none" spc="0" normalizeH="0" baseline="0" noProof="0" dirty="0">
                <a:ln>
                  <a:noFill/>
                </a:ln>
                <a:solidFill>
                  <a:prstClr val="white"/>
                </a:solidFill>
                <a:effectLst/>
                <a:uLnTx/>
                <a:uFillTx/>
                <a:latin typeface="Arial" panose="020B0604020202020204"/>
                <a:ea typeface="+mn-ea"/>
                <a:cs typeface="+mn-cs"/>
              </a:rPr>
              <a:t> </a:t>
            </a:r>
            <a:r>
              <a:rPr kumimoji="0" lang="es-AR" sz="3200" b="0" i="0" u="none" strike="noStrike" kern="1200" cap="none" spc="0" normalizeH="0" baseline="0" noProof="0" dirty="0" err="1">
                <a:ln>
                  <a:noFill/>
                </a:ln>
                <a:solidFill>
                  <a:prstClr val="white"/>
                </a:solidFill>
                <a:effectLst/>
                <a:uLnTx/>
                <a:uFillTx/>
                <a:latin typeface="Arial" panose="020B0604020202020204"/>
                <a:ea typeface="+mn-ea"/>
                <a:cs typeface="+mn-cs"/>
              </a:rPr>
              <a:t>Excellence</a:t>
            </a:r>
            <a:r>
              <a:rPr kumimoji="0" lang="es-AR" sz="3200" b="0" i="0" u="none" strike="noStrike" kern="1200" cap="none" spc="0" normalizeH="0" baseline="0" noProof="0" dirty="0">
                <a:ln>
                  <a:noFill/>
                </a:ln>
                <a:solidFill>
                  <a:prstClr val="white"/>
                </a:solidFill>
                <a:effectLst/>
                <a:uLnTx/>
                <a:uFillTx/>
                <a:latin typeface="Arial" panose="020B0604020202020204"/>
                <a:ea typeface="+mn-ea"/>
                <a:cs typeface="+mn-cs"/>
              </a:rPr>
              <a:t>(OPEX) </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lvl="0">
              <a:lnSpc>
                <a:spcPct val="110000"/>
              </a:lnSpc>
            </a:pPr>
            <a:r>
              <a:rPr lang="es-AR" dirty="0"/>
              <a:t>Es la búsqueda continua de cero pérdidas en </a:t>
            </a:r>
            <a:r>
              <a:rPr lang="es-AR" b="1" dirty="0"/>
              <a:t>SEGURIDAD, CALIDAD, FABRICACIÓN, ENTREGA </a:t>
            </a:r>
            <a:r>
              <a:rPr lang="es-AR" dirty="0"/>
              <a:t>y costo en </a:t>
            </a:r>
            <a:r>
              <a:rPr lang="es-AR" b="1" dirty="0"/>
              <a:t>DISTRIBUCIÓN</a:t>
            </a:r>
            <a:r>
              <a:rPr lang="es-AR" dirty="0"/>
              <a:t> a través de una transformación cultural, desarrollo de sistemas operativos flexibles y confiables y procesos sostenibles, para un desempeño óptimo en nuestros </a:t>
            </a:r>
            <a:r>
              <a:rPr lang="es-AR" dirty="0" err="1"/>
              <a:t>CDs</a:t>
            </a:r>
            <a:r>
              <a:rPr lang="es-AR" dirty="0"/>
              <a:t> y valor entregado por toda la Cadena de Suministro. </a:t>
            </a:r>
          </a:p>
        </p:txBody>
      </p:sp>
      <p:pic>
        <p:nvPicPr>
          <p:cNvPr id="23" name="Imagem 16">
            <a:extLst>
              <a:ext uri="{FF2B5EF4-FFF2-40B4-BE49-F238E27FC236}">
                <a16:creationId xmlns:a16="http://schemas.microsoft.com/office/drawing/2014/main" id="{DA2F661D-910A-4BE8-A13D-281ABA08A4AA}"/>
              </a:ext>
            </a:extLst>
          </p:cNvPr>
          <p:cNvPicPr>
            <a:picLocks noChangeAspect="1"/>
          </p:cNvPicPr>
          <p:nvPr/>
        </p:nvPicPr>
        <p:blipFill rotWithShape="1">
          <a:blip r:embed="rId9">
            <a:extLst>
              <a:ext uri="{28A0092B-C50C-407E-A947-70E740481C1C}">
                <a14:useLocalDpi xmlns:a14="http://schemas.microsoft.com/office/drawing/2010/main" val="0"/>
              </a:ext>
            </a:extLst>
          </a:blip>
          <a:srcRect t="-18540" r="23451"/>
          <a:stretch/>
        </p:blipFill>
        <p:spPr>
          <a:xfrm rot="14876806">
            <a:off x="3198503" y="3878608"/>
            <a:ext cx="1689877" cy="1007889"/>
          </a:xfrm>
          <a:prstGeom prst="rect">
            <a:avLst/>
          </a:prstGeom>
        </p:spPr>
      </p:pic>
      <p:sp>
        <p:nvSpPr>
          <p:cNvPr id="10" name="Rectangle 6">
            <a:extLst>
              <a:ext uri="{FF2B5EF4-FFF2-40B4-BE49-F238E27FC236}">
                <a16:creationId xmlns:a16="http://schemas.microsoft.com/office/drawing/2014/main" id="{8A2136F1-0F28-40C3-A240-B4335566271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Roboto"/>
              </a:rPr>
            </a:br>
            <a:endParaRPr kumimoji="0" lang="es-AR"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3926048"/>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txBox="1">
            <a:spLocks noChangeArrowheads="1"/>
          </p:cNvSpPr>
          <p:nvPr/>
        </p:nvSpPr>
        <p:spPr bwMode="auto">
          <a:xfrm>
            <a:off x="2340886" y="758577"/>
            <a:ext cx="8302054"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s-ES" sz="1705" dirty="0">
                <a:solidFill>
                  <a:srgbClr val="5A5A5A"/>
                </a:solidFill>
                <a:latin typeface="Arial" pitchFamily="34" charset="0"/>
              </a:rPr>
              <a:t>Definición de Alternativas de Almacenaje</a:t>
            </a:r>
          </a:p>
          <a:p>
            <a:pPr defTabSz="924764" fontAlgn="base">
              <a:spcBef>
                <a:spcPct val="0"/>
              </a:spcBef>
              <a:spcAft>
                <a:spcPct val="0"/>
              </a:spcAft>
            </a:pPr>
            <a:r>
              <a:rPr lang="es-ES" sz="2652" dirty="0">
                <a:solidFill>
                  <a:srgbClr val="004696"/>
                </a:solidFill>
                <a:latin typeface="Arial" pitchFamily="34" charset="0"/>
              </a:rPr>
              <a:t>Selección de «Short </a:t>
            </a:r>
            <a:r>
              <a:rPr lang="es-ES" sz="2652" dirty="0" err="1">
                <a:solidFill>
                  <a:srgbClr val="004696"/>
                </a:solidFill>
                <a:latin typeface="Arial" pitchFamily="34" charset="0"/>
              </a:rPr>
              <a:t>list</a:t>
            </a:r>
            <a:r>
              <a:rPr lang="es-ES" sz="2652" dirty="0">
                <a:solidFill>
                  <a:srgbClr val="004696"/>
                </a:solidFill>
                <a:latin typeface="Arial" pitchFamily="34" charset="0"/>
              </a:rPr>
              <a:t>»</a:t>
            </a:r>
          </a:p>
        </p:txBody>
      </p:sp>
      <p:sp>
        <p:nvSpPr>
          <p:cNvPr id="39" name="shpTitle894491"/>
          <p:cNvSpPr/>
          <p:nvPr/>
        </p:nvSpPr>
        <p:spPr bwMode="auto">
          <a:xfrm>
            <a:off x="8229189" y="1041315"/>
            <a:ext cx="2139034" cy="477339"/>
          </a:xfrm>
          <a:prstGeom prst="homePlate">
            <a:avLst>
              <a:gd name="adj" fmla="val 37280"/>
            </a:avLst>
          </a:prstGeom>
          <a:solidFill>
            <a:schemeClr val="accent3"/>
          </a:solidFill>
          <a:ln w="12700" cap="flat" cmpd="sng" algn="ctr">
            <a:noFill/>
            <a:prstDash val="solid"/>
            <a:round/>
            <a:headEnd type="none" w="med" len="med"/>
            <a:tailEnd type="none" w="med" len="med"/>
          </a:ln>
          <a:effec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995" b="1">
                <a:solidFill>
                  <a:srgbClr val="FFFFFF"/>
                </a:solidFill>
                <a:latin typeface="Arial" pitchFamily="34" charset="0"/>
              </a:rPr>
              <a:t>SHORT LISTING</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9058" y="2405953"/>
            <a:ext cx="4112855" cy="1383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050" y="1996734"/>
            <a:ext cx="3845872" cy="28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1233" y="4656657"/>
            <a:ext cx="4162315" cy="1700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Triángulo isósceles"/>
          <p:cNvSpPr/>
          <p:nvPr/>
        </p:nvSpPr>
        <p:spPr bwMode="auto">
          <a:xfrm flipH="1" flipV="1">
            <a:off x="3488191" y="3822267"/>
            <a:ext cx="2148399" cy="511524"/>
          </a:xfrm>
          <a:prstGeom prst="triangle">
            <a:avLst/>
          </a:prstGeom>
          <a:solidFill>
            <a:schemeClr val="accent3"/>
          </a:solidFill>
          <a:ln w="12700" cap="flat" cmpd="sng" algn="ctr">
            <a:noFill/>
            <a:prstDash val="solid"/>
            <a:round/>
            <a:headEnd type="none" w="med" len="med"/>
            <a:tailEnd type="none" w="med" len="med"/>
          </a:ln>
          <a:effec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grpSp>
        <p:nvGrpSpPr>
          <p:cNvPr id="7" name="Group 8"/>
          <p:cNvGrpSpPr>
            <a:grpSpLocks noChangeAspect="1"/>
          </p:cNvGrpSpPr>
          <p:nvPr/>
        </p:nvGrpSpPr>
        <p:grpSpPr bwMode="auto">
          <a:xfrm>
            <a:off x="2481303" y="4333428"/>
            <a:ext cx="4570998" cy="472137"/>
            <a:chOff x="896" y="2882"/>
            <a:chExt cx="3040" cy="314"/>
          </a:xfrm>
        </p:grpSpPr>
        <p:sp>
          <p:nvSpPr>
            <p:cNvPr id="8" name="AutoShape 7"/>
            <p:cNvSpPr>
              <a:spLocks noChangeAspect="1" noChangeArrowheads="1" noTextEdit="1"/>
            </p:cNvSpPr>
            <p:nvPr/>
          </p:nvSpPr>
          <p:spPr bwMode="auto">
            <a:xfrm>
              <a:off x="896" y="2882"/>
              <a:ext cx="255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08" tIns="43304" rIns="86608" bIns="43304" numCol="1" anchor="t" anchorCtr="0" compatLnSpc="1">
              <a:prstTxWarp prst="textNoShape">
                <a:avLst/>
              </a:prstTxWarp>
            </a:bodyPr>
            <a:lstStyle/>
            <a:p>
              <a:pPr defTabSz="866120" fontAlgn="base">
                <a:spcBef>
                  <a:spcPct val="0"/>
                </a:spcBef>
                <a:spcAft>
                  <a:spcPct val="0"/>
                </a:spcAft>
              </a:pPr>
              <a:endParaRPr lang="es-ES" sz="1326">
                <a:solidFill>
                  <a:srgbClr val="000000"/>
                </a:solidFill>
                <a:latin typeface="Arial" pitchFamily="34" charset="0"/>
              </a:endParaRPr>
            </a:p>
          </p:txBody>
        </p:sp>
        <p:sp>
          <p:nvSpPr>
            <p:cNvPr id="9" name="Rectangle 9"/>
            <p:cNvSpPr>
              <a:spLocks noChangeArrowheads="1"/>
            </p:cNvSpPr>
            <p:nvPr/>
          </p:nvSpPr>
          <p:spPr bwMode="auto">
            <a:xfrm>
              <a:off x="896" y="2882"/>
              <a:ext cx="3040"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08" tIns="43304" rIns="86608" bIns="43304" numCol="1" anchor="t" anchorCtr="0" compatLnSpc="1">
              <a:prstTxWarp prst="textNoShape">
                <a:avLst/>
              </a:prstTxWarp>
            </a:bodyPr>
            <a:lstStyle/>
            <a:p>
              <a:pPr defTabSz="866120" fontAlgn="base">
                <a:spcBef>
                  <a:spcPct val="0"/>
                </a:spcBef>
                <a:spcAft>
                  <a:spcPct val="0"/>
                </a:spcAft>
              </a:pPr>
              <a:endParaRPr lang="es-ES" sz="1326">
                <a:solidFill>
                  <a:srgbClr val="000000"/>
                </a:solidFill>
                <a:latin typeface="Arial" pitchFamily="34" charset="0"/>
              </a:endParaRPr>
            </a:p>
          </p:txBody>
        </p:sp>
        <p:sp>
          <p:nvSpPr>
            <p:cNvPr id="10" name="Rectangle 10"/>
            <p:cNvSpPr>
              <a:spLocks noChangeArrowheads="1"/>
            </p:cNvSpPr>
            <p:nvPr/>
          </p:nvSpPr>
          <p:spPr bwMode="auto">
            <a:xfrm>
              <a:off x="924" y="2981"/>
              <a:ext cx="131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66120" fontAlgn="base">
                <a:spcBef>
                  <a:spcPct val="0"/>
                </a:spcBef>
                <a:spcAft>
                  <a:spcPct val="0"/>
                </a:spcAft>
              </a:pPr>
              <a:r>
                <a:rPr lang="es-ES" dirty="0">
                  <a:solidFill>
                    <a:srgbClr val="004696"/>
                  </a:solidFill>
                  <a:latin typeface="Arial" pitchFamily="34" charset="0"/>
                  <a:cs typeface="Arial" pitchFamily="34" charset="0"/>
                </a:rPr>
                <a:t>Short </a:t>
              </a:r>
              <a:r>
                <a:rPr lang="es-ES" dirty="0" err="1">
                  <a:solidFill>
                    <a:srgbClr val="004696"/>
                  </a:solidFill>
                  <a:latin typeface="Arial" pitchFamily="34" charset="0"/>
                  <a:cs typeface="Arial" pitchFamily="34" charset="0"/>
                </a:rPr>
                <a:t>List</a:t>
              </a:r>
              <a:r>
                <a:rPr lang="es-ES" dirty="0">
                  <a:solidFill>
                    <a:srgbClr val="004696"/>
                  </a:solidFill>
                  <a:latin typeface="Arial" pitchFamily="34" charset="0"/>
                  <a:cs typeface="Arial" pitchFamily="34" charset="0"/>
                </a:rPr>
                <a:t> </a:t>
              </a:r>
              <a:r>
                <a:rPr lang="es-ES" dirty="0" err="1">
                  <a:solidFill>
                    <a:srgbClr val="004696"/>
                  </a:solidFill>
                  <a:latin typeface="Arial" pitchFamily="34" charset="0"/>
                  <a:cs typeface="Arial" pitchFamily="34" charset="0"/>
                </a:rPr>
                <a:t>Template</a:t>
              </a:r>
              <a:endParaRPr lang="es-ES" sz="1705" dirty="0">
                <a:solidFill>
                  <a:srgbClr val="000000"/>
                </a:solidFill>
                <a:latin typeface="Arial" pitchFamily="34" charset="0"/>
                <a:cs typeface="Arial" pitchFamily="34" charset="0"/>
              </a:endParaRPr>
            </a:p>
          </p:txBody>
        </p:sp>
      </p:grpSp>
      <p:sp>
        <p:nvSpPr>
          <p:cNvPr id="12" name="11 Rectángulo redondeado"/>
          <p:cNvSpPr/>
          <p:nvPr/>
        </p:nvSpPr>
        <p:spPr bwMode="auto">
          <a:xfrm>
            <a:off x="7835181" y="2308924"/>
            <a:ext cx="2046094" cy="466473"/>
          </a:xfrm>
          <a:prstGeom prst="roundRect">
            <a:avLst/>
          </a:prstGeom>
          <a:solidFill>
            <a:schemeClr val="accent3">
              <a:lumMod val="60000"/>
              <a:lumOff val="40000"/>
            </a:schemeClr>
          </a:solidFill>
          <a:ln>
            <a:solidFill>
              <a:schemeClr val="accent3">
                <a:lumMod val="60000"/>
                <a:lumOff val="40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r>
              <a:rPr lang="es-ES" sz="1326" dirty="0">
                <a:solidFill>
                  <a:srgbClr val="5A5A5A"/>
                </a:solidFill>
                <a:latin typeface="Arial" pitchFamily="34" charset="0"/>
              </a:rPr>
              <a:t>Tamaño </a:t>
            </a:r>
            <a:r>
              <a:rPr lang="es-ES" sz="1326" dirty="0">
                <a:solidFill>
                  <a:srgbClr val="5A5A5A"/>
                </a:solidFill>
                <a:latin typeface="Arial"/>
              </a:rPr>
              <a:t>de lote </a:t>
            </a:r>
            <a:r>
              <a:rPr lang="es-ES" sz="1326" dirty="0">
                <a:solidFill>
                  <a:srgbClr val="5A5A5A"/>
                </a:solidFill>
                <a:latin typeface="Arial" pitchFamily="34" charset="0"/>
              </a:rPr>
              <a:t>Mínimo</a:t>
            </a:r>
          </a:p>
        </p:txBody>
      </p:sp>
      <p:sp>
        <p:nvSpPr>
          <p:cNvPr id="55" name="54 Rectángulo redondeado"/>
          <p:cNvSpPr/>
          <p:nvPr/>
        </p:nvSpPr>
        <p:spPr bwMode="auto">
          <a:xfrm>
            <a:off x="7835181" y="2985679"/>
            <a:ext cx="2046094" cy="466473"/>
          </a:xfrm>
          <a:prstGeom prst="roundRect">
            <a:avLst/>
          </a:prstGeom>
          <a:solidFill>
            <a:schemeClr val="accent3">
              <a:lumMod val="60000"/>
              <a:lumOff val="40000"/>
            </a:schemeClr>
          </a:solidFill>
          <a:ln>
            <a:solidFill>
              <a:schemeClr val="accent3">
                <a:lumMod val="60000"/>
                <a:lumOff val="40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r>
              <a:rPr lang="es-ES" sz="1326" dirty="0">
                <a:solidFill>
                  <a:srgbClr val="5A5A5A"/>
                </a:solidFill>
                <a:latin typeface="Arial" pitchFamily="34" charset="0"/>
              </a:rPr>
              <a:t>Rotación «ideal»</a:t>
            </a:r>
          </a:p>
        </p:txBody>
      </p:sp>
      <p:sp>
        <p:nvSpPr>
          <p:cNvPr id="56" name="55 Rectángulo redondeado"/>
          <p:cNvSpPr/>
          <p:nvPr/>
        </p:nvSpPr>
        <p:spPr bwMode="auto">
          <a:xfrm>
            <a:off x="7835181" y="3611556"/>
            <a:ext cx="2046094" cy="466473"/>
          </a:xfrm>
          <a:prstGeom prst="roundRect">
            <a:avLst/>
          </a:prstGeom>
          <a:solidFill>
            <a:schemeClr val="accent3">
              <a:lumMod val="60000"/>
              <a:lumOff val="40000"/>
            </a:schemeClr>
          </a:solidFill>
          <a:ln>
            <a:solidFill>
              <a:schemeClr val="accent3">
                <a:lumMod val="60000"/>
                <a:lumOff val="40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r>
              <a:rPr lang="es-ES" sz="1326" dirty="0">
                <a:solidFill>
                  <a:srgbClr val="5A5A5A"/>
                </a:solidFill>
                <a:latin typeface="Arial" pitchFamily="34" charset="0"/>
              </a:rPr>
              <a:t>Flujo «ideal»</a:t>
            </a:r>
          </a:p>
        </p:txBody>
      </p:sp>
      <p:sp>
        <p:nvSpPr>
          <p:cNvPr id="57" name="56 Rectángulo redondeado"/>
          <p:cNvSpPr/>
          <p:nvPr/>
        </p:nvSpPr>
        <p:spPr bwMode="auto">
          <a:xfrm>
            <a:off x="7835181" y="4190184"/>
            <a:ext cx="2046094" cy="466473"/>
          </a:xfrm>
          <a:prstGeom prst="roundRect">
            <a:avLst/>
          </a:prstGeom>
          <a:solidFill>
            <a:schemeClr val="accent3">
              <a:lumMod val="60000"/>
              <a:lumOff val="40000"/>
            </a:schemeClr>
          </a:solidFill>
          <a:ln>
            <a:solidFill>
              <a:schemeClr val="accent3">
                <a:lumMod val="60000"/>
                <a:lumOff val="40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r>
              <a:rPr lang="es-ES" sz="1326" dirty="0">
                <a:solidFill>
                  <a:srgbClr val="5A5A5A"/>
                </a:solidFill>
                <a:latin typeface="Arial" pitchFamily="34" charset="0"/>
              </a:rPr>
              <a:t>Capacidad mínima</a:t>
            </a:r>
          </a:p>
        </p:txBody>
      </p:sp>
      <p:sp>
        <p:nvSpPr>
          <p:cNvPr id="58" name="57 Rectángulo redondeado"/>
          <p:cNvSpPr/>
          <p:nvPr/>
        </p:nvSpPr>
        <p:spPr bwMode="auto">
          <a:xfrm>
            <a:off x="7835181" y="4822459"/>
            <a:ext cx="2046094" cy="466473"/>
          </a:xfrm>
          <a:prstGeom prst="roundRect">
            <a:avLst/>
          </a:prstGeom>
          <a:solidFill>
            <a:schemeClr val="accent3">
              <a:lumMod val="60000"/>
              <a:lumOff val="40000"/>
            </a:schemeClr>
          </a:solidFill>
          <a:ln>
            <a:solidFill>
              <a:schemeClr val="accent3">
                <a:lumMod val="60000"/>
                <a:lumOff val="40000"/>
              </a:schemeClr>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r>
              <a:rPr lang="es-ES" sz="1326" dirty="0">
                <a:solidFill>
                  <a:srgbClr val="5A5A5A"/>
                </a:solidFill>
                <a:latin typeface="Arial" pitchFamily="34" charset="0"/>
              </a:rPr>
              <a:t>Restricciones edilicias</a:t>
            </a:r>
          </a:p>
        </p:txBody>
      </p:sp>
      <p:pic>
        <p:nvPicPr>
          <p:cNvPr id="13" name="12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4215" y="3101866"/>
            <a:ext cx="202069" cy="190522"/>
          </a:xfrm>
          <a:prstGeom prst="rect">
            <a:avLst/>
          </a:prstGeom>
        </p:spPr>
      </p:pic>
      <p:pic>
        <p:nvPicPr>
          <p:cNvPr id="59" name="58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0808" y="2446899"/>
            <a:ext cx="202069" cy="190522"/>
          </a:xfrm>
          <a:prstGeom prst="rect">
            <a:avLst/>
          </a:prstGeom>
        </p:spPr>
      </p:pic>
      <p:pic>
        <p:nvPicPr>
          <p:cNvPr id="60" name="59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273" y="4378974"/>
            <a:ext cx="202069" cy="190522"/>
          </a:xfrm>
          <a:prstGeom prst="rect">
            <a:avLst/>
          </a:prstGeom>
        </p:spPr>
      </p:pic>
      <p:pic>
        <p:nvPicPr>
          <p:cNvPr id="62" name="61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4866" y="3724008"/>
            <a:ext cx="202069" cy="190522"/>
          </a:xfrm>
          <a:prstGeom prst="rect">
            <a:avLst/>
          </a:prstGeom>
        </p:spPr>
      </p:pic>
      <p:pic>
        <p:nvPicPr>
          <p:cNvPr id="63" name="62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5663" y="4960434"/>
            <a:ext cx="202069" cy="190522"/>
          </a:xfrm>
          <a:prstGeom prst="rect">
            <a:avLst/>
          </a:prstGeom>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2492957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0852" name="Rectangle 20"/>
          <p:cNvSpPr>
            <a:spLocks noChangeArrowheads="1"/>
          </p:cNvSpPr>
          <p:nvPr/>
        </p:nvSpPr>
        <p:spPr bwMode="auto">
          <a:xfrm>
            <a:off x="2054276" y="2261376"/>
            <a:ext cx="1645559" cy="1520548"/>
          </a:xfrm>
          <a:prstGeom prst="rect">
            <a:avLst/>
          </a:prstGeom>
          <a:solidFill>
            <a:srgbClr val="FFFFFF"/>
          </a:solidFill>
          <a:ln w="19050">
            <a:solidFill>
              <a:srgbClr val="82A0CD"/>
            </a:solidFill>
          </a:ln>
        </p:spPr>
        <p:txBody>
          <a:bodyPr rot="0" spcFirstLastPara="0" vertOverflow="overflow" horzOverflow="overflow" vert="horz" wrap="square" lIns="85165" tIns="44267" rIns="85165" bIns="44267" numCol="1" spcCol="0" rtlCol="0" fromWordArt="0" anchor="t" anchorCtr="0" forceAA="0" compatLnSpc="1">
            <a:prstTxWarp prst="textNoShape">
              <a:avLst/>
            </a:prstTxWarp>
            <a:noAutofit/>
          </a:bodyPr>
          <a:lstStyle/>
          <a:p>
            <a:pPr defTabSz="959348" fontAlgn="base">
              <a:spcBef>
                <a:spcPct val="0"/>
              </a:spcBef>
              <a:spcAft>
                <a:spcPct val="0"/>
              </a:spcAft>
            </a:pPr>
            <a:endParaRPr lang="es-ES" sz="1326">
              <a:solidFill>
                <a:srgbClr val="5A5A5A"/>
              </a:solidFill>
              <a:latin typeface="Arial" charset="0"/>
            </a:endParaRPr>
          </a:p>
        </p:txBody>
      </p:sp>
      <p:sp>
        <p:nvSpPr>
          <p:cNvPr id="3320857" name="Rectangle 25"/>
          <p:cNvSpPr>
            <a:spLocks noChangeArrowheads="1"/>
          </p:cNvSpPr>
          <p:nvPr/>
        </p:nvSpPr>
        <p:spPr bwMode="auto">
          <a:xfrm>
            <a:off x="3786443" y="2261376"/>
            <a:ext cx="1645559" cy="1522765"/>
          </a:xfrm>
          <a:prstGeom prst="rect">
            <a:avLst/>
          </a:prstGeom>
          <a:solidFill>
            <a:srgbClr val="FFFFFF"/>
          </a:solidFill>
          <a:ln w="19050">
            <a:solidFill>
              <a:srgbClr val="82A0CD"/>
            </a:solidFill>
          </a:ln>
        </p:spPr>
        <p:txBody>
          <a:bodyPr rot="0" spcFirstLastPara="0" vertOverflow="overflow" horzOverflow="overflow" vert="horz" wrap="square" lIns="85165" tIns="44267" rIns="85165" bIns="44267" numCol="1" spcCol="0" rtlCol="0" fromWordArt="0" anchor="t" anchorCtr="0" forceAA="0" compatLnSpc="1">
            <a:prstTxWarp prst="textNoShape">
              <a:avLst/>
            </a:prstTxWarp>
            <a:noAutofit/>
          </a:bodyPr>
          <a:lstStyle/>
          <a:p>
            <a:pPr defTabSz="959348" fontAlgn="base">
              <a:spcBef>
                <a:spcPct val="0"/>
              </a:spcBef>
              <a:spcAft>
                <a:spcPct val="0"/>
              </a:spcAft>
            </a:pPr>
            <a:endParaRPr lang="es-ES" sz="1326">
              <a:solidFill>
                <a:srgbClr val="5A5A5A"/>
              </a:solidFill>
              <a:latin typeface="Arial" charset="0"/>
            </a:endParaRPr>
          </a:p>
        </p:txBody>
      </p:sp>
      <p:sp>
        <p:nvSpPr>
          <p:cNvPr id="35" name="Title 1"/>
          <p:cNvSpPr txBox="1">
            <a:spLocks/>
          </p:cNvSpPr>
          <p:nvPr/>
        </p:nvSpPr>
        <p:spPr bwMode="auto">
          <a:xfrm>
            <a:off x="2366534" y="801996"/>
            <a:ext cx="7963782" cy="82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76313" eaLnBrk="0" hangingPunct="0">
              <a:defRPr sz="2000">
                <a:solidFill>
                  <a:schemeClr val="tx1"/>
                </a:solidFill>
                <a:latin typeface="Arial" pitchFamily="34" charset="0"/>
                <a:ea typeface="ヒラギノ角ゴ ProN W3"/>
                <a:cs typeface="ヒラギノ角ゴ ProN W3"/>
              </a:defRPr>
            </a:lvl1pPr>
            <a:lvl2pPr marL="742950" indent="-285750" defTabSz="976313" eaLnBrk="0" hangingPunct="0">
              <a:defRPr sz="2000">
                <a:solidFill>
                  <a:schemeClr val="tx1"/>
                </a:solidFill>
                <a:latin typeface="Arial" pitchFamily="34" charset="0"/>
                <a:ea typeface="ヒラギノ角ゴ ProN W3"/>
                <a:cs typeface="ヒラギノ角ゴ ProN W3"/>
              </a:defRPr>
            </a:lvl2pPr>
            <a:lvl3pPr marL="1143000" indent="-228600" defTabSz="976313" eaLnBrk="0" hangingPunct="0">
              <a:defRPr sz="2000">
                <a:solidFill>
                  <a:schemeClr val="tx1"/>
                </a:solidFill>
                <a:latin typeface="Arial" pitchFamily="34" charset="0"/>
                <a:ea typeface="ヒラギノ角ゴ ProN W3"/>
                <a:cs typeface="ヒラギノ角ゴ ProN W3"/>
              </a:defRPr>
            </a:lvl3pPr>
            <a:lvl4pPr marL="1600200" indent="-228600" defTabSz="976313" eaLnBrk="0" hangingPunct="0">
              <a:defRPr sz="2000">
                <a:solidFill>
                  <a:schemeClr val="tx1"/>
                </a:solidFill>
                <a:latin typeface="Arial" pitchFamily="34" charset="0"/>
                <a:ea typeface="ヒラギノ角ゴ ProN W3"/>
                <a:cs typeface="ヒラギノ角ゴ ProN W3"/>
              </a:defRPr>
            </a:lvl4pPr>
            <a:lvl5pPr marL="2057400" indent="-228600" defTabSz="976313" eaLnBrk="0" hangingPunct="0">
              <a:defRPr sz="2000">
                <a:solidFill>
                  <a:schemeClr val="tx1"/>
                </a:solidFill>
                <a:latin typeface="Arial" pitchFamily="34" charset="0"/>
                <a:ea typeface="ヒラギノ角ゴ ProN W3"/>
                <a:cs typeface="ヒラギノ角ゴ ProN W3"/>
              </a:defRPr>
            </a:lvl5pPr>
            <a:lvl6pPr marL="2514600" indent="-228600" defTabSz="976313" eaLnBrk="0" fontAlgn="base" hangingPunct="0">
              <a:spcBef>
                <a:spcPct val="0"/>
              </a:spcBef>
              <a:spcAft>
                <a:spcPct val="0"/>
              </a:spcAft>
              <a:defRPr sz="2000">
                <a:solidFill>
                  <a:schemeClr val="tx1"/>
                </a:solidFill>
                <a:latin typeface="Arial" pitchFamily="34" charset="0"/>
                <a:ea typeface="ヒラギノ角ゴ ProN W3"/>
                <a:cs typeface="ヒラギノ角ゴ ProN W3"/>
              </a:defRPr>
            </a:lvl6pPr>
            <a:lvl7pPr marL="2971800" indent="-228600" defTabSz="976313" eaLnBrk="0" fontAlgn="base" hangingPunct="0">
              <a:spcBef>
                <a:spcPct val="0"/>
              </a:spcBef>
              <a:spcAft>
                <a:spcPct val="0"/>
              </a:spcAft>
              <a:defRPr sz="2000">
                <a:solidFill>
                  <a:schemeClr val="tx1"/>
                </a:solidFill>
                <a:latin typeface="Arial" pitchFamily="34" charset="0"/>
                <a:ea typeface="ヒラギノ角ゴ ProN W3"/>
                <a:cs typeface="ヒラギノ角ゴ ProN W3"/>
              </a:defRPr>
            </a:lvl7pPr>
            <a:lvl8pPr marL="3429000" indent="-228600" defTabSz="976313" eaLnBrk="0" fontAlgn="base" hangingPunct="0">
              <a:spcBef>
                <a:spcPct val="0"/>
              </a:spcBef>
              <a:spcAft>
                <a:spcPct val="0"/>
              </a:spcAft>
              <a:defRPr sz="2000">
                <a:solidFill>
                  <a:schemeClr val="tx1"/>
                </a:solidFill>
                <a:latin typeface="Arial" pitchFamily="34" charset="0"/>
                <a:ea typeface="ヒラギノ角ゴ ProN W3"/>
                <a:cs typeface="ヒラギノ角ゴ ProN W3"/>
              </a:defRPr>
            </a:lvl8pPr>
            <a:lvl9pPr marL="3886200" indent="-228600" defTabSz="976313" eaLnBrk="0" fontAlgn="base" hangingPunct="0">
              <a:spcBef>
                <a:spcPct val="0"/>
              </a:spcBef>
              <a:spcAft>
                <a:spcPct val="0"/>
              </a:spcAft>
              <a:defRPr sz="2000">
                <a:solidFill>
                  <a:schemeClr val="tx1"/>
                </a:solidFill>
                <a:latin typeface="Arial" pitchFamily="34" charset="0"/>
                <a:ea typeface="ヒラギノ角ゴ ProN W3"/>
                <a:cs typeface="ヒラギノ角ゴ ProN W3"/>
              </a:defRPr>
            </a:lvl9pPr>
          </a:lstStyle>
          <a:p>
            <a:pPr defTabSz="924764" fontAlgn="base">
              <a:spcBef>
                <a:spcPct val="0"/>
              </a:spcBef>
              <a:spcAft>
                <a:spcPct val="0"/>
              </a:spcAft>
            </a:pPr>
            <a:r>
              <a:rPr lang="es-ES" sz="1705">
                <a:solidFill>
                  <a:srgbClr val="5A5A5A"/>
                </a:solidFill>
              </a:rPr>
              <a:t>Definición de Alternativas de Almacenaje</a:t>
            </a:r>
          </a:p>
          <a:p>
            <a:pPr defTabSz="924764" eaLnBrk="1" fontAlgn="base" hangingPunct="1">
              <a:spcBef>
                <a:spcPct val="0"/>
              </a:spcBef>
              <a:spcAft>
                <a:spcPct val="0"/>
              </a:spcAft>
              <a:buSzPct val="100000"/>
            </a:pPr>
            <a:r>
              <a:rPr lang="es-ES" sz="2652">
                <a:solidFill>
                  <a:srgbClr val="004696"/>
                </a:solidFill>
              </a:rPr>
              <a:t>Categorias de Tecnologias de Almacenaje</a:t>
            </a:r>
          </a:p>
        </p:txBody>
      </p:sp>
      <p:pic>
        <p:nvPicPr>
          <p:cNvPr id="36" name="Picture 11" descr="Autoelevador B"/>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5181" y="2367723"/>
            <a:ext cx="1143748" cy="138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54276" y="3770904"/>
            <a:ext cx="1645559" cy="1449591"/>
            <a:chOff x="127000" y="127000"/>
            <a:chExt cx="1763014" cy="1530459"/>
          </a:xfrm>
        </p:grpSpPr>
        <p:sp>
          <p:nvSpPr>
            <p:cNvPr id="37" name="shpContent679942"/>
            <p:cNvSpPr txBox="1">
              <a:spLocks noChangeArrowheads="1"/>
            </p:cNvSpPr>
            <p:nvPr/>
          </p:nvSpPr>
          <p:spPr bwMode="auto">
            <a:xfrm>
              <a:off x="127000" y="440054"/>
              <a:ext cx="1763014" cy="1217405"/>
            </a:xfrm>
            <a:prstGeom prst="rect">
              <a:avLst/>
            </a:prstGeom>
            <a:solidFill>
              <a:srgbClr val="82A0CD"/>
            </a:solidFill>
            <a:ln w="19050">
              <a:solidFill>
                <a:srgbClr val="82A0CD"/>
              </a:solidFill>
            </a:ln>
            <a:effectLst/>
          </p:spPr>
          <p:txBody>
            <a:bodyPr vert="horz" wrap="square" lIns="85165" tIns="44267" rIns="85165" bIns="44267" numCol="1" anchor="t" anchorCtr="0" compatLnSpc="1">
              <a:prstTxWarp prst="textNoShape">
                <a:avLst/>
              </a:prstTxWarp>
              <a:noAutofit/>
            </a:bodyPr>
            <a:lstStyle>
              <a:lvl1pPr marL="342900" indent="-342900" algn="l" defTabSz="515938" rtl="0" eaLnBrk="0" fontAlgn="base" hangingPunct="0">
                <a:spcBef>
                  <a:spcPct val="0"/>
                </a:spcBef>
                <a:spcAft>
                  <a:spcPts val="800"/>
                </a:spcAft>
                <a:buClr>
                  <a:srgbClr val="5A5A5A"/>
                </a:buClr>
                <a:buFont typeface="Arial" pitchFamily="34" charset="0"/>
                <a:defRPr lang="de-DE" sz="1400" dirty="0" smtClean="0">
                  <a:solidFill>
                    <a:schemeClr val="tx1"/>
                  </a:solidFill>
                  <a:latin typeface="+mn-lt"/>
                  <a:ea typeface="+mn-ea"/>
                  <a:cs typeface="+mn-cs"/>
                </a:defRPr>
              </a:lvl1pPr>
              <a:lvl2pPr marL="180975" indent="-179388" algn="l" defTabSz="515938" rtl="0" eaLnBrk="0" fontAlgn="base" hangingPunct="0">
                <a:spcBef>
                  <a:spcPct val="0"/>
                </a:spcBef>
                <a:spcAft>
                  <a:spcPts val="800"/>
                </a:spcAft>
                <a:buClr>
                  <a:schemeClr val="tx1"/>
                </a:buClr>
                <a:buFont typeface="Arial" pitchFamily="34" charset="0"/>
                <a:buChar char="•"/>
                <a:defRPr lang="de-DE" sz="1400" dirty="0" smtClean="0">
                  <a:solidFill>
                    <a:schemeClr val="tx1"/>
                  </a:solidFill>
                  <a:latin typeface="+mn-lt"/>
                </a:defRPr>
              </a:lvl2pPr>
              <a:lvl3pPr marL="180975" indent="733425" algn="l" defTabSz="515938" rtl="0" eaLnBrk="0" fontAlgn="base" hangingPunct="0">
                <a:spcBef>
                  <a:spcPct val="0"/>
                </a:spcBef>
                <a:spcAft>
                  <a:spcPts val="800"/>
                </a:spcAft>
                <a:buSzPct val="75000"/>
                <a:buFont typeface="Wingdings" pitchFamily="2" charset="2"/>
                <a:defRPr lang="de-DE" sz="1400" dirty="0">
                  <a:solidFill>
                    <a:schemeClr val="tx1"/>
                  </a:solidFill>
                  <a:latin typeface="+mn-lt"/>
                </a:defRPr>
              </a:lvl3pPr>
              <a:lvl4pPr marL="358775" indent="-177800" algn="l" defTabSz="515938" rtl="0" eaLnBrk="0" fontAlgn="base" hangingPunct="0">
                <a:spcBef>
                  <a:spcPct val="0"/>
                </a:spcBef>
                <a:spcAft>
                  <a:spcPts val="800"/>
                </a:spcAft>
                <a:buChar char="-"/>
                <a:defRPr sz="1400">
                  <a:solidFill>
                    <a:schemeClr val="tx1"/>
                  </a:solidFill>
                  <a:latin typeface="+mn-lt"/>
                </a:defRPr>
              </a:lvl4pPr>
              <a:lvl5pPr marL="498475" indent="0" algn="l" defTabSz="515938" rtl="0" eaLnBrk="0" fontAlgn="base" hangingPunct="0">
                <a:spcBef>
                  <a:spcPct val="0"/>
                </a:spcBef>
                <a:spcAft>
                  <a:spcPts val="800"/>
                </a:spcAft>
                <a:buSzPct val="60000"/>
                <a:defRPr sz="1400">
                  <a:solidFill>
                    <a:schemeClr val="tx1"/>
                  </a:solidFill>
                  <a:latin typeface="+mn-lt"/>
                </a:defRPr>
              </a:lvl5pPr>
              <a:lvl6pPr marL="762000" indent="0" algn="l" defTabSz="515938" rtl="0" eaLnBrk="1" fontAlgn="base" hangingPunct="1">
                <a:spcBef>
                  <a:spcPts val="0"/>
                </a:spcBef>
                <a:spcAft>
                  <a:spcPts val="800"/>
                </a:spcAft>
                <a:buSzPct val="60000"/>
                <a:buFont typeface="Wingdings" pitchFamily="2" charset="2"/>
                <a:buNone/>
                <a:defRPr sz="140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568"/>
                </a:spcAft>
                <a:buClr>
                  <a:srgbClr val="FFFFFF"/>
                </a:buClr>
              </a:pPr>
              <a:r>
                <a:rPr lang="es-ES" altLang="en-US" sz="1042" kern="0">
                  <a:solidFill>
                    <a:srgbClr val="FFFFFF"/>
                  </a:solidFill>
                  <a:latin typeface="Arial"/>
                </a:rPr>
                <a:t>Stacked pallets on floor</a:t>
              </a:r>
            </a:p>
            <a:p>
              <a:pPr marL="171420" lvl="1" indent="-169916" defTabSz="488696">
                <a:spcAft>
                  <a:spcPts val="568"/>
                </a:spcAft>
                <a:buClr>
                  <a:srgbClr val="FFFFFF"/>
                </a:buClr>
              </a:pPr>
              <a:r>
                <a:rPr lang="es-ES" altLang="en-US" sz="1042" kern="0">
                  <a:solidFill>
                    <a:srgbClr val="FFFFFF"/>
                  </a:solidFill>
                  <a:latin typeface="Arial"/>
                </a:rPr>
                <a:t>Up to 5-high (~20’)</a:t>
              </a:r>
            </a:p>
            <a:p>
              <a:pPr marL="171420" lvl="1" indent="-169916" defTabSz="488696">
                <a:spcAft>
                  <a:spcPts val="568"/>
                </a:spcAft>
                <a:buClr>
                  <a:srgbClr val="FFFFFF"/>
                </a:buClr>
              </a:pPr>
              <a:r>
                <a:rPr lang="es-ES" altLang="en-US" sz="1042" kern="0">
                  <a:solidFill>
                    <a:srgbClr val="FFFFFF"/>
                  </a:solidFill>
                  <a:latin typeface="Arial"/>
                </a:rPr>
                <a:t>10’-13’ aisle width</a:t>
              </a:r>
            </a:p>
          </p:txBody>
        </p:sp>
        <p:sp>
          <p:nvSpPr>
            <p:cNvPr id="2" name="shpTitle679942"/>
            <p:cNvSpPr/>
            <p:nvPr/>
          </p:nvSpPr>
          <p:spPr>
            <a:xfrm>
              <a:off x="127000" y="127000"/>
              <a:ext cx="1763014" cy="313055"/>
            </a:xfrm>
            <a:prstGeom prst="rect">
              <a:avLst/>
            </a:prstGeom>
            <a:solidFill>
              <a:srgbClr val="FFFFFF"/>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s-ES" sz="1326" dirty="0">
                  <a:solidFill>
                    <a:srgbClr val="5A5A5A"/>
                  </a:solidFill>
                  <a:latin typeface="Arial" charset="0"/>
                </a:rPr>
                <a:t>Block Storage</a:t>
              </a:r>
            </a:p>
          </p:txBody>
        </p:sp>
      </p:grpSp>
      <p:grpSp>
        <p:nvGrpSpPr>
          <p:cNvPr id="42" name="Group 41"/>
          <p:cNvGrpSpPr/>
          <p:nvPr/>
        </p:nvGrpSpPr>
        <p:grpSpPr>
          <a:xfrm>
            <a:off x="3786443" y="3770904"/>
            <a:ext cx="1645559" cy="1449591"/>
            <a:chOff x="127000" y="127000"/>
            <a:chExt cx="1763014" cy="1530459"/>
          </a:xfrm>
        </p:grpSpPr>
        <p:sp>
          <p:nvSpPr>
            <p:cNvPr id="43" name="shpContent679942"/>
            <p:cNvSpPr txBox="1">
              <a:spLocks noChangeArrowheads="1"/>
            </p:cNvSpPr>
            <p:nvPr/>
          </p:nvSpPr>
          <p:spPr bwMode="auto">
            <a:xfrm>
              <a:off x="127000" y="440054"/>
              <a:ext cx="1763014" cy="1217405"/>
            </a:xfrm>
            <a:prstGeom prst="rect">
              <a:avLst/>
            </a:prstGeom>
            <a:solidFill>
              <a:srgbClr val="82A0CD"/>
            </a:solidFill>
            <a:ln w="19050">
              <a:solidFill>
                <a:srgbClr val="82A0CD"/>
              </a:solidFill>
            </a:ln>
            <a:effectLst/>
          </p:spPr>
          <p:txBody>
            <a:bodyPr vert="horz" wrap="square" lIns="85165" tIns="44267" rIns="85165" bIns="44267" numCol="1" anchor="t" anchorCtr="0" compatLnSpc="1">
              <a:prstTxWarp prst="textNoShape">
                <a:avLst/>
              </a:prstTxWarp>
              <a:noAutofit/>
            </a:bodyPr>
            <a:lstStyle>
              <a:lvl1pPr marL="342900" indent="-342900" algn="l" defTabSz="515938" rtl="0" eaLnBrk="0" fontAlgn="base" hangingPunct="0">
                <a:spcBef>
                  <a:spcPct val="0"/>
                </a:spcBef>
                <a:spcAft>
                  <a:spcPts val="800"/>
                </a:spcAft>
                <a:buClr>
                  <a:srgbClr val="5A5A5A"/>
                </a:buClr>
                <a:buFont typeface="Arial" pitchFamily="34" charset="0"/>
                <a:defRPr lang="de-DE" sz="1400" dirty="0" smtClean="0">
                  <a:solidFill>
                    <a:schemeClr val="tx1"/>
                  </a:solidFill>
                  <a:latin typeface="+mn-lt"/>
                  <a:ea typeface="+mn-ea"/>
                  <a:cs typeface="+mn-cs"/>
                </a:defRPr>
              </a:lvl1pPr>
              <a:lvl2pPr marL="180975" indent="-179388" algn="l" defTabSz="515938" rtl="0" eaLnBrk="0" fontAlgn="base" hangingPunct="0">
                <a:spcBef>
                  <a:spcPct val="0"/>
                </a:spcBef>
                <a:spcAft>
                  <a:spcPts val="800"/>
                </a:spcAft>
                <a:buClr>
                  <a:schemeClr val="tx1"/>
                </a:buClr>
                <a:buFont typeface="Arial" pitchFamily="34" charset="0"/>
                <a:buChar char="•"/>
                <a:defRPr lang="de-DE" sz="1400" dirty="0" smtClean="0">
                  <a:solidFill>
                    <a:schemeClr val="tx1"/>
                  </a:solidFill>
                  <a:latin typeface="+mn-lt"/>
                </a:defRPr>
              </a:lvl2pPr>
              <a:lvl3pPr marL="180975" indent="733425" algn="l" defTabSz="515938" rtl="0" eaLnBrk="0" fontAlgn="base" hangingPunct="0">
                <a:spcBef>
                  <a:spcPct val="0"/>
                </a:spcBef>
                <a:spcAft>
                  <a:spcPts val="800"/>
                </a:spcAft>
                <a:buSzPct val="75000"/>
                <a:buFont typeface="Wingdings" pitchFamily="2" charset="2"/>
                <a:defRPr lang="de-DE" sz="1400" dirty="0">
                  <a:solidFill>
                    <a:schemeClr val="tx1"/>
                  </a:solidFill>
                  <a:latin typeface="+mn-lt"/>
                </a:defRPr>
              </a:lvl3pPr>
              <a:lvl4pPr marL="358775" indent="-177800" algn="l" defTabSz="515938" rtl="0" eaLnBrk="0" fontAlgn="base" hangingPunct="0">
                <a:spcBef>
                  <a:spcPct val="0"/>
                </a:spcBef>
                <a:spcAft>
                  <a:spcPts val="800"/>
                </a:spcAft>
                <a:buChar char="-"/>
                <a:defRPr sz="1400">
                  <a:solidFill>
                    <a:schemeClr val="tx1"/>
                  </a:solidFill>
                  <a:latin typeface="+mn-lt"/>
                </a:defRPr>
              </a:lvl4pPr>
              <a:lvl5pPr marL="498475" indent="0" algn="l" defTabSz="515938" rtl="0" eaLnBrk="0" fontAlgn="base" hangingPunct="0">
                <a:spcBef>
                  <a:spcPct val="0"/>
                </a:spcBef>
                <a:spcAft>
                  <a:spcPts val="800"/>
                </a:spcAft>
                <a:buSzPct val="60000"/>
                <a:defRPr sz="1400">
                  <a:solidFill>
                    <a:schemeClr val="tx1"/>
                  </a:solidFill>
                  <a:latin typeface="+mn-lt"/>
                </a:defRPr>
              </a:lvl5pPr>
              <a:lvl6pPr marL="762000" indent="0" algn="l" defTabSz="515938" rtl="0" eaLnBrk="1" fontAlgn="base" hangingPunct="1">
                <a:spcBef>
                  <a:spcPts val="0"/>
                </a:spcBef>
                <a:spcAft>
                  <a:spcPts val="800"/>
                </a:spcAft>
                <a:buSzPct val="60000"/>
                <a:buFont typeface="Wingdings" pitchFamily="2" charset="2"/>
                <a:buNone/>
                <a:defRPr sz="140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568"/>
                </a:spcAft>
                <a:buClr>
                  <a:srgbClr val="FFFFFF"/>
                </a:buClr>
              </a:pPr>
              <a:r>
                <a:rPr lang="es-ES" altLang="en-US" sz="1042" kern="0">
                  <a:solidFill>
                    <a:srgbClr val="FFFFFF"/>
                  </a:solidFill>
                  <a:latin typeface="Arial"/>
                </a:rPr>
                <a:t>Single and Double deep racks</a:t>
              </a:r>
            </a:p>
            <a:p>
              <a:pPr marL="171420" lvl="1" indent="-169916" defTabSz="488696">
                <a:spcAft>
                  <a:spcPts val="568"/>
                </a:spcAft>
                <a:buClr>
                  <a:srgbClr val="FFFFFF"/>
                </a:buClr>
              </a:pPr>
              <a:r>
                <a:rPr lang="es-ES" altLang="en-US" sz="1042" kern="0">
                  <a:solidFill>
                    <a:srgbClr val="FFFFFF"/>
                  </a:solidFill>
                  <a:latin typeface="Arial"/>
                </a:rPr>
                <a:t>Aisle widths vary    (1,6 to 4m)</a:t>
              </a:r>
            </a:p>
            <a:p>
              <a:pPr marL="171420" lvl="1" indent="-169916" defTabSz="488696">
                <a:spcAft>
                  <a:spcPts val="568"/>
                </a:spcAft>
                <a:buClr>
                  <a:srgbClr val="FFFFFF"/>
                </a:buClr>
              </a:pPr>
              <a:r>
                <a:rPr lang="es-ES" altLang="en-US" sz="1042" kern="0">
                  <a:solidFill>
                    <a:srgbClr val="FFFFFF"/>
                  </a:solidFill>
                  <a:latin typeface="Arial"/>
                </a:rPr>
                <a:t>Wide aisle &amp; Very Narrow Aisle (VNA)</a:t>
              </a:r>
            </a:p>
          </p:txBody>
        </p:sp>
        <p:sp>
          <p:nvSpPr>
            <p:cNvPr id="44" name="shpTitle679942"/>
            <p:cNvSpPr/>
            <p:nvPr/>
          </p:nvSpPr>
          <p:spPr>
            <a:xfrm>
              <a:off x="127000" y="127000"/>
              <a:ext cx="1763014" cy="313055"/>
            </a:xfrm>
            <a:prstGeom prst="rect">
              <a:avLst/>
            </a:prstGeom>
            <a:solidFill>
              <a:srgbClr val="FFFFFF"/>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s-ES" sz="1326" dirty="0" err="1">
                  <a:solidFill>
                    <a:srgbClr val="5A5A5A"/>
                  </a:solidFill>
                  <a:latin typeface="Arial" charset="0"/>
                </a:rPr>
                <a:t>Selective</a:t>
              </a:r>
              <a:r>
                <a:rPr lang="es-ES" sz="1326" dirty="0">
                  <a:solidFill>
                    <a:srgbClr val="5A5A5A"/>
                  </a:solidFill>
                  <a:latin typeface="Arial" charset="0"/>
                </a:rPr>
                <a:t> Racks</a:t>
              </a:r>
            </a:p>
          </p:txBody>
        </p:sp>
      </p:grpSp>
      <p:sp>
        <p:nvSpPr>
          <p:cNvPr id="45" name="Rectangle 25"/>
          <p:cNvSpPr>
            <a:spLocks noChangeArrowheads="1"/>
          </p:cNvSpPr>
          <p:nvPr/>
        </p:nvSpPr>
        <p:spPr bwMode="auto">
          <a:xfrm>
            <a:off x="5518611" y="2259158"/>
            <a:ext cx="1645559" cy="1522765"/>
          </a:xfrm>
          <a:prstGeom prst="rect">
            <a:avLst/>
          </a:prstGeom>
          <a:solidFill>
            <a:srgbClr val="FFFFFF"/>
          </a:solidFill>
          <a:ln w="19050">
            <a:solidFill>
              <a:srgbClr val="82A0CD"/>
            </a:solidFill>
          </a:ln>
        </p:spPr>
        <p:txBody>
          <a:bodyPr rot="0" spcFirstLastPara="0" vertOverflow="overflow" horzOverflow="overflow" vert="horz" wrap="square" lIns="85165" tIns="44267" rIns="85165" bIns="44267" numCol="1" spcCol="0" rtlCol="0" fromWordArt="0" anchor="t" anchorCtr="0" forceAA="0" compatLnSpc="1">
            <a:prstTxWarp prst="textNoShape">
              <a:avLst/>
            </a:prstTxWarp>
            <a:noAutofit/>
          </a:bodyPr>
          <a:lstStyle/>
          <a:p>
            <a:pPr defTabSz="959348" fontAlgn="base">
              <a:spcBef>
                <a:spcPct val="0"/>
              </a:spcBef>
              <a:spcAft>
                <a:spcPct val="0"/>
              </a:spcAft>
            </a:pPr>
            <a:endParaRPr lang="es-ES" sz="1326">
              <a:solidFill>
                <a:srgbClr val="5A5A5A"/>
              </a:solidFill>
              <a:latin typeface="Arial" charset="0"/>
            </a:endParaRPr>
          </a:p>
        </p:txBody>
      </p:sp>
      <p:grpSp>
        <p:nvGrpSpPr>
          <p:cNvPr id="46" name="Group 45"/>
          <p:cNvGrpSpPr/>
          <p:nvPr/>
        </p:nvGrpSpPr>
        <p:grpSpPr>
          <a:xfrm>
            <a:off x="5518611" y="3768687"/>
            <a:ext cx="1645559" cy="1451808"/>
            <a:chOff x="127000" y="127000"/>
            <a:chExt cx="1763014" cy="1532800"/>
          </a:xfrm>
        </p:grpSpPr>
        <p:sp>
          <p:nvSpPr>
            <p:cNvPr id="47" name="shpContent679942"/>
            <p:cNvSpPr txBox="1">
              <a:spLocks noChangeArrowheads="1"/>
            </p:cNvSpPr>
            <p:nvPr/>
          </p:nvSpPr>
          <p:spPr bwMode="auto">
            <a:xfrm>
              <a:off x="127000" y="440054"/>
              <a:ext cx="1763014" cy="1219746"/>
            </a:xfrm>
            <a:prstGeom prst="rect">
              <a:avLst/>
            </a:prstGeom>
            <a:solidFill>
              <a:srgbClr val="82A0CD"/>
            </a:solidFill>
            <a:ln w="19050">
              <a:solidFill>
                <a:srgbClr val="82A0CD"/>
              </a:solidFill>
            </a:ln>
            <a:effectLst/>
          </p:spPr>
          <p:txBody>
            <a:bodyPr vert="horz" wrap="square" lIns="85165" tIns="44267" rIns="85165" bIns="44267" numCol="1" anchor="t" anchorCtr="0" compatLnSpc="1">
              <a:prstTxWarp prst="textNoShape">
                <a:avLst/>
              </a:prstTxWarp>
              <a:noAutofit/>
            </a:bodyPr>
            <a:lstStyle>
              <a:lvl1pPr marL="342900" indent="-342900" algn="l" defTabSz="515938" rtl="0" eaLnBrk="0" fontAlgn="base" hangingPunct="0">
                <a:spcBef>
                  <a:spcPct val="0"/>
                </a:spcBef>
                <a:spcAft>
                  <a:spcPts val="800"/>
                </a:spcAft>
                <a:buClr>
                  <a:srgbClr val="5A5A5A"/>
                </a:buClr>
                <a:buFont typeface="Arial" pitchFamily="34" charset="0"/>
                <a:defRPr lang="de-DE" sz="1400" dirty="0" smtClean="0">
                  <a:solidFill>
                    <a:schemeClr val="tx1"/>
                  </a:solidFill>
                  <a:latin typeface="+mn-lt"/>
                  <a:ea typeface="+mn-ea"/>
                  <a:cs typeface="+mn-cs"/>
                </a:defRPr>
              </a:lvl1pPr>
              <a:lvl2pPr marL="180975" indent="-179388" algn="l" defTabSz="515938" rtl="0" eaLnBrk="0" fontAlgn="base" hangingPunct="0">
                <a:spcBef>
                  <a:spcPct val="0"/>
                </a:spcBef>
                <a:spcAft>
                  <a:spcPts val="800"/>
                </a:spcAft>
                <a:buClr>
                  <a:schemeClr val="tx1"/>
                </a:buClr>
                <a:buFont typeface="Arial" pitchFamily="34" charset="0"/>
                <a:buChar char="•"/>
                <a:defRPr lang="de-DE" sz="1400" dirty="0" smtClean="0">
                  <a:solidFill>
                    <a:schemeClr val="tx1"/>
                  </a:solidFill>
                  <a:latin typeface="+mn-lt"/>
                </a:defRPr>
              </a:lvl2pPr>
              <a:lvl3pPr marL="180975" indent="733425" algn="l" defTabSz="515938" rtl="0" eaLnBrk="0" fontAlgn="base" hangingPunct="0">
                <a:spcBef>
                  <a:spcPct val="0"/>
                </a:spcBef>
                <a:spcAft>
                  <a:spcPts val="800"/>
                </a:spcAft>
                <a:buSzPct val="75000"/>
                <a:buFont typeface="Wingdings" pitchFamily="2" charset="2"/>
                <a:defRPr lang="de-DE" sz="1400" dirty="0">
                  <a:solidFill>
                    <a:schemeClr val="tx1"/>
                  </a:solidFill>
                  <a:latin typeface="+mn-lt"/>
                </a:defRPr>
              </a:lvl3pPr>
              <a:lvl4pPr marL="358775" indent="-177800" algn="l" defTabSz="515938" rtl="0" eaLnBrk="0" fontAlgn="base" hangingPunct="0">
                <a:spcBef>
                  <a:spcPct val="0"/>
                </a:spcBef>
                <a:spcAft>
                  <a:spcPts val="800"/>
                </a:spcAft>
                <a:buChar char="-"/>
                <a:defRPr sz="1400">
                  <a:solidFill>
                    <a:schemeClr val="tx1"/>
                  </a:solidFill>
                  <a:latin typeface="+mn-lt"/>
                </a:defRPr>
              </a:lvl4pPr>
              <a:lvl5pPr marL="498475" indent="0" algn="l" defTabSz="515938" rtl="0" eaLnBrk="0" fontAlgn="base" hangingPunct="0">
                <a:spcBef>
                  <a:spcPct val="0"/>
                </a:spcBef>
                <a:spcAft>
                  <a:spcPts val="800"/>
                </a:spcAft>
                <a:buSzPct val="60000"/>
                <a:defRPr sz="1400">
                  <a:solidFill>
                    <a:schemeClr val="tx1"/>
                  </a:solidFill>
                  <a:latin typeface="+mn-lt"/>
                </a:defRPr>
              </a:lvl5pPr>
              <a:lvl6pPr marL="762000" indent="0" algn="l" defTabSz="515938" rtl="0" eaLnBrk="1" fontAlgn="base" hangingPunct="1">
                <a:spcBef>
                  <a:spcPts val="0"/>
                </a:spcBef>
                <a:spcAft>
                  <a:spcPts val="800"/>
                </a:spcAft>
                <a:buSzPct val="60000"/>
                <a:buFont typeface="Wingdings" pitchFamily="2" charset="2"/>
                <a:buNone/>
                <a:defRPr sz="140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568"/>
                </a:spcAft>
                <a:buClr>
                  <a:srgbClr val="FFFFFF"/>
                </a:buClr>
              </a:pPr>
              <a:r>
                <a:rPr lang="es-ES" altLang="en-US" sz="1042" kern="0">
                  <a:solidFill>
                    <a:srgbClr val="FFFFFF"/>
                  </a:solidFill>
                  <a:latin typeface="Arial"/>
                </a:rPr>
                <a:t>4+ Pallets deep</a:t>
              </a:r>
            </a:p>
            <a:p>
              <a:pPr marL="171420" lvl="1" indent="-169916" defTabSz="488696">
                <a:spcAft>
                  <a:spcPts val="568"/>
                </a:spcAft>
                <a:buClr>
                  <a:srgbClr val="FFFFFF"/>
                </a:buClr>
              </a:pPr>
              <a:r>
                <a:rPr lang="es-ES" altLang="en-US" sz="1042" kern="0">
                  <a:solidFill>
                    <a:srgbClr val="FFFFFF"/>
                  </a:solidFill>
                  <a:latin typeface="Arial"/>
                </a:rPr>
                <a:t>Aisle widths vary      (3,2 to 4m)</a:t>
              </a:r>
            </a:p>
            <a:p>
              <a:pPr marL="171420" lvl="1" indent="-169916" defTabSz="488696">
                <a:spcAft>
                  <a:spcPts val="568"/>
                </a:spcAft>
                <a:buClr>
                  <a:srgbClr val="FFFFFF"/>
                </a:buClr>
              </a:pPr>
              <a:r>
                <a:rPr lang="es-ES" altLang="en-US" sz="1042" kern="0">
                  <a:solidFill>
                    <a:srgbClr val="FFFFFF"/>
                  </a:solidFill>
                  <a:latin typeface="Arial"/>
                </a:rPr>
                <a:t>Drive-In, Drive through, Flow and Pushback racks</a:t>
              </a:r>
            </a:p>
          </p:txBody>
        </p:sp>
        <p:sp>
          <p:nvSpPr>
            <p:cNvPr id="48" name="shpTitle679942"/>
            <p:cNvSpPr/>
            <p:nvPr/>
          </p:nvSpPr>
          <p:spPr>
            <a:xfrm>
              <a:off x="127000" y="127000"/>
              <a:ext cx="1763014" cy="313055"/>
            </a:xfrm>
            <a:prstGeom prst="rect">
              <a:avLst/>
            </a:prstGeom>
            <a:solidFill>
              <a:srgbClr val="FFFFFF"/>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s-ES" sz="1326">
                  <a:solidFill>
                    <a:srgbClr val="5A5A5A"/>
                  </a:solidFill>
                  <a:latin typeface="Arial" charset="0"/>
                </a:rPr>
                <a:t>Deep-Lane Racks</a:t>
              </a:r>
            </a:p>
          </p:txBody>
        </p:sp>
      </p:grpSp>
      <p:pic>
        <p:nvPicPr>
          <p:cNvPr id="49" name="Picture 1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38818" y="2367723"/>
            <a:ext cx="1205145" cy="138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50" name="Rectangle 25"/>
          <p:cNvSpPr>
            <a:spLocks noChangeArrowheads="1"/>
          </p:cNvSpPr>
          <p:nvPr/>
        </p:nvSpPr>
        <p:spPr bwMode="auto">
          <a:xfrm>
            <a:off x="7322952" y="2261376"/>
            <a:ext cx="1645559" cy="1522765"/>
          </a:xfrm>
          <a:prstGeom prst="rect">
            <a:avLst/>
          </a:prstGeom>
          <a:solidFill>
            <a:srgbClr val="FFFFFF"/>
          </a:solidFill>
          <a:ln w="19050">
            <a:solidFill>
              <a:srgbClr val="C8A096"/>
            </a:solidFill>
          </a:ln>
        </p:spPr>
        <p:txBody>
          <a:bodyPr rot="0" spcFirstLastPara="0" vertOverflow="overflow" horzOverflow="overflow" vert="horz" wrap="square" lIns="85165" tIns="44267" rIns="85165" bIns="44267" numCol="1" spcCol="0" rtlCol="0" fromWordArt="0" anchor="t" anchorCtr="0" forceAA="0" compatLnSpc="1">
            <a:prstTxWarp prst="textNoShape">
              <a:avLst/>
            </a:prstTxWarp>
            <a:noAutofit/>
          </a:bodyPr>
          <a:lstStyle/>
          <a:p>
            <a:pPr defTabSz="959348" fontAlgn="base">
              <a:spcBef>
                <a:spcPct val="0"/>
              </a:spcBef>
              <a:spcAft>
                <a:spcPct val="0"/>
              </a:spcAft>
            </a:pPr>
            <a:endParaRPr lang="es-ES" sz="1326">
              <a:solidFill>
                <a:srgbClr val="5A5A5A"/>
              </a:solidFill>
              <a:latin typeface="Arial" charset="0"/>
            </a:endParaRPr>
          </a:p>
        </p:txBody>
      </p:sp>
      <p:grpSp>
        <p:nvGrpSpPr>
          <p:cNvPr id="51" name="Group 50"/>
          <p:cNvGrpSpPr/>
          <p:nvPr/>
        </p:nvGrpSpPr>
        <p:grpSpPr>
          <a:xfrm>
            <a:off x="7322952" y="3770904"/>
            <a:ext cx="1645559" cy="1451808"/>
            <a:chOff x="127000" y="127000"/>
            <a:chExt cx="1763014" cy="1532800"/>
          </a:xfrm>
        </p:grpSpPr>
        <p:sp>
          <p:nvSpPr>
            <p:cNvPr id="52" name="shpContent679942"/>
            <p:cNvSpPr txBox="1">
              <a:spLocks noChangeArrowheads="1"/>
            </p:cNvSpPr>
            <p:nvPr/>
          </p:nvSpPr>
          <p:spPr bwMode="auto">
            <a:xfrm>
              <a:off x="127000" y="440054"/>
              <a:ext cx="1763014" cy="1219746"/>
            </a:xfrm>
            <a:prstGeom prst="rect">
              <a:avLst/>
            </a:prstGeom>
            <a:solidFill>
              <a:srgbClr val="C8A096"/>
            </a:solidFill>
            <a:ln w="19050">
              <a:solidFill>
                <a:srgbClr val="C8A096"/>
              </a:solidFill>
            </a:ln>
            <a:effectLst/>
          </p:spPr>
          <p:txBody>
            <a:bodyPr vert="horz" wrap="square" lIns="85165" tIns="44267" rIns="85165" bIns="44267" numCol="1" anchor="t" anchorCtr="0" compatLnSpc="1">
              <a:prstTxWarp prst="textNoShape">
                <a:avLst/>
              </a:prstTxWarp>
              <a:noAutofit/>
            </a:bodyPr>
            <a:lstStyle>
              <a:lvl1pPr marL="342900" indent="-342900" algn="l" defTabSz="515938" rtl="0" eaLnBrk="0" fontAlgn="base" hangingPunct="0">
                <a:spcBef>
                  <a:spcPct val="0"/>
                </a:spcBef>
                <a:spcAft>
                  <a:spcPts val="800"/>
                </a:spcAft>
                <a:buClr>
                  <a:srgbClr val="5A5A5A"/>
                </a:buClr>
                <a:buFont typeface="Arial" pitchFamily="34" charset="0"/>
                <a:defRPr lang="de-DE" sz="1400" dirty="0" smtClean="0">
                  <a:solidFill>
                    <a:schemeClr val="tx1"/>
                  </a:solidFill>
                  <a:latin typeface="+mn-lt"/>
                  <a:ea typeface="+mn-ea"/>
                  <a:cs typeface="+mn-cs"/>
                </a:defRPr>
              </a:lvl1pPr>
              <a:lvl2pPr marL="180975" indent="-179388" algn="l" defTabSz="515938" rtl="0" eaLnBrk="0" fontAlgn="base" hangingPunct="0">
                <a:spcBef>
                  <a:spcPct val="0"/>
                </a:spcBef>
                <a:spcAft>
                  <a:spcPts val="800"/>
                </a:spcAft>
                <a:buClr>
                  <a:schemeClr val="tx1"/>
                </a:buClr>
                <a:buFont typeface="Arial" pitchFamily="34" charset="0"/>
                <a:buChar char="•"/>
                <a:defRPr lang="de-DE" sz="1400" dirty="0" smtClean="0">
                  <a:solidFill>
                    <a:schemeClr val="tx1"/>
                  </a:solidFill>
                  <a:latin typeface="+mn-lt"/>
                </a:defRPr>
              </a:lvl2pPr>
              <a:lvl3pPr marL="180975" indent="733425" algn="l" defTabSz="515938" rtl="0" eaLnBrk="0" fontAlgn="base" hangingPunct="0">
                <a:spcBef>
                  <a:spcPct val="0"/>
                </a:spcBef>
                <a:spcAft>
                  <a:spcPts val="800"/>
                </a:spcAft>
                <a:buSzPct val="75000"/>
                <a:buFont typeface="Wingdings" pitchFamily="2" charset="2"/>
                <a:defRPr lang="de-DE" sz="1400" dirty="0">
                  <a:solidFill>
                    <a:schemeClr val="tx1"/>
                  </a:solidFill>
                  <a:latin typeface="+mn-lt"/>
                </a:defRPr>
              </a:lvl3pPr>
              <a:lvl4pPr marL="358775" indent="-177800" algn="l" defTabSz="515938" rtl="0" eaLnBrk="0" fontAlgn="base" hangingPunct="0">
                <a:spcBef>
                  <a:spcPct val="0"/>
                </a:spcBef>
                <a:spcAft>
                  <a:spcPts val="800"/>
                </a:spcAft>
                <a:buChar char="-"/>
                <a:defRPr sz="1400">
                  <a:solidFill>
                    <a:schemeClr val="tx1"/>
                  </a:solidFill>
                  <a:latin typeface="+mn-lt"/>
                </a:defRPr>
              </a:lvl4pPr>
              <a:lvl5pPr marL="498475" indent="0" algn="l" defTabSz="515938" rtl="0" eaLnBrk="0" fontAlgn="base" hangingPunct="0">
                <a:spcBef>
                  <a:spcPct val="0"/>
                </a:spcBef>
                <a:spcAft>
                  <a:spcPts val="800"/>
                </a:spcAft>
                <a:buSzPct val="60000"/>
                <a:defRPr sz="1400">
                  <a:solidFill>
                    <a:schemeClr val="tx1"/>
                  </a:solidFill>
                  <a:latin typeface="+mn-lt"/>
                </a:defRPr>
              </a:lvl5pPr>
              <a:lvl6pPr marL="762000" indent="0" algn="l" defTabSz="515938" rtl="0" eaLnBrk="1" fontAlgn="base" hangingPunct="1">
                <a:spcBef>
                  <a:spcPts val="0"/>
                </a:spcBef>
                <a:spcAft>
                  <a:spcPts val="800"/>
                </a:spcAft>
                <a:buSzPct val="60000"/>
                <a:buFont typeface="Wingdings" pitchFamily="2" charset="2"/>
                <a:buNone/>
                <a:defRPr sz="140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568"/>
                </a:spcAft>
                <a:buClr>
                  <a:srgbClr val="FFFFFF"/>
                </a:buClr>
              </a:pPr>
              <a:r>
                <a:rPr lang="es-ES" altLang="en-US" sz="1042" kern="0">
                  <a:solidFill>
                    <a:srgbClr val="FFFFFF"/>
                  </a:solidFill>
                  <a:latin typeface="Arial"/>
                </a:rPr>
                <a:t>Very deep lanes </a:t>
              </a:r>
            </a:p>
            <a:p>
              <a:pPr marL="171420" lvl="1" indent="-169916" defTabSz="488696">
                <a:spcAft>
                  <a:spcPts val="568"/>
                </a:spcAft>
                <a:buClr>
                  <a:srgbClr val="FFFFFF"/>
                </a:buClr>
              </a:pPr>
              <a:r>
                <a:rPr lang="es-ES" altLang="en-US" sz="1042" kern="0">
                  <a:solidFill>
                    <a:srgbClr val="FFFFFF"/>
                  </a:solidFill>
                  <a:latin typeface="Arial"/>
                </a:rPr>
                <a:t>No internal aisles</a:t>
              </a:r>
            </a:p>
            <a:p>
              <a:pPr marL="171420" lvl="1" indent="-169916" defTabSz="488696">
                <a:spcAft>
                  <a:spcPts val="568"/>
                </a:spcAft>
                <a:buClr>
                  <a:srgbClr val="FFFFFF"/>
                </a:buClr>
              </a:pPr>
              <a:r>
                <a:rPr lang="es-ES" altLang="en-US" sz="1042" kern="0">
                  <a:solidFill>
                    <a:srgbClr val="FFFFFF"/>
                  </a:solidFill>
                  <a:latin typeface="Arial"/>
                </a:rPr>
                <a:t>Putaway / Retrieval by shuttle</a:t>
              </a:r>
            </a:p>
            <a:p>
              <a:pPr marL="171420" lvl="1" indent="-169916" defTabSz="488696">
                <a:spcAft>
                  <a:spcPts val="568"/>
                </a:spcAft>
                <a:buClr>
                  <a:srgbClr val="FFFFFF"/>
                </a:buClr>
              </a:pPr>
              <a:r>
                <a:rPr lang="es-ES" altLang="en-US" sz="1042" kern="0">
                  <a:solidFill>
                    <a:srgbClr val="FFFFFF"/>
                  </a:solidFill>
                  <a:latin typeface="Arial"/>
                </a:rPr>
                <a:t>Transport by forklift</a:t>
              </a:r>
            </a:p>
          </p:txBody>
        </p:sp>
        <p:sp>
          <p:nvSpPr>
            <p:cNvPr id="53" name="shpTitle679942"/>
            <p:cNvSpPr/>
            <p:nvPr/>
          </p:nvSpPr>
          <p:spPr>
            <a:xfrm>
              <a:off x="127000" y="127000"/>
              <a:ext cx="1763014" cy="313055"/>
            </a:xfrm>
            <a:prstGeom prst="rect">
              <a:avLst/>
            </a:prstGeom>
            <a:solidFill>
              <a:srgbClr val="FFFFFF"/>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s-ES" sz="1326">
                  <a:solidFill>
                    <a:srgbClr val="5A5A5A"/>
                  </a:solidFill>
                  <a:latin typeface="Arial" charset="0"/>
                </a:rPr>
                <a:t>Shuttle Systems</a:t>
              </a:r>
            </a:p>
          </p:txBody>
        </p:sp>
      </p:grpSp>
      <p:sp>
        <p:nvSpPr>
          <p:cNvPr id="55" name="Rectangle 25"/>
          <p:cNvSpPr>
            <a:spLocks noChangeArrowheads="1"/>
          </p:cNvSpPr>
          <p:nvPr/>
        </p:nvSpPr>
        <p:spPr bwMode="auto">
          <a:xfrm>
            <a:off x="9069554" y="2259158"/>
            <a:ext cx="1645559" cy="1522765"/>
          </a:xfrm>
          <a:prstGeom prst="rect">
            <a:avLst/>
          </a:prstGeom>
          <a:solidFill>
            <a:srgbClr val="FFFFFF"/>
          </a:solidFill>
          <a:ln w="19050">
            <a:solidFill>
              <a:srgbClr val="C8A096"/>
            </a:solidFill>
          </a:ln>
        </p:spPr>
        <p:txBody>
          <a:bodyPr rot="0" spcFirstLastPara="0" vertOverflow="overflow" horzOverflow="overflow" vert="horz" wrap="square" lIns="85165" tIns="44267" rIns="85165" bIns="44267" numCol="1" spcCol="0" rtlCol="0" fromWordArt="0" anchor="t" anchorCtr="0" forceAA="0" compatLnSpc="1">
            <a:prstTxWarp prst="textNoShape">
              <a:avLst/>
            </a:prstTxWarp>
            <a:noAutofit/>
          </a:bodyPr>
          <a:lstStyle/>
          <a:p>
            <a:pPr defTabSz="959348" fontAlgn="base">
              <a:spcBef>
                <a:spcPct val="0"/>
              </a:spcBef>
              <a:spcAft>
                <a:spcPct val="0"/>
              </a:spcAft>
            </a:pPr>
            <a:endParaRPr lang="es-ES" sz="1326">
              <a:solidFill>
                <a:srgbClr val="5A5A5A"/>
              </a:solidFill>
              <a:latin typeface="Arial" charset="0"/>
            </a:endParaRPr>
          </a:p>
        </p:txBody>
      </p:sp>
      <p:grpSp>
        <p:nvGrpSpPr>
          <p:cNvPr id="56" name="Group 55"/>
          <p:cNvGrpSpPr/>
          <p:nvPr/>
        </p:nvGrpSpPr>
        <p:grpSpPr>
          <a:xfrm>
            <a:off x="9069554" y="3768687"/>
            <a:ext cx="1645559" cy="1454024"/>
            <a:chOff x="127000" y="127000"/>
            <a:chExt cx="1763014" cy="1535140"/>
          </a:xfrm>
        </p:grpSpPr>
        <p:sp>
          <p:nvSpPr>
            <p:cNvPr id="57" name="shpContent679942"/>
            <p:cNvSpPr txBox="1">
              <a:spLocks noChangeArrowheads="1"/>
            </p:cNvSpPr>
            <p:nvPr/>
          </p:nvSpPr>
          <p:spPr bwMode="auto">
            <a:xfrm>
              <a:off x="127000" y="440053"/>
              <a:ext cx="1763014" cy="1222087"/>
            </a:xfrm>
            <a:prstGeom prst="rect">
              <a:avLst/>
            </a:prstGeom>
            <a:solidFill>
              <a:srgbClr val="C8A096"/>
            </a:solidFill>
            <a:ln w="19050">
              <a:solidFill>
                <a:srgbClr val="C8A096"/>
              </a:solidFill>
            </a:ln>
            <a:effectLst/>
          </p:spPr>
          <p:txBody>
            <a:bodyPr vert="horz" wrap="square" lIns="85165" tIns="44267" rIns="0" bIns="44267" numCol="1" anchor="t" anchorCtr="0" compatLnSpc="1">
              <a:prstTxWarp prst="textNoShape">
                <a:avLst/>
              </a:prstTxWarp>
              <a:noAutofit/>
            </a:bodyPr>
            <a:lstStyle>
              <a:lvl1pPr marL="342900" indent="-342900" algn="l" defTabSz="515938" rtl="0" eaLnBrk="0" fontAlgn="base" hangingPunct="0">
                <a:spcBef>
                  <a:spcPct val="0"/>
                </a:spcBef>
                <a:spcAft>
                  <a:spcPts val="800"/>
                </a:spcAft>
                <a:buClr>
                  <a:srgbClr val="5A5A5A"/>
                </a:buClr>
                <a:buFont typeface="Arial" pitchFamily="34" charset="0"/>
                <a:defRPr lang="de-DE" sz="1400" dirty="0" smtClean="0">
                  <a:solidFill>
                    <a:schemeClr val="tx1"/>
                  </a:solidFill>
                  <a:latin typeface="+mn-lt"/>
                  <a:ea typeface="+mn-ea"/>
                  <a:cs typeface="+mn-cs"/>
                </a:defRPr>
              </a:lvl1pPr>
              <a:lvl2pPr marL="180975" indent="-179388" algn="l" defTabSz="515938" rtl="0" eaLnBrk="0" fontAlgn="base" hangingPunct="0">
                <a:spcBef>
                  <a:spcPct val="0"/>
                </a:spcBef>
                <a:spcAft>
                  <a:spcPts val="800"/>
                </a:spcAft>
                <a:buClr>
                  <a:schemeClr val="tx1"/>
                </a:buClr>
                <a:buFont typeface="Arial" pitchFamily="34" charset="0"/>
                <a:buChar char="•"/>
                <a:defRPr lang="de-DE" sz="1400" dirty="0" smtClean="0">
                  <a:solidFill>
                    <a:schemeClr val="tx1"/>
                  </a:solidFill>
                  <a:latin typeface="+mn-lt"/>
                </a:defRPr>
              </a:lvl2pPr>
              <a:lvl3pPr marL="180975" indent="733425" algn="l" defTabSz="515938" rtl="0" eaLnBrk="0" fontAlgn="base" hangingPunct="0">
                <a:spcBef>
                  <a:spcPct val="0"/>
                </a:spcBef>
                <a:spcAft>
                  <a:spcPts val="800"/>
                </a:spcAft>
                <a:buSzPct val="75000"/>
                <a:buFont typeface="Wingdings" pitchFamily="2" charset="2"/>
                <a:defRPr lang="de-DE" sz="1400" dirty="0">
                  <a:solidFill>
                    <a:schemeClr val="tx1"/>
                  </a:solidFill>
                  <a:latin typeface="+mn-lt"/>
                </a:defRPr>
              </a:lvl3pPr>
              <a:lvl4pPr marL="358775" indent="-177800" algn="l" defTabSz="515938" rtl="0" eaLnBrk="0" fontAlgn="base" hangingPunct="0">
                <a:spcBef>
                  <a:spcPct val="0"/>
                </a:spcBef>
                <a:spcAft>
                  <a:spcPts val="800"/>
                </a:spcAft>
                <a:buChar char="-"/>
                <a:defRPr sz="1400">
                  <a:solidFill>
                    <a:schemeClr val="tx1"/>
                  </a:solidFill>
                  <a:latin typeface="+mn-lt"/>
                </a:defRPr>
              </a:lvl4pPr>
              <a:lvl5pPr marL="498475" indent="0" algn="l" defTabSz="515938" rtl="0" eaLnBrk="0" fontAlgn="base" hangingPunct="0">
                <a:spcBef>
                  <a:spcPct val="0"/>
                </a:spcBef>
                <a:spcAft>
                  <a:spcPts val="800"/>
                </a:spcAft>
                <a:buSzPct val="60000"/>
                <a:defRPr sz="1400">
                  <a:solidFill>
                    <a:schemeClr val="tx1"/>
                  </a:solidFill>
                  <a:latin typeface="+mn-lt"/>
                </a:defRPr>
              </a:lvl5pPr>
              <a:lvl6pPr marL="762000" indent="0" algn="l" defTabSz="515938" rtl="0" eaLnBrk="1" fontAlgn="base" hangingPunct="1">
                <a:spcBef>
                  <a:spcPts val="0"/>
                </a:spcBef>
                <a:spcAft>
                  <a:spcPts val="800"/>
                </a:spcAft>
                <a:buSzPct val="60000"/>
                <a:buFont typeface="Wingdings" pitchFamily="2" charset="2"/>
                <a:buNone/>
                <a:defRPr sz="140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379"/>
                </a:spcAft>
                <a:buClr>
                  <a:srgbClr val="FFFFFF"/>
                </a:buClr>
              </a:pPr>
              <a:r>
                <a:rPr lang="es-ES" altLang="en-US" sz="1042" kern="0">
                  <a:solidFill>
                    <a:srgbClr val="FFFFFF"/>
                  </a:solidFill>
                  <a:latin typeface="Arial"/>
                </a:rPr>
                <a:t>Single and double deep</a:t>
              </a:r>
            </a:p>
            <a:p>
              <a:pPr marL="171420" lvl="1" indent="-169916" defTabSz="488696">
                <a:spcAft>
                  <a:spcPts val="379"/>
                </a:spcAft>
                <a:buClr>
                  <a:srgbClr val="FFFFFF"/>
                </a:buClr>
              </a:pPr>
              <a:r>
                <a:rPr lang="es-ES" altLang="en-US" sz="1042" kern="0">
                  <a:solidFill>
                    <a:srgbClr val="FFFFFF"/>
                  </a:solidFill>
                  <a:latin typeface="Arial"/>
                </a:rPr>
                <a:t>1,6-1,8mAisles</a:t>
              </a:r>
            </a:p>
            <a:p>
              <a:pPr marL="171420" lvl="1" indent="-169916" defTabSz="488696">
                <a:spcAft>
                  <a:spcPts val="379"/>
                </a:spcAft>
                <a:buClr>
                  <a:srgbClr val="FFFFFF"/>
                </a:buClr>
              </a:pPr>
              <a:r>
                <a:rPr lang="es-ES" altLang="en-US" sz="1042" kern="0">
                  <a:solidFill>
                    <a:srgbClr val="FFFFFF"/>
                  </a:solidFill>
                  <a:latin typeface="Arial"/>
                </a:rPr>
                <a:t>Putaway / Retrieval by cranes</a:t>
              </a:r>
            </a:p>
            <a:p>
              <a:pPr marL="171420" lvl="1" indent="-169916" defTabSz="488696">
                <a:spcAft>
                  <a:spcPts val="379"/>
                </a:spcAft>
                <a:buClr>
                  <a:srgbClr val="FFFFFF"/>
                </a:buClr>
              </a:pPr>
              <a:r>
                <a:rPr lang="es-ES" altLang="en-US" sz="1042" kern="0">
                  <a:solidFill>
                    <a:srgbClr val="FFFFFF"/>
                  </a:solidFill>
                  <a:latin typeface="Arial"/>
                </a:rPr>
                <a:t>Transport by conveyors</a:t>
              </a:r>
            </a:p>
          </p:txBody>
        </p:sp>
        <p:sp>
          <p:nvSpPr>
            <p:cNvPr id="58" name="shpTitle679942"/>
            <p:cNvSpPr/>
            <p:nvPr/>
          </p:nvSpPr>
          <p:spPr>
            <a:xfrm>
              <a:off x="127000" y="127000"/>
              <a:ext cx="1763014" cy="313055"/>
            </a:xfrm>
            <a:prstGeom prst="rect">
              <a:avLst/>
            </a:prstGeom>
            <a:solidFill>
              <a:srgbClr val="FFFFFF"/>
            </a:solidFill>
            <a:ln w="19050">
              <a:solidFill>
                <a:srgbClr val="C8A096"/>
              </a:solidFill>
            </a:ln>
          </p:spPr>
          <p:txBody>
            <a:bodyPr vert="horz" wrap="square" lIns="85165" tIns="44267" rIns="0" bIns="44267" numCol="1" rtlCol="0" anchor="t" anchorCtr="0" compatLnSpc="1">
              <a:prstTxWarp prst="textNoShape">
                <a:avLst/>
              </a:prstTxWarp>
            </a:bodyPr>
            <a:lstStyle/>
            <a:p>
              <a:pPr defTabSz="959348" fontAlgn="base">
                <a:spcBef>
                  <a:spcPct val="0"/>
                </a:spcBef>
                <a:spcAft>
                  <a:spcPct val="0"/>
                </a:spcAft>
              </a:pPr>
              <a:r>
                <a:rPr lang="es-ES" sz="1326">
                  <a:solidFill>
                    <a:srgbClr val="5A5A5A"/>
                  </a:solidFill>
                  <a:latin typeface="Arial" charset="0"/>
                </a:rPr>
                <a:t>AS/RS or HBW</a:t>
              </a:r>
            </a:p>
          </p:txBody>
        </p:sp>
      </p:grpSp>
      <p:sp>
        <p:nvSpPr>
          <p:cNvPr id="5" name="shpTitle703472"/>
          <p:cNvSpPr/>
          <p:nvPr/>
        </p:nvSpPr>
        <p:spPr>
          <a:xfrm>
            <a:off x="2054276" y="1962645"/>
            <a:ext cx="5109894" cy="296513"/>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algn="ctr" defTabSz="959348" fontAlgn="base">
              <a:spcBef>
                <a:spcPct val="0"/>
              </a:spcBef>
              <a:spcAft>
                <a:spcPct val="0"/>
              </a:spcAft>
            </a:pPr>
            <a:r>
              <a:rPr lang="es-ES" sz="1516" b="1" dirty="0">
                <a:solidFill>
                  <a:srgbClr val="FFFFFF"/>
                </a:solidFill>
                <a:latin typeface="Arial" charset="0"/>
              </a:rPr>
              <a:t>Alternativas Manuales</a:t>
            </a:r>
          </a:p>
        </p:txBody>
      </p:sp>
      <p:sp>
        <p:nvSpPr>
          <p:cNvPr id="7" name="shpTitle707604"/>
          <p:cNvSpPr/>
          <p:nvPr/>
        </p:nvSpPr>
        <p:spPr>
          <a:xfrm>
            <a:off x="7322952" y="1971062"/>
            <a:ext cx="3392161" cy="296513"/>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algn="ctr" defTabSz="959348" fontAlgn="base">
              <a:spcBef>
                <a:spcPct val="0"/>
              </a:spcBef>
              <a:spcAft>
                <a:spcPct val="0"/>
              </a:spcAft>
            </a:pPr>
            <a:r>
              <a:rPr lang="es-ES" sz="1516" b="1" dirty="0">
                <a:solidFill>
                  <a:srgbClr val="FFFFFF"/>
                </a:solidFill>
                <a:latin typeface="Arial" charset="0"/>
              </a:rPr>
              <a:t>Alternativas Automáticas </a:t>
            </a:r>
          </a:p>
        </p:txBody>
      </p:sp>
      <p:grpSp>
        <p:nvGrpSpPr>
          <p:cNvPr id="9" name="Gruppieren 8"/>
          <p:cNvGrpSpPr/>
          <p:nvPr/>
        </p:nvGrpSpPr>
        <p:grpSpPr>
          <a:xfrm>
            <a:off x="2037387" y="5296222"/>
            <a:ext cx="8680738" cy="685191"/>
            <a:chOff x="953718" y="5591682"/>
            <a:chExt cx="9165011" cy="880209"/>
          </a:xfrm>
        </p:grpSpPr>
        <p:sp>
          <p:nvSpPr>
            <p:cNvPr id="72" name="Right Triangle 71"/>
            <p:cNvSpPr/>
            <p:nvPr/>
          </p:nvSpPr>
          <p:spPr>
            <a:xfrm flipV="1">
              <a:off x="974728" y="6029038"/>
              <a:ext cx="9144001" cy="366653"/>
            </a:xfrm>
            <a:prstGeom prst="rtTriangle">
              <a:avLst/>
            </a:prstGeom>
            <a:solidFill>
              <a:srgbClr val="82A0CD"/>
            </a:solidFill>
            <a:ln>
              <a:solidFill>
                <a:schemeClr val="accent1"/>
              </a:solidFill>
            </a:ln>
          </p:spPr>
          <p:txBody>
            <a:bodyPr vert="horz" wrap="square" lIns="85244" tIns="44327" rIns="85244" bIns="44327" numCol="1" rtlCol="0" anchor="t" anchorCtr="0" compatLnSpc="1">
              <a:prstTxWarp prst="textNoShape">
                <a:avLst/>
              </a:prstTxWarp>
            </a:bodyPr>
            <a:lstStyle/>
            <a:p>
              <a:pPr algn="r" defTabSz="959348" fontAlgn="base">
                <a:spcBef>
                  <a:spcPct val="0"/>
                </a:spcBef>
                <a:spcAft>
                  <a:spcPct val="0"/>
                </a:spcAft>
              </a:pPr>
              <a:endParaRPr lang="es-ES" sz="1326">
                <a:solidFill>
                  <a:srgbClr val="000000"/>
                </a:solidFill>
                <a:latin typeface="Arial" charset="0"/>
              </a:endParaRPr>
            </a:p>
          </p:txBody>
        </p:sp>
        <p:sp>
          <p:nvSpPr>
            <p:cNvPr id="73" name="Right Triangle 72"/>
            <p:cNvSpPr/>
            <p:nvPr/>
          </p:nvSpPr>
          <p:spPr>
            <a:xfrm flipH="1">
              <a:off x="974725" y="6105238"/>
              <a:ext cx="9144000" cy="366653"/>
            </a:xfrm>
            <a:prstGeom prst="rtTriangle">
              <a:avLst/>
            </a:prstGeom>
            <a:solidFill>
              <a:schemeClr val="accent3"/>
            </a:solidFill>
            <a:ln>
              <a:solidFill>
                <a:schemeClr val="accent3"/>
              </a:solidFill>
            </a:ln>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charset="0"/>
              </a:endParaRPr>
            </a:p>
          </p:txBody>
        </p:sp>
        <p:sp>
          <p:nvSpPr>
            <p:cNvPr id="74" name="TextBox 73"/>
            <p:cNvSpPr txBox="1"/>
            <p:nvPr/>
          </p:nvSpPr>
          <p:spPr bwMode="auto">
            <a:xfrm>
              <a:off x="953718" y="6122403"/>
              <a:ext cx="1008432" cy="22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866120" fontAlgn="base">
                <a:spcBef>
                  <a:spcPct val="0"/>
                </a:spcBef>
                <a:spcAft>
                  <a:spcPct val="0"/>
                </a:spcAft>
              </a:pPr>
              <a:r>
                <a:rPr lang="es-ES" sz="1137" b="1">
                  <a:solidFill>
                    <a:srgbClr val="FFFFFF"/>
                  </a:solidFill>
                  <a:latin typeface="Arial" pitchFamily="34" charset="0"/>
                </a:rPr>
                <a:t>Footprint</a:t>
              </a:r>
            </a:p>
          </p:txBody>
        </p:sp>
        <p:sp>
          <p:nvSpPr>
            <p:cNvPr id="75" name="TextBox 74"/>
            <p:cNvSpPr txBox="1"/>
            <p:nvPr/>
          </p:nvSpPr>
          <p:spPr bwMode="auto">
            <a:xfrm>
              <a:off x="9030918" y="6222765"/>
              <a:ext cx="1008432" cy="22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866120" fontAlgn="base">
                <a:spcBef>
                  <a:spcPct val="0"/>
                </a:spcBef>
                <a:spcAft>
                  <a:spcPct val="0"/>
                </a:spcAft>
              </a:pPr>
              <a:r>
                <a:rPr lang="es-ES" sz="1137" b="1">
                  <a:solidFill>
                    <a:srgbClr val="FFFFFF"/>
                  </a:solidFill>
                  <a:latin typeface="Arial" pitchFamily="34" charset="0"/>
                </a:rPr>
                <a:t>Investment</a:t>
              </a:r>
            </a:p>
          </p:txBody>
        </p:sp>
        <p:sp>
          <p:nvSpPr>
            <p:cNvPr id="76" name="Right Triangle 75"/>
            <p:cNvSpPr/>
            <p:nvPr/>
          </p:nvSpPr>
          <p:spPr>
            <a:xfrm flipH="1">
              <a:off x="971550" y="5591682"/>
              <a:ext cx="9144000" cy="366653"/>
            </a:xfrm>
            <a:prstGeom prst="rtTriangle">
              <a:avLst/>
            </a:prstGeom>
            <a:solidFill>
              <a:schemeClr val="accent4"/>
            </a:solidFill>
            <a:ln>
              <a:solidFill>
                <a:schemeClr val="accent3"/>
              </a:solidFill>
            </a:ln>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charset="0"/>
              </a:endParaRPr>
            </a:p>
          </p:txBody>
        </p:sp>
        <p:sp>
          <p:nvSpPr>
            <p:cNvPr id="77" name="TextBox 76"/>
            <p:cNvSpPr txBox="1"/>
            <p:nvPr/>
          </p:nvSpPr>
          <p:spPr bwMode="auto">
            <a:xfrm>
              <a:off x="9030918" y="5697469"/>
              <a:ext cx="1008432" cy="22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algn="ctr" defTabSz="866120" fontAlgn="base">
                <a:spcBef>
                  <a:spcPct val="0"/>
                </a:spcBef>
                <a:spcAft>
                  <a:spcPct val="0"/>
                </a:spcAft>
              </a:pPr>
              <a:r>
                <a:rPr lang="es-ES" sz="1137" b="1">
                  <a:solidFill>
                    <a:srgbClr val="FFFFFF"/>
                  </a:solidFill>
                  <a:latin typeface="Arial" pitchFamily="34" charset="0"/>
                </a:rPr>
                <a:t>Complexity</a:t>
              </a:r>
            </a:p>
          </p:txBody>
        </p:sp>
      </p:grpSp>
      <p:pic>
        <p:nvPicPr>
          <p:cNvPr id="39" name="Picture 31" descr="Estanterias Triloader A"/>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21568" y="2348807"/>
            <a:ext cx="975310" cy="138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49557" y="2372645"/>
            <a:ext cx="1392350" cy="128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296474" y="2372644"/>
            <a:ext cx="1175829" cy="129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315391805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bwMode="auto">
          <a:xfrm>
            <a:off x="2366534" y="801996"/>
            <a:ext cx="7963782" cy="82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76313" eaLnBrk="0" hangingPunct="0">
              <a:defRPr sz="2000">
                <a:solidFill>
                  <a:schemeClr val="tx1"/>
                </a:solidFill>
                <a:latin typeface="Arial" pitchFamily="34" charset="0"/>
                <a:ea typeface="ヒラギノ角ゴ ProN W3"/>
                <a:cs typeface="ヒラギノ角ゴ ProN W3"/>
              </a:defRPr>
            </a:lvl1pPr>
            <a:lvl2pPr marL="742950" indent="-285750" defTabSz="976313" eaLnBrk="0" hangingPunct="0">
              <a:defRPr sz="2000">
                <a:solidFill>
                  <a:schemeClr val="tx1"/>
                </a:solidFill>
                <a:latin typeface="Arial" pitchFamily="34" charset="0"/>
                <a:ea typeface="ヒラギノ角ゴ ProN W3"/>
                <a:cs typeface="ヒラギノ角ゴ ProN W3"/>
              </a:defRPr>
            </a:lvl2pPr>
            <a:lvl3pPr marL="1143000" indent="-228600" defTabSz="976313" eaLnBrk="0" hangingPunct="0">
              <a:defRPr sz="2000">
                <a:solidFill>
                  <a:schemeClr val="tx1"/>
                </a:solidFill>
                <a:latin typeface="Arial" pitchFamily="34" charset="0"/>
                <a:ea typeface="ヒラギノ角ゴ ProN W3"/>
                <a:cs typeface="ヒラギノ角ゴ ProN W3"/>
              </a:defRPr>
            </a:lvl3pPr>
            <a:lvl4pPr marL="1600200" indent="-228600" defTabSz="976313" eaLnBrk="0" hangingPunct="0">
              <a:defRPr sz="2000">
                <a:solidFill>
                  <a:schemeClr val="tx1"/>
                </a:solidFill>
                <a:latin typeface="Arial" pitchFamily="34" charset="0"/>
                <a:ea typeface="ヒラギノ角ゴ ProN W3"/>
                <a:cs typeface="ヒラギノ角ゴ ProN W3"/>
              </a:defRPr>
            </a:lvl4pPr>
            <a:lvl5pPr marL="2057400" indent="-228600" defTabSz="976313" eaLnBrk="0" hangingPunct="0">
              <a:defRPr sz="2000">
                <a:solidFill>
                  <a:schemeClr val="tx1"/>
                </a:solidFill>
                <a:latin typeface="Arial" pitchFamily="34" charset="0"/>
                <a:ea typeface="ヒラギノ角ゴ ProN W3"/>
                <a:cs typeface="ヒラギノ角ゴ ProN W3"/>
              </a:defRPr>
            </a:lvl5pPr>
            <a:lvl6pPr marL="2514600" indent="-228600" defTabSz="976313" eaLnBrk="0" fontAlgn="base" hangingPunct="0">
              <a:spcBef>
                <a:spcPct val="0"/>
              </a:spcBef>
              <a:spcAft>
                <a:spcPct val="0"/>
              </a:spcAft>
              <a:defRPr sz="2000">
                <a:solidFill>
                  <a:schemeClr val="tx1"/>
                </a:solidFill>
                <a:latin typeface="Arial" pitchFamily="34" charset="0"/>
                <a:ea typeface="ヒラギノ角ゴ ProN W3"/>
                <a:cs typeface="ヒラギノ角ゴ ProN W3"/>
              </a:defRPr>
            </a:lvl6pPr>
            <a:lvl7pPr marL="2971800" indent="-228600" defTabSz="976313" eaLnBrk="0" fontAlgn="base" hangingPunct="0">
              <a:spcBef>
                <a:spcPct val="0"/>
              </a:spcBef>
              <a:spcAft>
                <a:spcPct val="0"/>
              </a:spcAft>
              <a:defRPr sz="2000">
                <a:solidFill>
                  <a:schemeClr val="tx1"/>
                </a:solidFill>
                <a:latin typeface="Arial" pitchFamily="34" charset="0"/>
                <a:ea typeface="ヒラギノ角ゴ ProN W3"/>
                <a:cs typeface="ヒラギノ角ゴ ProN W3"/>
              </a:defRPr>
            </a:lvl7pPr>
            <a:lvl8pPr marL="3429000" indent="-228600" defTabSz="976313" eaLnBrk="0" fontAlgn="base" hangingPunct="0">
              <a:spcBef>
                <a:spcPct val="0"/>
              </a:spcBef>
              <a:spcAft>
                <a:spcPct val="0"/>
              </a:spcAft>
              <a:defRPr sz="2000">
                <a:solidFill>
                  <a:schemeClr val="tx1"/>
                </a:solidFill>
                <a:latin typeface="Arial" pitchFamily="34" charset="0"/>
                <a:ea typeface="ヒラギノ角ゴ ProN W3"/>
                <a:cs typeface="ヒラギノ角ゴ ProN W3"/>
              </a:defRPr>
            </a:lvl8pPr>
            <a:lvl9pPr marL="3886200" indent="-228600" defTabSz="976313" eaLnBrk="0" fontAlgn="base" hangingPunct="0">
              <a:spcBef>
                <a:spcPct val="0"/>
              </a:spcBef>
              <a:spcAft>
                <a:spcPct val="0"/>
              </a:spcAft>
              <a:defRPr sz="2000">
                <a:solidFill>
                  <a:schemeClr val="tx1"/>
                </a:solidFill>
                <a:latin typeface="Arial" pitchFamily="34" charset="0"/>
                <a:ea typeface="ヒラギノ角ゴ ProN W3"/>
                <a:cs typeface="ヒラギノ角ゴ ProN W3"/>
              </a:defRPr>
            </a:lvl9pPr>
          </a:lstStyle>
          <a:p>
            <a:pPr defTabSz="924764" fontAlgn="base">
              <a:spcBef>
                <a:spcPct val="0"/>
              </a:spcBef>
              <a:spcAft>
                <a:spcPct val="0"/>
              </a:spcAft>
            </a:pPr>
            <a:r>
              <a:rPr lang="es-ES" sz="1705">
                <a:solidFill>
                  <a:srgbClr val="5A5A5A"/>
                </a:solidFill>
              </a:rPr>
              <a:t>Definición de Alternativas de Almacenaje</a:t>
            </a:r>
          </a:p>
          <a:p>
            <a:pPr defTabSz="924764" eaLnBrk="1" fontAlgn="base" hangingPunct="1">
              <a:spcBef>
                <a:spcPct val="0"/>
              </a:spcBef>
              <a:spcAft>
                <a:spcPct val="0"/>
              </a:spcAft>
              <a:buSzPct val="100000"/>
            </a:pPr>
            <a:r>
              <a:rPr lang="es-ES" sz="2652">
                <a:solidFill>
                  <a:srgbClr val="004696"/>
                </a:solidFill>
              </a:rPr>
              <a:t>Categorias de Tecnologias de Almacenaje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751"/>
          <a:stretch/>
        </p:blipFill>
        <p:spPr bwMode="auto">
          <a:xfrm>
            <a:off x="2388338" y="2099039"/>
            <a:ext cx="4982989" cy="213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9453"/>
          <a:stretch/>
        </p:blipFill>
        <p:spPr bwMode="auto">
          <a:xfrm>
            <a:off x="7402104" y="2099039"/>
            <a:ext cx="2990695" cy="21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372828522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US" altLang="pl-PL" sz="1705" dirty="0">
                <a:solidFill>
                  <a:srgbClr val="5A5A5A"/>
                </a:solidFill>
              </a:rPr>
              <a:t>Manual Storage Solutions</a:t>
            </a:r>
            <a:br>
              <a:rPr lang="en-US" altLang="pl-PL" dirty="0"/>
            </a:br>
            <a:r>
              <a:rPr lang="en-US" altLang="pl-PL" dirty="0"/>
              <a:t>Block storage</a:t>
            </a:r>
          </a:p>
        </p:txBody>
      </p:sp>
      <p:pic>
        <p:nvPicPr>
          <p:cNvPr id="19" name="Picture 11" descr="Autoelevador B"/>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6050" y="2037402"/>
            <a:ext cx="2826801" cy="342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Block stacking refers to unit loads stacked on top of each other and stored on the warehouse floor in lanes or blocks. The pallets are stacked to a specific height based on a number of criteria such as pallet condition, weight of the load, height clearance and the capability of the warehouse forklifts. </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Simple technique</a:t>
              </a:r>
            </a:p>
            <a:p>
              <a:pPr marL="171420" lvl="1" indent="-169916" defTabSz="488696">
                <a:spcAft>
                  <a:spcPts val="758"/>
                </a:spcAft>
                <a:buClr>
                  <a:srgbClr val="5A5A5A"/>
                </a:buClr>
              </a:pPr>
              <a:r>
                <a:rPr lang="en-US" sz="1042" kern="0" dirty="0">
                  <a:solidFill>
                    <a:srgbClr val="5A5A5A"/>
                  </a:solidFill>
                  <a:latin typeface="Arial"/>
                </a:rPr>
                <a:t>High density</a:t>
              </a:r>
            </a:p>
            <a:p>
              <a:pPr marL="171420" lvl="1" indent="-169916" defTabSz="488696">
                <a:spcAft>
                  <a:spcPts val="758"/>
                </a:spcAft>
                <a:buClr>
                  <a:srgbClr val="5A5A5A"/>
                </a:buClr>
              </a:pPr>
              <a:r>
                <a:rPr lang="en-US" sz="1042" kern="0" dirty="0">
                  <a:solidFill>
                    <a:srgbClr val="5A5A5A"/>
                  </a:solidFill>
                  <a:latin typeface="Arial"/>
                </a:rPr>
                <a:t>High flexibility for layout design</a:t>
              </a:r>
            </a:p>
            <a:p>
              <a:pPr marL="171420" lvl="1" indent="-169916" defTabSz="488696">
                <a:spcAft>
                  <a:spcPts val="758"/>
                </a:spcAft>
                <a:buClr>
                  <a:srgbClr val="5A5A5A"/>
                </a:buClr>
              </a:pPr>
              <a:r>
                <a:rPr lang="en-US" sz="1042" kern="0" dirty="0">
                  <a:solidFill>
                    <a:srgbClr val="5A5A5A"/>
                  </a:solidFill>
                  <a:latin typeface="Arial"/>
                </a:rPr>
                <a:t>Low investment</a:t>
              </a: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pitchFamily="34" charset="0"/>
                </a:rPr>
                <a:t>Advantages</a:t>
              </a:r>
            </a:p>
          </p:txBody>
        </p:sp>
      </p:grpSp>
      <p:grpSp>
        <p:nvGrpSpPr>
          <p:cNvPr id="12" name="Group 11"/>
          <p:cNvGrpSpPr/>
          <p:nvPr/>
        </p:nvGrpSpPr>
        <p:grpSpPr>
          <a:xfrm>
            <a:off x="8243167"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Height restriction (stack ability)</a:t>
              </a:r>
            </a:p>
            <a:p>
              <a:pPr marL="171420" lvl="1" indent="-169916" defTabSz="488696">
                <a:spcAft>
                  <a:spcPts val="758"/>
                </a:spcAft>
                <a:buClr>
                  <a:srgbClr val="5A5A5A"/>
                </a:buClr>
              </a:pPr>
              <a:r>
                <a:rPr lang="en-US" sz="1042" kern="0" dirty="0">
                  <a:solidFill>
                    <a:srgbClr val="5A5A5A"/>
                  </a:solidFill>
                  <a:latin typeface="Arial"/>
                </a:rPr>
                <a:t>Selectivity: 1 SKU per block</a:t>
              </a:r>
            </a:p>
            <a:p>
              <a:pPr marL="171420" lvl="1" indent="-169916" defTabSz="488696">
                <a:spcAft>
                  <a:spcPts val="758"/>
                </a:spcAft>
                <a:buClr>
                  <a:srgbClr val="5A5A5A"/>
                </a:buClr>
              </a:pPr>
              <a:r>
                <a:rPr lang="en-US" sz="1042" kern="0" dirty="0">
                  <a:solidFill>
                    <a:srgbClr val="5A5A5A"/>
                  </a:solidFill>
                  <a:latin typeface="Arial"/>
                </a:rPr>
                <a:t>Very wide aisles (4-5 m)</a:t>
              </a:r>
            </a:p>
            <a:p>
              <a:pPr marL="171420" lvl="1" indent="-169916" defTabSz="488696">
                <a:spcAft>
                  <a:spcPts val="758"/>
                </a:spcAft>
                <a:buClr>
                  <a:srgbClr val="5A5A5A"/>
                </a:buClr>
              </a:pPr>
              <a:r>
                <a:rPr lang="en-US" sz="1042" kern="0" dirty="0">
                  <a:solidFill>
                    <a:srgbClr val="5A5A5A"/>
                  </a:solidFill>
                  <a:latin typeface="Arial"/>
                </a:rPr>
                <a:t>Low utilization</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Main use: Storage for high volume and high rotation products</a:t>
              </a:r>
            </a:p>
            <a:p>
              <a:pPr marL="171420" lvl="1" indent="-169916" defTabSz="488696">
                <a:spcAft>
                  <a:spcPts val="758"/>
                </a:spcAft>
                <a:buClr>
                  <a:srgbClr val="5A5A5A"/>
                </a:buClr>
              </a:pPr>
              <a:r>
                <a:rPr lang="en-US" sz="1042" kern="0" dirty="0">
                  <a:solidFill>
                    <a:srgbClr val="5A5A5A"/>
                  </a:solidFill>
                  <a:latin typeface="Arial"/>
                </a:rPr>
                <a:t>Height of the building: up t</a:t>
              </a:r>
              <a:r>
                <a:rPr lang="pl-PL" sz="1042" kern="0" dirty="0">
                  <a:solidFill>
                    <a:srgbClr val="5A5A5A"/>
                  </a:solidFill>
                  <a:latin typeface="Arial"/>
                </a:rPr>
                <a:t>o</a:t>
              </a:r>
              <a:r>
                <a:rPr lang="en-US" sz="1042" kern="0" dirty="0">
                  <a:solidFill>
                    <a:srgbClr val="5A5A5A"/>
                  </a:solidFill>
                  <a:latin typeface="Arial"/>
                </a:rPr>
                <a:t> 10 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93861433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US" altLang="pl-PL" sz="1705" dirty="0">
                <a:solidFill>
                  <a:srgbClr val="5A5A5A"/>
                </a:solidFill>
              </a:rPr>
              <a:t>Manual Storage Solutions</a:t>
            </a:r>
            <a:br>
              <a:rPr lang="en-US" altLang="pl-PL" dirty="0"/>
            </a:br>
            <a:r>
              <a:rPr lang="pl-PL" altLang="pl-PL" dirty="0" err="1"/>
              <a:t>Floor</a:t>
            </a:r>
            <a:r>
              <a:rPr lang="en-US" altLang="pl-PL" dirty="0"/>
              <a:t> storage</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Floor storage refers to load units stored on the floor in one layer (1-layer blocks or lanes). Applied mainly for non-stackable load units and in staging areas</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Simple technique</a:t>
              </a:r>
            </a:p>
            <a:p>
              <a:pPr marL="171420" lvl="1" indent="-169916" defTabSz="488696">
                <a:spcAft>
                  <a:spcPts val="758"/>
                </a:spcAft>
                <a:buClr>
                  <a:srgbClr val="5A5A5A"/>
                </a:buClr>
              </a:pPr>
              <a:r>
                <a:rPr lang="en-US" sz="1042" kern="0" dirty="0">
                  <a:solidFill>
                    <a:srgbClr val="5A5A5A"/>
                  </a:solidFill>
                  <a:latin typeface="Arial"/>
                </a:rPr>
                <a:t>High flexibility for layout design</a:t>
              </a:r>
            </a:p>
            <a:p>
              <a:pPr marL="171420" lvl="1" indent="-169916" defTabSz="488696">
                <a:spcAft>
                  <a:spcPts val="758"/>
                </a:spcAft>
                <a:buClr>
                  <a:srgbClr val="5A5A5A"/>
                </a:buClr>
              </a:pPr>
              <a:r>
                <a:rPr lang="en-US" sz="1042" kern="0" dirty="0">
                  <a:solidFill>
                    <a:srgbClr val="5A5A5A"/>
                  </a:solidFill>
                  <a:latin typeface="Arial"/>
                </a:rPr>
                <a:t>Low investment</a:t>
              </a: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pitchFamily="34" charset="0"/>
                </a:rPr>
                <a:t>Advantages</a:t>
              </a:r>
            </a:p>
          </p:txBody>
        </p:sp>
      </p:grpSp>
      <p:grpSp>
        <p:nvGrpSpPr>
          <p:cNvPr id="12" name="Group 11"/>
          <p:cNvGrpSpPr/>
          <p:nvPr/>
        </p:nvGrpSpPr>
        <p:grpSpPr>
          <a:xfrm>
            <a:off x="8243167"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Selectivity: 1 SKU per </a:t>
              </a:r>
              <a:r>
                <a:rPr lang="pl-PL" sz="1042" kern="0" dirty="0" err="1">
                  <a:solidFill>
                    <a:srgbClr val="5A5A5A"/>
                  </a:solidFill>
                  <a:latin typeface="Arial"/>
                </a:rPr>
                <a:t>pallet</a:t>
              </a:r>
              <a:r>
                <a:rPr lang="pl-PL" sz="1042" kern="0" dirty="0">
                  <a:solidFill>
                    <a:srgbClr val="5A5A5A"/>
                  </a:solidFill>
                  <a:latin typeface="Arial"/>
                </a:rPr>
                <a:t> place</a:t>
              </a:r>
              <a:endParaRPr lang="en-US" sz="1042" kern="0" dirty="0">
                <a:solidFill>
                  <a:srgbClr val="5A5A5A"/>
                </a:solidFill>
                <a:latin typeface="Arial"/>
              </a:endParaRPr>
            </a:p>
            <a:p>
              <a:pPr marL="171420" lvl="1" indent="-169916" defTabSz="488696">
                <a:spcAft>
                  <a:spcPts val="758"/>
                </a:spcAft>
                <a:buClr>
                  <a:srgbClr val="5A5A5A"/>
                </a:buClr>
              </a:pPr>
              <a:r>
                <a:rPr lang="en-US" sz="1042" kern="0" dirty="0">
                  <a:solidFill>
                    <a:srgbClr val="5A5A5A"/>
                  </a:solidFill>
                  <a:latin typeface="Arial"/>
                </a:rPr>
                <a:t>Very wide aisles (4-5 m)</a:t>
              </a:r>
            </a:p>
            <a:p>
              <a:pPr marL="171420" lvl="1" indent="-169916" defTabSz="488696">
                <a:spcAft>
                  <a:spcPts val="758"/>
                </a:spcAft>
                <a:buClr>
                  <a:srgbClr val="5A5A5A"/>
                </a:buClr>
              </a:pPr>
              <a:r>
                <a:rPr lang="en-US" sz="1042" kern="0" dirty="0">
                  <a:solidFill>
                    <a:srgbClr val="5A5A5A"/>
                  </a:solidFill>
                  <a:latin typeface="Arial"/>
                </a:rPr>
                <a:t>Low utilization</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Main use: Storage for high volume and high rotation products</a:t>
              </a:r>
            </a:p>
            <a:p>
              <a:pPr marL="171420" lvl="1" indent="-169916" defTabSz="488696">
                <a:spcAft>
                  <a:spcPts val="758"/>
                </a:spcAft>
                <a:buClr>
                  <a:srgbClr val="5A5A5A"/>
                </a:buClr>
              </a:pPr>
              <a:r>
                <a:rPr lang="en-US" sz="1042" kern="0" dirty="0">
                  <a:solidFill>
                    <a:srgbClr val="5A5A5A"/>
                  </a:solidFill>
                  <a:latin typeface="Arial"/>
                </a:rPr>
                <a:t>Height of the building: up t</a:t>
              </a:r>
              <a:r>
                <a:rPr lang="pl-PL" sz="1042" kern="0" dirty="0">
                  <a:solidFill>
                    <a:srgbClr val="5A5A5A"/>
                  </a:solidFill>
                  <a:latin typeface="Arial"/>
                </a:rPr>
                <a:t>o</a:t>
              </a:r>
              <a:r>
                <a:rPr lang="en-US" sz="1042" kern="0" dirty="0">
                  <a:solidFill>
                    <a:srgbClr val="5A5A5A"/>
                  </a:solidFill>
                  <a:latin typeface="Arial"/>
                </a:rPr>
                <a:t> 10 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pic>
        <p:nvPicPr>
          <p:cNvPr id="17"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379057" y="2028380"/>
            <a:ext cx="2841837" cy="2540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101045458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US" altLang="pl-PL" sz="1705" dirty="0">
                <a:solidFill>
                  <a:srgbClr val="5A5A5A"/>
                </a:solidFill>
              </a:rPr>
              <a:t>Manual Storage Solutions</a:t>
            </a:r>
            <a:br>
              <a:rPr lang="en-US" altLang="pl-PL" dirty="0"/>
            </a:br>
            <a:r>
              <a:rPr lang="en-US" altLang="pl-PL" dirty="0"/>
              <a:t>Selective racks</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Selective racks is the most widely used system for storing palletized unit loads. Within the wide aisle pallet racking system each pallet is individually supported and independently accessible. Pallet racking is arranged in a wide aisle pattern, a minimum of 3 meters wide aisle. </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Simple technique</a:t>
              </a:r>
            </a:p>
            <a:p>
              <a:pPr marL="171420" lvl="1" indent="-169916" defTabSz="488696">
                <a:spcAft>
                  <a:spcPts val="758"/>
                </a:spcAft>
                <a:buClr>
                  <a:srgbClr val="5A5A5A"/>
                </a:buClr>
              </a:pPr>
              <a:r>
                <a:rPr lang="en-US" sz="1042" kern="0" dirty="0">
                  <a:solidFill>
                    <a:srgbClr val="5A5A5A"/>
                  </a:solidFill>
                  <a:latin typeface="Arial"/>
                </a:rPr>
                <a:t>Selectivity: Access to all pallets </a:t>
              </a:r>
            </a:p>
            <a:p>
              <a:pPr marL="171420" lvl="1" indent="-169916" defTabSz="488696">
                <a:spcAft>
                  <a:spcPts val="758"/>
                </a:spcAft>
                <a:buClr>
                  <a:srgbClr val="5A5A5A"/>
                </a:buClr>
              </a:pPr>
              <a:r>
                <a:rPr lang="en-US" sz="1042" kern="0" dirty="0">
                  <a:solidFill>
                    <a:srgbClr val="5A5A5A"/>
                  </a:solidFill>
                  <a:latin typeface="Arial"/>
                </a:rPr>
                <a:t>High flexibility for layout design</a:t>
              </a:r>
            </a:p>
            <a:p>
              <a:pPr marL="171420" lvl="1" indent="-169916" defTabSz="488696">
                <a:spcAft>
                  <a:spcPts val="758"/>
                </a:spcAft>
                <a:buClr>
                  <a:srgbClr val="5A5A5A"/>
                </a:buClr>
              </a:pPr>
              <a:r>
                <a:rPr lang="en-US" sz="1042" kern="0" dirty="0">
                  <a:solidFill>
                    <a:srgbClr val="5A5A5A"/>
                  </a:solidFill>
                  <a:latin typeface="Arial"/>
                </a:rPr>
                <a:t>Low investment</a:t>
              </a: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pitchFamily="34" charset="0"/>
                </a:rPr>
                <a:t>Advantages</a:t>
              </a:r>
            </a:p>
          </p:txBody>
        </p:sp>
      </p:grpSp>
      <p:grpSp>
        <p:nvGrpSpPr>
          <p:cNvPr id="12" name="Group 11"/>
          <p:cNvGrpSpPr/>
          <p:nvPr/>
        </p:nvGrpSpPr>
        <p:grpSpPr>
          <a:xfrm>
            <a:off x="8243167"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Height restriction (stack ability)</a:t>
              </a:r>
            </a:p>
            <a:p>
              <a:pPr marL="171420" lvl="1" indent="-169916" defTabSz="488696">
                <a:spcAft>
                  <a:spcPts val="758"/>
                </a:spcAft>
                <a:buClr>
                  <a:srgbClr val="5A5A5A"/>
                </a:buClr>
              </a:pPr>
              <a:r>
                <a:rPr lang="en-US" sz="1042" kern="0" dirty="0">
                  <a:solidFill>
                    <a:srgbClr val="5A5A5A"/>
                  </a:solidFill>
                  <a:latin typeface="Arial"/>
                </a:rPr>
                <a:t>Require a lot of ground space</a:t>
              </a:r>
            </a:p>
            <a:p>
              <a:pPr marL="171420" lvl="1" indent="-169916" defTabSz="488696">
                <a:spcAft>
                  <a:spcPts val="758"/>
                </a:spcAft>
                <a:buClr>
                  <a:srgbClr val="5A5A5A"/>
                </a:buClr>
              </a:pPr>
              <a:r>
                <a:rPr lang="en-US" sz="1042" kern="0" dirty="0">
                  <a:solidFill>
                    <a:srgbClr val="5A5A5A"/>
                  </a:solidFill>
                  <a:latin typeface="Arial"/>
                </a:rPr>
                <a:t>Very wide aisles (3-5 m)</a:t>
              </a:r>
            </a:p>
            <a:p>
              <a:pPr marL="171420" lvl="1" indent="-169916" defTabSz="488696">
                <a:spcAft>
                  <a:spcPts val="758"/>
                </a:spcAft>
                <a:buClr>
                  <a:srgbClr val="5A5A5A"/>
                </a:buClr>
              </a:pPr>
              <a:r>
                <a:rPr lang="en-US" sz="1042" kern="0" dirty="0" err="1">
                  <a:solidFill>
                    <a:srgbClr val="5A5A5A"/>
                  </a:solidFill>
                  <a:latin typeface="Arial"/>
                </a:rPr>
                <a:t>Putaway</a:t>
              </a:r>
              <a:r>
                <a:rPr lang="en-US" sz="1042" kern="0" dirty="0">
                  <a:solidFill>
                    <a:srgbClr val="5A5A5A"/>
                  </a:solidFill>
                  <a:latin typeface="Arial"/>
                </a:rPr>
                <a:t> and retrieval path are long</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Main use: Storage for high volume and high rotation products</a:t>
              </a:r>
            </a:p>
            <a:p>
              <a:pPr marL="171420" lvl="1" indent="-169916" defTabSz="488696">
                <a:spcAft>
                  <a:spcPts val="758"/>
                </a:spcAft>
                <a:buClr>
                  <a:srgbClr val="5A5A5A"/>
                </a:buClr>
              </a:pPr>
              <a:r>
                <a:rPr lang="en-US" sz="1042" kern="0" dirty="0">
                  <a:solidFill>
                    <a:srgbClr val="5A5A5A"/>
                  </a:solidFill>
                  <a:latin typeface="Arial"/>
                </a:rPr>
                <a:t>Height of the building: up to 10 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Most common use &amp; basic requirement for building</a:t>
              </a:r>
            </a:p>
          </p:txBody>
        </p:sp>
      </p:grpSp>
      <p:pic>
        <p:nvPicPr>
          <p:cNvPr id="205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379057" y="2028381"/>
            <a:ext cx="2841837" cy="2631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90051144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US" altLang="pl-PL" sz="1705" dirty="0">
                <a:solidFill>
                  <a:srgbClr val="5A5A5A"/>
                </a:solidFill>
              </a:rPr>
              <a:t>Manual Storage Solutions</a:t>
            </a:r>
            <a:br>
              <a:rPr lang="en-US" altLang="pl-PL" dirty="0"/>
            </a:br>
            <a:r>
              <a:rPr lang="en-US" altLang="pl-PL" dirty="0"/>
              <a:t>Wide Aisle 2-deep</a:t>
            </a:r>
            <a:r>
              <a:rPr lang="pl-PL" altLang="pl-PL" dirty="0"/>
              <a:t> </a:t>
            </a:r>
            <a:r>
              <a:rPr lang="en-US" altLang="pl-PL" dirty="0"/>
              <a:t>racks</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Double deep rack is racking that is used where a greater storage density is required. It accommodates two pallet loads stacked back-to-back and requires reach truck with telescopic fork. Double deep rack offers medium storage density and low cost per position.</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Very good density</a:t>
              </a:r>
            </a:p>
            <a:p>
              <a:pPr marL="171420" lvl="1" indent="-169916" defTabSz="488696">
                <a:spcAft>
                  <a:spcPts val="758"/>
                </a:spcAft>
                <a:buClr>
                  <a:srgbClr val="5A5A5A"/>
                </a:buClr>
              </a:pPr>
              <a:r>
                <a:rPr lang="en-GB" sz="1042" kern="0" dirty="0">
                  <a:solidFill>
                    <a:srgbClr val="5A5A5A"/>
                  </a:solidFill>
                  <a:latin typeface="Arial"/>
                </a:rPr>
                <a:t>Selectivity: Same SKU per lane</a:t>
              </a:r>
            </a:p>
            <a:p>
              <a:pPr marL="171420" lvl="1" indent="-169916" defTabSz="488696">
                <a:spcAft>
                  <a:spcPts val="758"/>
                </a:spcAft>
                <a:buClr>
                  <a:srgbClr val="5A5A5A"/>
                </a:buClr>
              </a:pPr>
              <a:r>
                <a:rPr lang="en-GB" sz="1042" kern="0" dirty="0">
                  <a:solidFill>
                    <a:srgbClr val="5A5A5A"/>
                  </a:solidFill>
                  <a:latin typeface="Arial"/>
                </a:rPr>
                <a:t>Direct access to pallet</a:t>
              </a:r>
            </a:p>
            <a:p>
              <a:pPr marL="171420" lvl="1" indent="-169916" defTabSz="488696">
                <a:spcAft>
                  <a:spcPts val="758"/>
                </a:spcAft>
                <a:buClr>
                  <a:srgbClr val="5A5A5A"/>
                </a:buClr>
              </a:pPr>
              <a:r>
                <a:rPr lang="en-GB" sz="1042" kern="0" dirty="0">
                  <a:solidFill>
                    <a:srgbClr val="5A5A5A"/>
                  </a:solidFill>
                  <a:latin typeface="Arial"/>
                </a:rPr>
                <a:t>Second pal. may be replenishment</a:t>
              </a: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pitchFamily="34" charset="0"/>
                </a:rPr>
                <a:t>Advantages</a:t>
              </a:r>
            </a:p>
          </p:txBody>
        </p:sp>
      </p:grpSp>
      <p:grpSp>
        <p:nvGrpSpPr>
          <p:cNvPr id="12" name="Group 11"/>
          <p:cNvGrpSpPr/>
          <p:nvPr/>
        </p:nvGrpSpPr>
        <p:grpSpPr>
          <a:xfrm>
            <a:off x="8243167"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Slower picking/travel speed</a:t>
              </a:r>
            </a:p>
            <a:p>
              <a:pPr marL="171420" lvl="1" indent="-169916" defTabSz="488696">
                <a:spcAft>
                  <a:spcPts val="758"/>
                </a:spcAft>
                <a:buClr>
                  <a:srgbClr val="5A5A5A"/>
                </a:buClr>
              </a:pPr>
              <a:r>
                <a:rPr lang="en-GB" sz="1042" kern="0" dirty="0">
                  <a:solidFill>
                    <a:srgbClr val="5A5A5A"/>
                  </a:solidFill>
                  <a:latin typeface="Arial"/>
                </a:rPr>
                <a:t>Less flexible with diverse load size</a:t>
              </a:r>
            </a:p>
            <a:p>
              <a:pPr marL="171420" lvl="1" indent="-169916" defTabSz="488696">
                <a:spcAft>
                  <a:spcPts val="758"/>
                </a:spcAft>
                <a:buClr>
                  <a:srgbClr val="5A5A5A"/>
                </a:buClr>
              </a:pPr>
              <a:r>
                <a:rPr lang="en-GB" sz="1042" kern="0" dirty="0">
                  <a:solidFill>
                    <a:srgbClr val="5A5A5A"/>
                  </a:solidFill>
                  <a:latin typeface="Arial"/>
                </a:rPr>
                <a:t>Higher investment</a:t>
              </a:r>
            </a:p>
            <a:p>
              <a:pPr marL="171420" lvl="1" indent="-169916" defTabSz="488696">
                <a:spcAft>
                  <a:spcPts val="758"/>
                </a:spcAft>
                <a:buClr>
                  <a:srgbClr val="5A5A5A"/>
                </a:buClr>
              </a:pPr>
              <a:r>
                <a:rPr lang="en-GB" sz="1042" kern="0" dirty="0">
                  <a:solidFill>
                    <a:srgbClr val="5A5A5A"/>
                  </a:solidFill>
                  <a:latin typeface="Arial"/>
                </a:rPr>
                <a:t>May need an extended forklift</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Main use: Storage in higher levels and picking in first position of the first level</a:t>
              </a:r>
            </a:p>
            <a:p>
              <a:pPr marL="171420" lvl="1" indent="-169916" defTabSz="488696">
                <a:spcAft>
                  <a:spcPts val="758"/>
                </a:spcAft>
                <a:buClr>
                  <a:srgbClr val="5A5A5A"/>
                </a:buClr>
              </a:pPr>
              <a:r>
                <a:rPr lang="en-GB" sz="1042" kern="0" dirty="0">
                  <a:solidFill>
                    <a:srgbClr val="5A5A5A"/>
                  </a:solidFill>
                  <a:latin typeface="Arial"/>
                </a:rPr>
                <a:t>Height of the building:</a:t>
              </a:r>
              <a:r>
                <a:rPr lang="pl-PL" sz="1042" kern="0" dirty="0">
                  <a:solidFill>
                    <a:srgbClr val="5A5A5A"/>
                  </a:solidFill>
                  <a:latin typeface="Arial"/>
                </a:rPr>
                <a:t> </a:t>
              </a:r>
              <a:r>
                <a:rPr lang="pl-PL" sz="1042" kern="0" dirty="0" err="1">
                  <a:solidFill>
                    <a:srgbClr val="5A5A5A"/>
                  </a:solidFill>
                  <a:latin typeface="Arial"/>
                </a:rPr>
                <a:t>up</a:t>
              </a:r>
              <a:r>
                <a:rPr lang="pl-PL" sz="1042" kern="0" dirty="0">
                  <a:solidFill>
                    <a:srgbClr val="5A5A5A"/>
                  </a:solidFill>
                  <a:latin typeface="Arial"/>
                </a:rPr>
                <a:t> to 10m</a:t>
              </a:r>
              <a:endParaRPr lang="en-GB" sz="1042" kern="0" dirty="0">
                <a:solidFill>
                  <a:srgbClr val="5A5A5A"/>
                </a:solidFill>
                <a:latin typeface="Arial"/>
              </a:endParaRP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33188" y="2082511"/>
            <a:ext cx="2787706" cy="3804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390631935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GB" altLang="pl-PL" sz="1705" dirty="0">
                <a:solidFill>
                  <a:srgbClr val="5A5A5A"/>
                </a:solidFill>
              </a:rPr>
              <a:t>Manual Storage Solutions</a:t>
            </a:r>
            <a:br>
              <a:rPr lang="en-GB" altLang="pl-PL" dirty="0"/>
            </a:br>
            <a:r>
              <a:rPr lang="pl-PL" altLang="pl-PL" dirty="0" err="1"/>
              <a:t>Very</a:t>
            </a:r>
            <a:r>
              <a:rPr lang="pl-PL" altLang="pl-PL" dirty="0"/>
              <a:t> n</a:t>
            </a:r>
            <a:r>
              <a:rPr lang="en-GB" altLang="pl-PL" dirty="0"/>
              <a:t>arrow aisle racks</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Very narrow aisle pallet racking systems have an aisle width of around 1.6 meters. This can free up to 45% of the floor space given over aisles in a wide aisle scheme. Narrow aisle forklift trucks must be used within the system, but the net result is a significant increase in space utilization</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Simple technique</a:t>
              </a:r>
            </a:p>
            <a:p>
              <a:pPr marL="171420" lvl="1" indent="-169916" defTabSz="488696">
                <a:spcAft>
                  <a:spcPts val="758"/>
                </a:spcAft>
                <a:buClr>
                  <a:srgbClr val="5A5A5A"/>
                </a:buClr>
              </a:pPr>
              <a:r>
                <a:rPr lang="en-GB" sz="1042" kern="0" dirty="0">
                  <a:solidFill>
                    <a:srgbClr val="5A5A5A"/>
                  </a:solidFill>
                  <a:latin typeface="Arial"/>
                </a:rPr>
                <a:t>High density</a:t>
              </a:r>
            </a:p>
            <a:p>
              <a:pPr marL="171420" lvl="1" indent="-169916" defTabSz="488696">
                <a:spcAft>
                  <a:spcPts val="758"/>
                </a:spcAft>
                <a:buClr>
                  <a:srgbClr val="5A5A5A"/>
                </a:buClr>
              </a:pPr>
              <a:r>
                <a:rPr lang="en-GB" sz="1042" kern="0" dirty="0">
                  <a:solidFill>
                    <a:srgbClr val="5A5A5A"/>
                  </a:solidFill>
                  <a:latin typeface="Arial"/>
                </a:rPr>
                <a:t>High flexibility for layout design</a:t>
              </a:r>
            </a:p>
            <a:p>
              <a:pPr marL="171420" lvl="1" indent="-169916" defTabSz="488696">
                <a:spcAft>
                  <a:spcPts val="758"/>
                </a:spcAft>
                <a:buClr>
                  <a:srgbClr val="5A5A5A"/>
                </a:buClr>
              </a:pPr>
              <a:r>
                <a:rPr lang="en-GB" sz="1042" kern="0" dirty="0">
                  <a:solidFill>
                    <a:srgbClr val="5A5A5A"/>
                  </a:solidFill>
                  <a:latin typeface="Arial"/>
                </a:rPr>
                <a:t>Low investment</a:t>
              </a: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pitchFamily="34" charset="0"/>
                </a:rPr>
                <a:t>Advantages</a:t>
              </a:r>
            </a:p>
          </p:txBody>
        </p:sp>
      </p:grpSp>
      <p:grpSp>
        <p:nvGrpSpPr>
          <p:cNvPr id="12" name="Group 11"/>
          <p:cNvGrpSpPr/>
          <p:nvPr/>
        </p:nvGrpSpPr>
        <p:grpSpPr>
          <a:xfrm>
            <a:off x="8243166"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Require guidance system (wire/rail)</a:t>
              </a:r>
            </a:p>
            <a:p>
              <a:pPr marL="171420" lvl="1" indent="-169916" defTabSz="488696">
                <a:spcAft>
                  <a:spcPts val="758"/>
                </a:spcAft>
                <a:buClr>
                  <a:srgbClr val="5A5A5A"/>
                </a:buClr>
              </a:pPr>
              <a:r>
                <a:rPr lang="en-GB" sz="1042" kern="0" dirty="0">
                  <a:solidFill>
                    <a:srgbClr val="5A5A5A"/>
                  </a:solidFill>
                  <a:latin typeface="Arial"/>
                </a:rPr>
                <a:t>High investment in building</a:t>
              </a:r>
            </a:p>
            <a:p>
              <a:pPr marL="171420" lvl="1" indent="-169916" defTabSz="488696">
                <a:spcAft>
                  <a:spcPts val="758"/>
                </a:spcAft>
                <a:buClr>
                  <a:srgbClr val="5A5A5A"/>
                </a:buClr>
              </a:pPr>
              <a:r>
                <a:rPr lang="en-GB" sz="1042" kern="0" dirty="0">
                  <a:solidFill>
                    <a:srgbClr val="5A5A5A"/>
                  </a:solidFill>
                  <a:latin typeface="Arial"/>
                </a:rPr>
                <a:t>Narrow aisle truck and personnel are not permitted together in same aisle. Only one truck can operate.</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Main use: Storage for high density but slower moving products</a:t>
              </a:r>
            </a:p>
            <a:p>
              <a:pPr marL="171420" lvl="1" indent="-169916" defTabSz="488696">
                <a:spcAft>
                  <a:spcPts val="758"/>
                </a:spcAft>
                <a:buClr>
                  <a:srgbClr val="5A5A5A"/>
                </a:buClr>
              </a:pPr>
              <a:r>
                <a:rPr lang="en-US" sz="1042" kern="0" dirty="0">
                  <a:solidFill>
                    <a:srgbClr val="5A5A5A"/>
                  </a:solidFill>
                  <a:latin typeface="Arial"/>
                </a:rPr>
                <a:t>Height of the building: between 12 and 14 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9058" y="2028380"/>
            <a:ext cx="2841837" cy="4012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420310816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US" altLang="pl-PL" sz="1705" dirty="0">
                <a:solidFill>
                  <a:srgbClr val="5A5A5A"/>
                </a:solidFill>
              </a:rPr>
              <a:t>Manual Storage Solutions</a:t>
            </a:r>
            <a:br>
              <a:rPr lang="en-US" altLang="pl-PL" dirty="0"/>
            </a:br>
            <a:r>
              <a:rPr lang="en-US" altLang="pl-PL" dirty="0"/>
              <a:t>Push-back racks</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The push-back rack is a LIFO solution where the load is place into storage using a rail-guided carrier. When a load is placed into storage the pushes the other loads back into the storage area. When a load is removed the next load in the lane moved to the position where the other load was removed. </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Reduces aisles requirements</a:t>
              </a:r>
            </a:p>
            <a:p>
              <a:pPr marL="171420" lvl="1" indent="-169916" defTabSz="488696">
                <a:spcAft>
                  <a:spcPts val="758"/>
                </a:spcAft>
                <a:buClr>
                  <a:srgbClr val="5A5A5A"/>
                </a:buClr>
              </a:pPr>
              <a:r>
                <a:rPr lang="en-US" sz="1042" kern="0" dirty="0">
                  <a:solidFill>
                    <a:srgbClr val="5A5A5A"/>
                  </a:solidFill>
                  <a:latin typeface="Arial"/>
                </a:rPr>
                <a:t>High density</a:t>
              </a:r>
            </a:p>
            <a:p>
              <a:pPr marL="171420" lvl="1" indent="-169916" defTabSz="488696">
                <a:spcAft>
                  <a:spcPts val="758"/>
                </a:spcAft>
                <a:buClr>
                  <a:srgbClr val="5A5A5A"/>
                </a:buClr>
              </a:pPr>
              <a:r>
                <a:rPr lang="en-US" sz="1042" kern="0" dirty="0">
                  <a:solidFill>
                    <a:srgbClr val="5A5A5A"/>
                  </a:solidFill>
                  <a:latin typeface="Arial"/>
                </a:rPr>
                <a:t>Flexibility for modular growth</a:t>
              </a:r>
            </a:p>
            <a:p>
              <a:pPr marL="171420" lvl="1" indent="-169916" defTabSz="488696">
                <a:spcAft>
                  <a:spcPts val="758"/>
                </a:spcAft>
                <a:buClr>
                  <a:srgbClr val="5A5A5A"/>
                </a:buClr>
              </a:pPr>
              <a:r>
                <a:rPr lang="en-US" sz="1042" kern="0" dirty="0">
                  <a:solidFill>
                    <a:srgbClr val="5A5A5A"/>
                  </a:solidFill>
                  <a:latin typeface="Arial"/>
                </a:rPr>
                <a:t>High speed</a:t>
              </a:r>
            </a:p>
            <a:p>
              <a:pPr marL="1503" lvl="1" indent="0" defTabSz="488696">
                <a:spcAft>
                  <a:spcPts val="758"/>
                </a:spcAft>
                <a:buClr>
                  <a:srgbClr val="5A5A5A"/>
                </a:buClr>
                <a:buNone/>
              </a:pPr>
              <a:endParaRPr lang="en-US" sz="1042" kern="0" dirty="0">
                <a:solidFill>
                  <a:srgbClr val="5A5A5A"/>
                </a:solidFill>
                <a:latin typeface="Arial"/>
              </a:endParaRP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pitchFamily="34" charset="0"/>
                </a:rPr>
                <a:t>Advantages</a:t>
              </a:r>
            </a:p>
          </p:txBody>
        </p:sp>
      </p:grpSp>
      <p:grpSp>
        <p:nvGrpSpPr>
          <p:cNvPr id="12" name="Group 11"/>
          <p:cNvGrpSpPr/>
          <p:nvPr/>
        </p:nvGrpSpPr>
        <p:grpSpPr>
          <a:xfrm>
            <a:off x="8243166"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No direct access to the pallet</a:t>
              </a:r>
            </a:p>
            <a:p>
              <a:pPr marL="171420" lvl="1" indent="-169916" defTabSz="488696">
                <a:spcAft>
                  <a:spcPts val="758"/>
                </a:spcAft>
                <a:buClr>
                  <a:srgbClr val="5A5A5A"/>
                </a:buClr>
              </a:pPr>
              <a:r>
                <a:rPr lang="en-US" altLang="en-US" sz="1042" kern="0" dirty="0">
                  <a:solidFill>
                    <a:srgbClr val="5A5A5A"/>
                  </a:solidFill>
                  <a:latin typeface="Arial"/>
                </a:rPr>
                <a:t>Heavy load units not preferred</a:t>
              </a:r>
            </a:p>
            <a:p>
              <a:pPr marL="171420" lvl="1" indent="-169916" defTabSz="488696">
                <a:spcAft>
                  <a:spcPts val="758"/>
                </a:spcAft>
                <a:buClr>
                  <a:srgbClr val="5A5A5A"/>
                </a:buClr>
              </a:pPr>
              <a:r>
                <a:rPr lang="en-US" sz="1042" kern="0" dirty="0">
                  <a:solidFill>
                    <a:srgbClr val="5A5A5A"/>
                  </a:solidFill>
                  <a:latin typeface="Arial"/>
                </a:rPr>
                <a:t>High investment </a:t>
              </a:r>
            </a:p>
            <a:p>
              <a:pPr marL="171420" lvl="1" indent="-169916" defTabSz="488696">
                <a:spcAft>
                  <a:spcPts val="758"/>
                </a:spcAft>
                <a:buClr>
                  <a:srgbClr val="5A5A5A"/>
                </a:buClr>
              </a:pPr>
              <a:r>
                <a:rPr lang="en-US" sz="1042" kern="0" dirty="0" err="1">
                  <a:solidFill>
                    <a:srgbClr val="5A5A5A"/>
                  </a:solidFill>
                  <a:latin typeface="Arial"/>
                </a:rPr>
                <a:t>Putaway</a:t>
              </a:r>
              <a:r>
                <a:rPr lang="en-US" sz="1042" kern="0" dirty="0">
                  <a:solidFill>
                    <a:srgbClr val="5A5A5A"/>
                  </a:solidFill>
                  <a:latin typeface="Arial"/>
                </a:rPr>
                <a:t>/picking from same aisle</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Main use: Storage for high rotation products and for medium lots</a:t>
              </a:r>
            </a:p>
            <a:p>
              <a:pPr marL="171420" lvl="1" indent="-169916" defTabSz="488696">
                <a:spcAft>
                  <a:spcPts val="758"/>
                </a:spcAft>
                <a:buClr>
                  <a:srgbClr val="5A5A5A"/>
                </a:buClr>
              </a:pPr>
              <a:r>
                <a:rPr lang="en-US" sz="1042" kern="0" dirty="0">
                  <a:solidFill>
                    <a:srgbClr val="5A5A5A"/>
                  </a:solidFill>
                  <a:latin typeface="Arial"/>
                </a:rPr>
                <a:t>Height of the building: up to 10</a:t>
              </a:r>
              <a:r>
                <a:rPr lang="pl-PL" sz="1042" kern="0" dirty="0">
                  <a:solidFill>
                    <a:srgbClr val="5A5A5A"/>
                  </a:solidFill>
                  <a:latin typeface="Arial"/>
                </a:rPr>
                <a:t> </a:t>
              </a:r>
              <a:r>
                <a:rPr lang="en-US" sz="1042" kern="0" dirty="0">
                  <a:solidFill>
                    <a:srgbClr val="5A5A5A"/>
                  </a:solidFill>
                  <a:latin typeface="Arial"/>
                </a:rPr>
                <a:t>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Most common use &amp; basic requirement for building</a:t>
              </a:r>
            </a:p>
          </p:txBody>
        </p:sp>
      </p:gr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6050" y="2028380"/>
            <a:ext cx="2821182" cy="3789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307157796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GB" altLang="pl-PL" sz="1705" dirty="0">
                <a:solidFill>
                  <a:srgbClr val="5A5A5A"/>
                </a:solidFill>
              </a:rPr>
              <a:t>Manual Storage Solutions</a:t>
            </a:r>
            <a:br>
              <a:rPr lang="en-GB" altLang="pl-PL" dirty="0"/>
            </a:br>
            <a:r>
              <a:rPr lang="en-GB" altLang="pl-PL" dirty="0"/>
              <a:t>Drive-in / drive-through racks</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Drive-in / drive-thru allow the forklift to drive directly into the lane of stacked rows. The drive-in lanes provide access for the forklift to place and remove stock. The difference between a drive-in and a drive-thru system is whether the stack rows have an entry at only one end, or at both ends. </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Simple technique</a:t>
              </a:r>
            </a:p>
            <a:p>
              <a:pPr marL="171420" lvl="1" indent="-169916" defTabSz="488696">
                <a:spcAft>
                  <a:spcPts val="758"/>
                </a:spcAft>
                <a:buClr>
                  <a:srgbClr val="5A5A5A"/>
                </a:buClr>
              </a:pPr>
              <a:r>
                <a:rPr lang="en-GB" sz="1042" kern="0" dirty="0">
                  <a:solidFill>
                    <a:srgbClr val="5A5A5A"/>
                  </a:solidFill>
                  <a:latin typeface="Arial"/>
                </a:rPr>
                <a:t>High density</a:t>
              </a:r>
            </a:p>
            <a:p>
              <a:pPr marL="171420" lvl="1" indent="-169916" defTabSz="488696">
                <a:spcAft>
                  <a:spcPts val="758"/>
                </a:spcAft>
                <a:buClr>
                  <a:srgbClr val="5A5A5A"/>
                </a:buClr>
              </a:pPr>
              <a:r>
                <a:rPr lang="en-GB" sz="1042" kern="0" dirty="0">
                  <a:solidFill>
                    <a:srgbClr val="5A5A5A"/>
                  </a:solidFill>
                  <a:latin typeface="Arial"/>
                </a:rPr>
                <a:t>Flexibility for modular growth</a:t>
              </a:r>
              <a:endParaRPr lang="pl-PL" sz="1042" kern="0" dirty="0">
                <a:solidFill>
                  <a:srgbClr val="5A5A5A"/>
                </a:solidFill>
                <a:latin typeface="Arial"/>
              </a:endParaRPr>
            </a:p>
            <a:p>
              <a:pPr marL="171420" lvl="1" indent="-169916" defTabSz="488696">
                <a:spcAft>
                  <a:spcPts val="758"/>
                </a:spcAft>
                <a:buClr>
                  <a:srgbClr val="5A5A5A"/>
                </a:buClr>
              </a:pPr>
              <a:r>
                <a:rPr lang="pl-PL" sz="1042" kern="0" dirty="0">
                  <a:solidFill>
                    <a:srgbClr val="5A5A5A"/>
                  </a:solidFill>
                  <a:latin typeface="Arial"/>
                </a:rPr>
                <a:t>No</a:t>
              </a:r>
              <a:r>
                <a:rPr lang="en-US" sz="1042" kern="0" dirty="0">
                  <a:solidFill>
                    <a:srgbClr val="5A5A5A"/>
                  </a:solidFill>
                  <a:latin typeface="Arial"/>
                </a:rPr>
                <a:t> need for multiple aisles</a:t>
              </a:r>
              <a:endParaRPr lang="en-GB" sz="1042" kern="0" dirty="0">
                <a:solidFill>
                  <a:srgbClr val="5A5A5A"/>
                </a:solidFill>
                <a:latin typeface="Arial"/>
              </a:endParaRP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pitchFamily="34" charset="0"/>
                </a:rPr>
                <a:t>Advantages</a:t>
              </a:r>
            </a:p>
          </p:txBody>
        </p:sp>
      </p:grpSp>
      <p:grpSp>
        <p:nvGrpSpPr>
          <p:cNvPr id="12" name="Group 11"/>
          <p:cNvGrpSpPr/>
          <p:nvPr/>
        </p:nvGrpSpPr>
        <p:grpSpPr>
          <a:xfrm>
            <a:off x="8243166"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Requires one SKU per module/bay</a:t>
              </a:r>
            </a:p>
            <a:p>
              <a:pPr marL="171420" lvl="1" indent="-169916" defTabSz="488696">
                <a:spcAft>
                  <a:spcPts val="758"/>
                </a:spcAft>
                <a:buClr>
                  <a:srgbClr val="5A5A5A"/>
                </a:buClr>
              </a:pPr>
              <a:r>
                <a:rPr lang="en-GB" sz="1042" kern="0" dirty="0">
                  <a:solidFill>
                    <a:srgbClr val="5A5A5A"/>
                  </a:solidFill>
                  <a:latin typeface="Arial"/>
                </a:rPr>
                <a:t>Very wide aisles (4-5 m)</a:t>
              </a:r>
            </a:p>
            <a:p>
              <a:pPr marL="171420" lvl="1" indent="-169916" defTabSz="488696">
                <a:spcAft>
                  <a:spcPts val="758"/>
                </a:spcAft>
                <a:buClr>
                  <a:srgbClr val="5A5A5A"/>
                </a:buClr>
              </a:pPr>
              <a:r>
                <a:rPr lang="en-GB" sz="1042" kern="0" dirty="0">
                  <a:solidFill>
                    <a:srgbClr val="5A5A5A"/>
                  </a:solidFill>
                  <a:latin typeface="Arial"/>
                </a:rPr>
                <a:t>Must pick/put away each bay level by level, row by row</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Main use: Storage for low rotation products and for big lots</a:t>
              </a:r>
            </a:p>
            <a:p>
              <a:pPr marL="171420" lvl="1" indent="-169916" defTabSz="488696">
                <a:spcAft>
                  <a:spcPts val="758"/>
                </a:spcAft>
                <a:buClr>
                  <a:srgbClr val="5A5A5A"/>
                </a:buClr>
              </a:pPr>
              <a:r>
                <a:rPr lang="en-GB" sz="1042" kern="0" dirty="0">
                  <a:solidFill>
                    <a:srgbClr val="5A5A5A"/>
                  </a:solidFill>
                  <a:latin typeface="Arial"/>
                </a:rPr>
                <a:t>Height of the building: up t</a:t>
              </a:r>
              <a:r>
                <a:rPr lang="pl-PL" sz="1042" kern="0" dirty="0">
                  <a:solidFill>
                    <a:srgbClr val="5A5A5A"/>
                  </a:solidFill>
                  <a:latin typeface="Arial"/>
                </a:rPr>
                <a:t>o</a:t>
              </a:r>
              <a:r>
                <a:rPr lang="en-GB" sz="1042" kern="0" dirty="0">
                  <a:solidFill>
                    <a:srgbClr val="5A5A5A"/>
                  </a:solidFill>
                  <a:latin typeface="Arial"/>
                </a:rPr>
                <a:t> 10 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8755" y="2028380"/>
            <a:ext cx="2812139" cy="3818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115408846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type="body" sz="quarter" idx="13"/>
          </p:nvPr>
        </p:nvSpPr>
        <p:spPr>
          <a:xfrm>
            <a:off x="246445" y="1297105"/>
            <a:ext cx="11419676" cy="5195135"/>
          </a:xfrm>
        </p:spPr>
        <p:txBody>
          <a:bodyPr>
            <a:normAutofit fontScale="92500" lnSpcReduction="10000"/>
          </a:bodyPr>
          <a:lstStyle/>
          <a:p>
            <a:pPr marL="0" indent="0">
              <a:lnSpc>
                <a:spcPct val="90000"/>
              </a:lnSpc>
              <a:buNone/>
            </a:pPr>
            <a:r>
              <a:rPr lang="en-US" sz="2200" b="1" dirty="0">
                <a:solidFill>
                  <a:srgbClr val="10069F"/>
                </a:solidFill>
              </a:rPr>
              <a:t>Personas</a:t>
            </a:r>
          </a:p>
          <a:p>
            <a:pPr marL="363537" lvl="1" indent="-177800">
              <a:buSzPct val="100000"/>
              <a:buFont typeface="Arial" panose="020B0604020202020204" pitchFamily="34" charset="0"/>
              <a:buChar char="•"/>
            </a:pPr>
            <a:r>
              <a:rPr lang="es-AR" dirty="0"/>
              <a:t>Nos permite desarrollar las capacidades </a:t>
            </a:r>
            <a:r>
              <a:rPr lang="es-AR" b="1" dirty="0"/>
              <a:t>de “nuestra gente” </a:t>
            </a:r>
            <a:r>
              <a:rPr lang="es-AR" dirty="0"/>
              <a:t>para ser más competitivos.</a:t>
            </a:r>
          </a:p>
          <a:p>
            <a:pPr marL="363537" lvl="1" indent="-177800">
              <a:buSzPct val="100000"/>
              <a:buFont typeface="Arial" panose="020B0604020202020204" pitchFamily="34" charset="0"/>
              <a:buChar char="•"/>
            </a:pPr>
            <a:r>
              <a:rPr lang="es-AR" dirty="0"/>
              <a:t>Nos proporciona una mayor escucha y comprensión de nuestros equipos: </a:t>
            </a:r>
            <a:r>
              <a:rPr lang="es-AR" b="1" dirty="0"/>
              <a:t>"cómo pensamos, sentimos y actuamos“.</a:t>
            </a:r>
          </a:p>
          <a:p>
            <a:pPr marL="363537" lvl="1" indent="-177800">
              <a:buSzPct val="100000"/>
              <a:buFont typeface="Arial" panose="020B0604020202020204" pitchFamily="34" charset="0"/>
              <a:buChar char="•"/>
            </a:pPr>
            <a:r>
              <a:rPr lang="es-AR" dirty="0"/>
              <a:t>Nos permite poner en práctica ese conocimiento que inspira a los equipos a </a:t>
            </a:r>
            <a:r>
              <a:rPr lang="es-AR" b="1" dirty="0"/>
              <a:t>hacer su mejor trabajo.</a:t>
            </a:r>
          </a:p>
          <a:p>
            <a:pPr marL="363537" lvl="1" indent="-177800">
              <a:lnSpc>
                <a:spcPct val="90000"/>
              </a:lnSpc>
              <a:buSzPct val="100000"/>
              <a:buFont typeface="Arial" panose="020B0604020202020204" pitchFamily="34" charset="0"/>
              <a:buChar char="•"/>
            </a:pPr>
            <a:endParaRPr lang="en-US" sz="1600" dirty="0"/>
          </a:p>
          <a:p>
            <a:pPr marL="0" indent="0">
              <a:lnSpc>
                <a:spcPct val="90000"/>
              </a:lnSpc>
              <a:buNone/>
            </a:pPr>
            <a:r>
              <a:rPr lang="en-US" sz="2200" b="1" dirty="0" err="1">
                <a:solidFill>
                  <a:srgbClr val="10069F"/>
                </a:solidFill>
              </a:rPr>
              <a:t>Etandarizacion</a:t>
            </a:r>
            <a:endParaRPr lang="en-US" sz="2200" b="1" dirty="0">
              <a:solidFill>
                <a:srgbClr val="10069F"/>
              </a:solidFill>
            </a:endParaRPr>
          </a:p>
          <a:p>
            <a:pPr marL="363537" lvl="1" indent="-177800">
              <a:buSzPct val="100000"/>
              <a:buFont typeface="Arial" panose="020B0604020202020204" pitchFamily="34" charset="0"/>
              <a:buChar char="•"/>
            </a:pPr>
            <a:r>
              <a:rPr lang="es-AR" dirty="0"/>
              <a:t>Establece elementos comunes en el enfoque de </a:t>
            </a:r>
            <a:r>
              <a:rPr lang="es-AR" b="1" dirty="0"/>
              <a:t>MEJORA</a:t>
            </a:r>
            <a:r>
              <a:rPr lang="es-AR" dirty="0"/>
              <a:t> en LAO con estándares, herramientas y terminología comunes.</a:t>
            </a:r>
          </a:p>
          <a:p>
            <a:pPr marL="363537" lvl="1" indent="-177800">
              <a:buSzPct val="100000"/>
              <a:buFont typeface="Arial" panose="020B0604020202020204" pitchFamily="34" charset="0"/>
              <a:buChar char="•"/>
            </a:pPr>
            <a:r>
              <a:rPr lang="es-AR" dirty="0"/>
              <a:t>Permite un mayor intercambio/ </a:t>
            </a:r>
            <a:r>
              <a:rPr lang="es-AR" dirty="0" err="1"/>
              <a:t>network</a:t>
            </a:r>
            <a:r>
              <a:rPr lang="es-AR" dirty="0"/>
              <a:t> Local/Regional.</a:t>
            </a:r>
          </a:p>
          <a:p>
            <a:pPr marL="363537" lvl="1" indent="-177800">
              <a:buSzPct val="100000"/>
              <a:buFont typeface="Arial" panose="020B0604020202020204" pitchFamily="34" charset="0"/>
              <a:buChar char="•"/>
            </a:pPr>
            <a:r>
              <a:rPr lang="es-AR" dirty="0"/>
              <a:t>Mejoras en los costos de distribución</a:t>
            </a:r>
          </a:p>
          <a:p>
            <a:pPr marL="363537" lvl="1" indent="-177800">
              <a:buSzPct val="100000"/>
              <a:buFont typeface="Arial" panose="020B0604020202020204" pitchFamily="34" charset="0"/>
              <a:buChar char="•"/>
            </a:pPr>
            <a:r>
              <a:rPr lang="es-AR" dirty="0"/>
              <a:t>Mayor eficiencia y aprovechamiento de los recursos/tiempos.</a:t>
            </a:r>
          </a:p>
          <a:p>
            <a:pPr marL="185737" lvl="1" indent="0">
              <a:lnSpc>
                <a:spcPct val="90000"/>
              </a:lnSpc>
              <a:buSzPct val="100000"/>
              <a:buNone/>
            </a:pPr>
            <a:endParaRPr lang="en-US" dirty="0"/>
          </a:p>
          <a:p>
            <a:pPr marL="0" indent="0">
              <a:lnSpc>
                <a:spcPct val="90000"/>
              </a:lnSpc>
              <a:buNone/>
            </a:pPr>
            <a:r>
              <a:rPr lang="en-US" sz="2200" b="1" dirty="0" err="1">
                <a:solidFill>
                  <a:srgbClr val="10069F"/>
                </a:solidFill>
              </a:rPr>
              <a:t>Mejora</a:t>
            </a:r>
            <a:r>
              <a:rPr lang="en-US" sz="2200" b="1" dirty="0">
                <a:solidFill>
                  <a:srgbClr val="10069F"/>
                </a:solidFill>
              </a:rPr>
              <a:t> continua/ Continuous Improvement</a:t>
            </a:r>
          </a:p>
          <a:p>
            <a:pPr marL="363537" lvl="1" indent="-177800">
              <a:buFont typeface="Arial" panose="020B0604020202020204" pitchFamily="34" charset="0"/>
              <a:buChar char="•"/>
            </a:pPr>
            <a:r>
              <a:rPr lang="es-AR" dirty="0"/>
              <a:t>OPEX agrega un elemento de mejora enfocada y continua a los sistemas desarrollados para asegurar la sustentabilidad.</a:t>
            </a:r>
          </a:p>
          <a:p>
            <a:pPr marL="363537" lvl="1" indent="-177800">
              <a:buFont typeface="Arial" panose="020B0604020202020204" pitchFamily="34" charset="0"/>
              <a:buChar char="•"/>
            </a:pPr>
            <a:r>
              <a:rPr lang="es-AR" dirty="0"/>
              <a:t> Creando nuestra Mejora Continua con un enfoque en las personas/ equipos, los procesos y los indicadores de </a:t>
            </a:r>
            <a:r>
              <a:rPr lang="es-AR" dirty="0" err="1"/>
              <a:t>gestion</a:t>
            </a:r>
            <a:endParaRPr lang="es-AR" dirty="0"/>
          </a:p>
        </p:txBody>
      </p:sp>
      <p:sp>
        <p:nvSpPr>
          <p:cNvPr id="7" name="Slide Number Placeholder 3"/>
          <p:cNvSpPr>
            <a:spLocks noGrp="1"/>
          </p:cNvSpPr>
          <p:nvPr>
            <p:ph type="sldNum" sz="quarter" idx="4"/>
          </p:nvPr>
        </p:nvSpPr>
        <p:spPr>
          <a:prstGeom prst="rect">
            <a:avLst/>
          </a:prstGeom>
        </p:spPr>
        <p:txBody>
          <a:bodyPr wrap="square" lIns="0" tIns="0" rIns="0" bIns="0" anchor="ctr" anchorCtr="0">
            <a:noAutofit/>
          </a:bodyPr>
          <a:lstStyle>
            <a:lvl1pPr algn="ctr">
              <a:defRPr sz="900">
                <a:solidFill>
                  <a:schemeClr val="tx2"/>
                </a:solidFill>
                <a:latin typeface="Arial"/>
                <a:cs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C9EFAC-D52E-4ABF-945B-836139D00783}" type="slidenum">
              <a:rPr kumimoji="0" lang="en-AU" sz="900" b="0" i="0" u="none" strike="noStrike" kern="0" cap="none" spc="0" normalizeH="0" baseline="0" noProof="0">
                <a:ln>
                  <a:noFill/>
                </a:ln>
                <a:solidFill>
                  <a:srgbClr val="C25327"/>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AU" sz="900" b="0" i="0" u="none" strike="noStrike" kern="0" cap="none" spc="0" normalizeH="0" baseline="0" noProof="0" dirty="0">
              <a:ln>
                <a:noFill/>
              </a:ln>
              <a:solidFill>
                <a:srgbClr val="C25327"/>
              </a:solidFill>
              <a:effectLst/>
              <a:uLnTx/>
              <a:uFillTx/>
              <a:latin typeface="Arial"/>
              <a:ea typeface="+mn-ea"/>
              <a:cs typeface="Arial"/>
            </a:endParaRPr>
          </a:p>
        </p:txBody>
      </p:sp>
      <p:sp>
        <p:nvSpPr>
          <p:cNvPr id="8" name="Title 5"/>
          <p:cNvSpPr>
            <a:spLocks noGrp="1"/>
          </p:cNvSpPr>
          <p:nvPr>
            <p:ph type="title"/>
          </p:nvPr>
        </p:nvSpPr>
        <p:spPr>
          <a:xfrm>
            <a:off x="93538" y="98898"/>
            <a:ext cx="12092528" cy="541089"/>
          </a:xfrm>
        </p:spPr>
        <p:txBody>
          <a:bodyPr>
            <a:normAutofit fontScale="90000"/>
          </a:bodyPr>
          <a:lstStyle/>
          <a:p>
            <a:pPr lvl="0">
              <a:lnSpc>
                <a:spcPct val="75000"/>
              </a:lnSpc>
              <a:defRPr/>
            </a:pPr>
            <a:r>
              <a:rPr lang="en-US" dirty="0" err="1">
                <a:cs typeface="SuomiHand Sc" pitchFamily="50" charset="0"/>
              </a:rPr>
              <a:t>Porque</a:t>
            </a:r>
            <a:r>
              <a:rPr lang="en-US" dirty="0">
                <a:cs typeface="SuomiHand Sc" pitchFamily="50" charset="0"/>
              </a:rPr>
              <a:t> </a:t>
            </a:r>
            <a:r>
              <a:rPr lang="en-US" dirty="0" err="1">
                <a:cs typeface="SuomiHand Sc" pitchFamily="50" charset="0"/>
              </a:rPr>
              <a:t>buscar</a:t>
            </a:r>
            <a:r>
              <a:rPr lang="en-US" dirty="0">
                <a:cs typeface="SuomiHand Sc" pitchFamily="50" charset="0"/>
              </a:rPr>
              <a:t> la </a:t>
            </a:r>
            <a:r>
              <a:rPr lang="en-US" dirty="0" err="1">
                <a:cs typeface="SuomiHand Sc" pitchFamily="50" charset="0"/>
              </a:rPr>
              <a:t>Excelencia</a:t>
            </a:r>
            <a:r>
              <a:rPr lang="en-US" dirty="0">
                <a:cs typeface="SuomiHand Sc" pitchFamily="50" charset="0"/>
              </a:rPr>
              <a:t> </a:t>
            </a:r>
            <a:r>
              <a:rPr lang="en-US" dirty="0" err="1">
                <a:cs typeface="SuomiHand Sc" pitchFamily="50" charset="0"/>
              </a:rPr>
              <a:t>Operacional</a:t>
            </a:r>
            <a:r>
              <a:rPr lang="en-US" dirty="0">
                <a:cs typeface="SuomiHand Sc" pitchFamily="50" charset="0"/>
              </a:rPr>
              <a:t> </a:t>
            </a:r>
            <a:br>
              <a:rPr lang="en-US" dirty="0">
                <a:cs typeface="SuomiHand Sc" pitchFamily="50" charset="0"/>
              </a:rPr>
            </a:br>
            <a:r>
              <a:rPr lang="en-US" dirty="0" err="1">
                <a:cs typeface="SuomiHand Sc" pitchFamily="50" charset="0"/>
              </a:rPr>
              <a:t>en</a:t>
            </a:r>
            <a:r>
              <a:rPr lang="en-US" dirty="0">
                <a:cs typeface="SuomiHand Sc" pitchFamily="50" charset="0"/>
              </a:rPr>
              <a:t> </a:t>
            </a:r>
            <a:r>
              <a:rPr lang="en-US" dirty="0" err="1">
                <a:cs typeface="SuomiHand Sc" pitchFamily="50" charset="0"/>
              </a:rPr>
              <a:t>Nuestros</a:t>
            </a:r>
            <a:r>
              <a:rPr lang="en-US" dirty="0">
                <a:cs typeface="SuomiHand Sc" pitchFamily="50" charset="0"/>
              </a:rPr>
              <a:t> </a:t>
            </a:r>
            <a:r>
              <a:rPr lang="en-US" dirty="0" err="1">
                <a:cs typeface="SuomiHand Sc" pitchFamily="50" charset="0"/>
              </a:rPr>
              <a:t>almacenes</a:t>
            </a:r>
            <a:r>
              <a:rPr lang="en-US" dirty="0">
                <a:cs typeface="SuomiHand Sc" pitchFamily="50" charset="0"/>
              </a:rPr>
              <a:t> LAO</a:t>
            </a:r>
          </a:p>
        </p:txBody>
      </p:sp>
      <p:pic>
        <p:nvPicPr>
          <p:cNvPr id="5" name="Imagen 4">
            <a:extLst>
              <a:ext uri="{FF2B5EF4-FFF2-40B4-BE49-F238E27FC236}">
                <a16:creationId xmlns:a16="http://schemas.microsoft.com/office/drawing/2014/main" id="{96707506-DA9D-42AF-AD07-AA1E43068FD0}"/>
              </a:ext>
            </a:extLst>
          </p:cNvPr>
          <p:cNvPicPr>
            <a:picLocks noChangeAspect="1"/>
          </p:cNvPicPr>
          <p:nvPr/>
        </p:nvPicPr>
        <p:blipFill>
          <a:blip r:embed="rId2"/>
          <a:stretch>
            <a:fillRect/>
          </a:stretch>
        </p:blipFill>
        <p:spPr>
          <a:xfrm>
            <a:off x="137839" y="6316911"/>
            <a:ext cx="2164356" cy="541089"/>
          </a:xfrm>
          <a:prstGeom prst="rect">
            <a:avLst/>
          </a:prstGeom>
        </p:spPr>
      </p:pic>
    </p:spTree>
    <p:extLst>
      <p:ext uri="{BB962C8B-B14F-4D97-AF65-F5344CB8AC3E}">
        <p14:creationId xmlns:p14="http://schemas.microsoft.com/office/powerpoint/2010/main" val="165743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GB" altLang="pl-PL" sz="1705" dirty="0">
                <a:solidFill>
                  <a:srgbClr val="5A5A5A"/>
                </a:solidFill>
              </a:rPr>
              <a:t>Manual Storage Solutions</a:t>
            </a:r>
            <a:br>
              <a:rPr lang="en-GB" altLang="pl-PL" dirty="0"/>
            </a:br>
            <a:r>
              <a:rPr lang="en-GB" altLang="pl-PL" dirty="0"/>
              <a:t>Flow racks</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Flow rack, or gravity rack is a storage rack that utilizes metal shelves, which are equipped with rollers. Such an arrangement allows products and materials to „flow” from the back of the rack to the front</a:t>
              </a:r>
              <a:r>
                <a:rPr lang="pl-PL" sz="1042" kern="0" dirty="0">
                  <a:solidFill>
                    <a:srgbClr val="5A5A5A"/>
                  </a:solidFill>
                  <a:latin typeface="Arial"/>
                </a:rPr>
                <a:t>.</a:t>
              </a:r>
              <a:endParaRPr lang="en-US" sz="1042" kern="0" dirty="0">
                <a:solidFill>
                  <a:srgbClr val="5A5A5A"/>
                </a:solidFill>
                <a:latin typeface="Arial"/>
              </a:endParaRP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Simple technique</a:t>
              </a:r>
            </a:p>
            <a:p>
              <a:pPr marL="171420" lvl="1" indent="-169916" defTabSz="488696">
                <a:spcAft>
                  <a:spcPts val="758"/>
                </a:spcAft>
                <a:buClr>
                  <a:srgbClr val="5A5A5A"/>
                </a:buClr>
              </a:pPr>
              <a:r>
                <a:rPr lang="en-GB" sz="1042" kern="0" dirty="0">
                  <a:solidFill>
                    <a:srgbClr val="5A5A5A"/>
                  </a:solidFill>
                  <a:latin typeface="Arial"/>
                </a:rPr>
                <a:t>High density</a:t>
              </a:r>
            </a:p>
            <a:p>
              <a:pPr marL="171420" lvl="1" indent="-169916" defTabSz="488696">
                <a:spcAft>
                  <a:spcPts val="758"/>
                </a:spcAft>
                <a:buClr>
                  <a:srgbClr val="5A5A5A"/>
                </a:buClr>
              </a:pPr>
              <a:r>
                <a:rPr lang="en-GB" sz="1042" kern="0" dirty="0">
                  <a:solidFill>
                    <a:srgbClr val="5A5A5A"/>
                  </a:solidFill>
                  <a:latin typeface="Arial"/>
                </a:rPr>
                <a:t>Flexibility for modular growth</a:t>
              </a:r>
            </a:p>
            <a:p>
              <a:pPr marL="171420" lvl="1" indent="-169916" defTabSz="488696">
                <a:spcAft>
                  <a:spcPts val="758"/>
                </a:spcAft>
                <a:buClr>
                  <a:srgbClr val="5A5A5A"/>
                </a:buClr>
              </a:pPr>
              <a:r>
                <a:rPr lang="en-GB" sz="1042" kern="0" dirty="0">
                  <a:solidFill>
                    <a:srgbClr val="5A5A5A"/>
                  </a:solidFill>
                  <a:latin typeface="Arial"/>
                </a:rPr>
                <a:t>High speed</a:t>
              </a:r>
            </a:p>
            <a:p>
              <a:pPr marL="1503" lvl="1" indent="0" defTabSz="488696">
                <a:spcAft>
                  <a:spcPts val="758"/>
                </a:spcAft>
                <a:buClr>
                  <a:srgbClr val="5A5A5A"/>
                </a:buClr>
                <a:buNone/>
              </a:pPr>
              <a:endParaRPr lang="en-GB" sz="1042" kern="0" dirty="0">
                <a:solidFill>
                  <a:srgbClr val="5A5A5A"/>
                </a:solidFill>
                <a:latin typeface="Arial"/>
              </a:endParaRP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pitchFamily="34" charset="0"/>
                </a:rPr>
                <a:t>Advantages</a:t>
              </a:r>
            </a:p>
          </p:txBody>
        </p:sp>
      </p:grpSp>
      <p:grpSp>
        <p:nvGrpSpPr>
          <p:cNvPr id="12" name="Group 11"/>
          <p:cNvGrpSpPr/>
          <p:nvPr/>
        </p:nvGrpSpPr>
        <p:grpSpPr>
          <a:xfrm>
            <a:off x="8243166"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No direct access to the pallet</a:t>
              </a:r>
            </a:p>
            <a:p>
              <a:pPr marL="171420" lvl="1" indent="-169916" defTabSz="488696">
                <a:spcAft>
                  <a:spcPts val="758"/>
                </a:spcAft>
                <a:buClr>
                  <a:srgbClr val="5A5A5A"/>
                </a:buClr>
              </a:pPr>
              <a:r>
                <a:rPr lang="en-GB" sz="1042" kern="0" dirty="0">
                  <a:solidFill>
                    <a:srgbClr val="5A5A5A"/>
                  </a:solidFill>
                  <a:latin typeface="Arial"/>
                </a:rPr>
                <a:t>Very wide aisles (4-5 m)</a:t>
              </a:r>
            </a:p>
            <a:p>
              <a:pPr marL="171420" lvl="1" indent="-169916" defTabSz="488696">
                <a:spcAft>
                  <a:spcPts val="758"/>
                </a:spcAft>
                <a:buClr>
                  <a:srgbClr val="5A5A5A"/>
                </a:buClr>
              </a:pPr>
              <a:r>
                <a:rPr lang="en-GB" sz="1042" kern="0" dirty="0">
                  <a:solidFill>
                    <a:srgbClr val="5A5A5A"/>
                  </a:solidFill>
                  <a:latin typeface="Arial"/>
                </a:rPr>
                <a:t>Pallet quality sensitive</a:t>
              </a:r>
            </a:p>
            <a:p>
              <a:pPr marL="171420" lvl="1" indent="-169916" defTabSz="488696">
                <a:spcAft>
                  <a:spcPts val="758"/>
                </a:spcAft>
                <a:buClr>
                  <a:srgbClr val="5A5A5A"/>
                </a:buClr>
              </a:pPr>
              <a:r>
                <a:rPr lang="en-GB" sz="1042" kern="0" dirty="0">
                  <a:solidFill>
                    <a:srgbClr val="5A5A5A"/>
                  </a:solidFill>
                  <a:latin typeface="Arial"/>
                </a:rPr>
                <a:t>High investment</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Main use: Storage for high rotation products </a:t>
              </a:r>
            </a:p>
            <a:p>
              <a:pPr marL="171420" lvl="1" indent="-169916" defTabSz="488696">
                <a:spcAft>
                  <a:spcPts val="758"/>
                </a:spcAft>
                <a:buClr>
                  <a:srgbClr val="5A5A5A"/>
                </a:buClr>
              </a:pPr>
              <a:r>
                <a:rPr lang="en-GB" sz="1042" kern="0" dirty="0">
                  <a:solidFill>
                    <a:srgbClr val="5A5A5A"/>
                  </a:solidFill>
                  <a:latin typeface="Arial"/>
                </a:rPr>
                <a:t>Height of the building: up to 10</a:t>
              </a:r>
              <a:r>
                <a:rPr lang="pl-PL" sz="1042" kern="0" dirty="0">
                  <a:solidFill>
                    <a:srgbClr val="5A5A5A"/>
                  </a:solidFill>
                  <a:latin typeface="Arial"/>
                </a:rPr>
                <a:t> </a:t>
              </a:r>
              <a:r>
                <a:rPr lang="en-GB" sz="1042" kern="0" dirty="0">
                  <a:solidFill>
                    <a:srgbClr val="5A5A5A"/>
                  </a:solidFill>
                  <a:latin typeface="Arial"/>
                </a:rPr>
                <a:t>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9058" y="2031388"/>
            <a:ext cx="2814955" cy="3715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186473228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GB" altLang="pl-PL" sz="1705" dirty="0">
                <a:solidFill>
                  <a:srgbClr val="5A5A5A"/>
                </a:solidFill>
              </a:rPr>
              <a:t>Manual Storage Solutions</a:t>
            </a:r>
            <a:br>
              <a:rPr lang="en-GB" altLang="pl-PL" dirty="0"/>
            </a:br>
            <a:r>
              <a:rPr lang="en-GB" altLang="pl-PL" dirty="0"/>
              <a:t>Multi level picking store</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Multi level picking store offers an improved </a:t>
              </a:r>
              <a:r>
                <a:rPr lang="en-US" sz="1042" kern="0" dirty="0" err="1">
                  <a:solidFill>
                    <a:srgbClr val="5A5A5A"/>
                  </a:solidFill>
                  <a:latin typeface="Arial"/>
                </a:rPr>
                <a:t>utilisation</a:t>
              </a:r>
              <a:r>
                <a:rPr lang="en-US" sz="1042" kern="0" dirty="0">
                  <a:solidFill>
                    <a:srgbClr val="5A5A5A"/>
                  </a:solidFill>
                  <a:latin typeface="Arial"/>
                </a:rPr>
                <a:t> of space thank to several mezzanine levels on which it’s possible to replicate ground floor storage and picking locations. </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Good space utilization</a:t>
              </a:r>
            </a:p>
            <a:p>
              <a:pPr marL="171420" lvl="1" indent="-169916" defTabSz="488696">
                <a:spcAft>
                  <a:spcPts val="758"/>
                </a:spcAft>
                <a:buClr>
                  <a:srgbClr val="5A5A5A"/>
                </a:buClr>
              </a:pPr>
              <a:r>
                <a:rPr lang="en-GB" sz="1042" kern="0" dirty="0">
                  <a:solidFill>
                    <a:srgbClr val="5A5A5A"/>
                  </a:solidFill>
                  <a:latin typeface="Arial"/>
                </a:rPr>
                <a:t>High density</a:t>
              </a:r>
            </a:p>
            <a:p>
              <a:pPr marL="171420" lvl="1" indent="-169916" defTabSz="488696">
                <a:spcAft>
                  <a:spcPts val="758"/>
                </a:spcAft>
                <a:buClr>
                  <a:srgbClr val="5A5A5A"/>
                </a:buClr>
              </a:pPr>
              <a:r>
                <a:rPr lang="pl-PL" sz="1042" kern="0" dirty="0">
                  <a:solidFill>
                    <a:srgbClr val="5A5A5A"/>
                  </a:solidFill>
                  <a:latin typeface="Arial"/>
                </a:rPr>
                <a:t>Order </a:t>
              </a:r>
              <a:r>
                <a:rPr lang="pl-PL" sz="1042" kern="0" dirty="0" err="1">
                  <a:solidFill>
                    <a:srgbClr val="5A5A5A"/>
                  </a:solidFill>
                  <a:latin typeface="Arial"/>
                </a:rPr>
                <a:t>picking</a:t>
              </a:r>
              <a:r>
                <a:rPr lang="pl-PL" sz="1042" kern="0" dirty="0">
                  <a:solidFill>
                    <a:srgbClr val="5A5A5A"/>
                  </a:solidFill>
                  <a:latin typeface="Arial"/>
                </a:rPr>
                <a:t> on </a:t>
              </a:r>
              <a:r>
                <a:rPr lang="pl-PL" sz="1042" kern="0" dirty="0" err="1">
                  <a:solidFill>
                    <a:srgbClr val="5A5A5A"/>
                  </a:solidFill>
                  <a:latin typeface="Arial"/>
                </a:rPr>
                <a:t>multiple</a:t>
              </a:r>
              <a:r>
                <a:rPr lang="pl-PL" sz="1042" kern="0" dirty="0">
                  <a:solidFill>
                    <a:srgbClr val="5A5A5A"/>
                  </a:solidFill>
                  <a:latin typeface="Arial"/>
                </a:rPr>
                <a:t> </a:t>
              </a:r>
              <a:r>
                <a:rPr lang="pl-PL" sz="1042" kern="0" dirty="0" err="1">
                  <a:solidFill>
                    <a:srgbClr val="5A5A5A"/>
                  </a:solidFill>
                  <a:latin typeface="Arial"/>
                </a:rPr>
                <a:t>levels</a:t>
              </a:r>
              <a:endParaRPr lang="en-GB" sz="1042" kern="0" dirty="0">
                <a:solidFill>
                  <a:srgbClr val="5A5A5A"/>
                </a:solidFill>
                <a:latin typeface="Arial"/>
              </a:endParaRPr>
            </a:p>
            <a:p>
              <a:pPr marL="171420" lvl="1" indent="-169916" defTabSz="488696">
                <a:spcAft>
                  <a:spcPts val="758"/>
                </a:spcAft>
                <a:buClr>
                  <a:srgbClr val="5A5A5A"/>
                </a:buClr>
              </a:pPr>
              <a:r>
                <a:rPr lang="en-US" sz="1042" kern="0" dirty="0">
                  <a:solidFill>
                    <a:srgbClr val="5A5A5A"/>
                  </a:solidFill>
                  <a:latin typeface="Arial"/>
                </a:rPr>
                <a:t>U</a:t>
              </a:r>
              <a:r>
                <a:rPr lang="pl-PL" sz="1042" kern="0" dirty="0" err="1">
                  <a:solidFill>
                    <a:srgbClr val="5A5A5A"/>
                  </a:solidFill>
                  <a:latin typeface="Arial"/>
                </a:rPr>
                <a:t>se</a:t>
              </a:r>
              <a:r>
                <a:rPr lang="en-US" sz="1042" kern="0" dirty="0">
                  <a:solidFill>
                    <a:srgbClr val="5A5A5A"/>
                  </a:solidFill>
                  <a:latin typeface="Arial"/>
                </a:rPr>
                <a:t> the full height of the building</a:t>
              </a:r>
              <a:endParaRPr lang="en-GB" sz="1042" kern="0" dirty="0">
                <a:solidFill>
                  <a:srgbClr val="5A5A5A"/>
                </a:solidFill>
                <a:latin typeface="Arial"/>
              </a:endParaRP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pitchFamily="34" charset="0"/>
                </a:rPr>
                <a:t>Advantages</a:t>
              </a:r>
            </a:p>
          </p:txBody>
        </p:sp>
      </p:grpSp>
      <p:grpSp>
        <p:nvGrpSpPr>
          <p:cNvPr id="12" name="Group 11"/>
          <p:cNvGrpSpPr/>
          <p:nvPr/>
        </p:nvGrpSpPr>
        <p:grpSpPr>
          <a:xfrm>
            <a:off x="8243166"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High investment</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Main use: </a:t>
              </a:r>
              <a:r>
                <a:rPr lang="pl-PL" sz="1042" kern="0" dirty="0">
                  <a:solidFill>
                    <a:srgbClr val="5A5A5A"/>
                  </a:solidFill>
                  <a:latin typeface="Arial"/>
                </a:rPr>
                <a:t>I</a:t>
              </a:r>
              <a:r>
                <a:rPr lang="en-GB" sz="1042" kern="0" dirty="0">
                  <a:solidFill>
                    <a:srgbClr val="5A5A5A"/>
                  </a:solidFill>
                  <a:latin typeface="Arial"/>
                </a:rPr>
                <a:t>deal for </a:t>
              </a:r>
              <a:r>
                <a:rPr lang="pl-PL" sz="1042" kern="0" dirty="0" err="1">
                  <a:solidFill>
                    <a:srgbClr val="5A5A5A"/>
                  </a:solidFill>
                  <a:latin typeface="Arial"/>
                </a:rPr>
                <a:t>storage</a:t>
              </a:r>
              <a:r>
                <a:rPr lang="pl-PL" sz="1042" kern="0" dirty="0">
                  <a:solidFill>
                    <a:srgbClr val="5A5A5A"/>
                  </a:solidFill>
                  <a:latin typeface="Arial"/>
                </a:rPr>
                <a:t> of </a:t>
              </a:r>
              <a:r>
                <a:rPr lang="en-GB" sz="1042" kern="0" dirty="0">
                  <a:solidFill>
                    <a:srgbClr val="5A5A5A"/>
                  </a:solidFill>
                  <a:latin typeface="Arial"/>
                </a:rPr>
                <a:t>cartons</a:t>
              </a:r>
              <a:r>
                <a:rPr lang="pl-PL" sz="1042" kern="0" dirty="0">
                  <a:solidFill>
                    <a:srgbClr val="5A5A5A"/>
                  </a:solidFill>
                  <a:latin typeface="Arial"/>
                </a:rPr>
                <a:t> and</a:t>
              </a:r>
              <a:r>
                <a:rPr lang="en-GB" sz="1042" kern="0" dirty="0">
                  <a:solidFill>
                    <a:srgbClr val="5A5A5A"/>
                  </a:solidFill>
                  <a:latin typeface="Arial"/>
                </a:rPr>
                <a:t> boxes</a:t>
              </a:r>
            </a:p>
            <a:p>
              <a:pPr marL="171420" lvl="1" indent="-169916" defTabSz="488696">
                <a:spcAft>
                  <a:spcPts val="758"/>
                </a:spcAft>
                <a:buClr>
                  <a:srgbClr val="5A5A5A"/>
                </a:buClr>
              </a:pPr>
              <a:r>
                <a:rPr lang="en-GB" sz="1042" kern="0" dirty="0">
                  <a:solidFill>
                    <a:srgbClr val="5A5A5A"/>
                  </a:solidFill>
                  <a:latin typeface="Arial"/>
                </a:rPr>
                <a:t>Height of the building: up to 10</a:t>
              </a:r>
              <a:r>
                <a:rPr lang="pl-PL" sz="1042" kern="0" dirty="0">
                  <a:solidFill>
                    <a:srgbClr val="5A5A5A"/>
                  </a:solidFill>
                  <a:latin typeface="Arial"/>
                </a:rPr>
                <a:t> </a:t>
              </a:r>
              <a:r>
                <a:rPr lang="en-GB" sz="1042" kern="0" dirty="0">
                  <a:solidFill>
                    <a:srgbClr val="5A5A5A"/>
                  </a:solidFill>
                  <a:latin typeface="Arial"/>
                </a:rPr>
                <a:t>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pic>
        <p:nvPicPr>
          <p:cNvPr id="11269" name="Picture 5" descr="warehouse pick module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9058" y="4232214"/>
            <a:ext cx="2841837" cy="2148706"/>
          </a:xfrm>
          <a:prstGeom prst="rect">
            <a:avLst/>
          </a:prstGeom>
          <a:noFill/>
          <a:extLst>
            <a:ext uri="{909E8E84-426E-40DD-AFC4-6F175D3DCCD1}">
              <a14:hiddenFill xmlns:a14="http://schemas.microsoft.com/office/drawing/2010/main">
                <a:solidFill>
                  <a:srgbClr val="FFFFFF"/>
                </a:solidFill>
              </a14:hiddenFill>
            </a:ext>
          </a:extLst>
        </p:spPr>
      </p:pic>
      <p:pic>
        <p:nvPicPr>
          <p:cNvPr id="11273"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80562" y="2028381"/>
            <a:ext cx="2840333" cy="2118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322882569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GB" sz="1705" dirty="0">
                <a:solidFill>
                  <a:srgbClr val="5A5A5A"/>
                </a:solidFill>
              </a:rPr>
              <a:t>Automated Storage Solutions</a:t>
            </a:r>
            <a:br>
              <a:rPr lang="en-GB" altLang="pl-PL" sz="1705" dirty="0">
                <a:solidFill>
                  <a:srgbClr val="5A5A5A"/>
                </a:solidFill>
              </a:rPr>
            </a:br>
            <a:r>
              <a:rPr lang="en-GB" altLang="pl-PL" dirty="0">
                <a:solidFill>
                  <a:srgbClr val="004696"/>
                </a:solidFill>
              </a:rPr>
              <a:t>Shuttle (Satellite)</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Shuttle system is used for the handling of pallets inside chan­nels similar to a drive-in solution. The pallets are carried out using the remotely controlled pallet shuttle (a battery powered pallet cart) which carries the pallets within the rack. </a:t>
              </a:r>
              <a:r>
                <a:rPr lang="pl-PL" sz="1042" kern="0" dirty="0">
                  <a:solidFill>
                    <a:srgbClr val="5A5A5A"/>
                  </a:solidFill>
                  <a:latin typeface="Arial"/>
                </a:rPr>
                <a:t>F</a:t>
              </a:r>
              <a:r>
                <a:rPr lang="en-GB" sz="1042" kern="0" dirty="0">
                  <a:solidFill>
                    <a:srgbClr val="5A5A5A"/>
                  </a:solidFill>
                  <a:latin typeface="Arial"/>
                </a:rPr>
                <a:t>or handling the pallets outside the racks rack standard forklift can be used.</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Good space utilization</a:t>
              </a:r>
            </a:p>
            <a:p>
              <a:pPr marL="171420" lvl="1" indent="-169916" defTabSz="488696">
                <a:spcAft>
                  <a:spcPts val="758"/>
                </a:spcAft>
                <a:buClr>
                  <a:srgbClr val="5A5A5A"/>
                </a:buClr>
              </a:pPr>
              <a:r>
                <a:rPr lang="en-GB" sz="1042" kern="0" dirty="0">
                  <a:solidFill>
                    <a:srgbClr val="5A5A5A"/>
                  </a:solidFill>
                  <a:latin typeface="Arial"/>
                </a:rPr>
                <a:t>High density</a:t>
              </a:r>
            </a:p>
            <a:p>
              <a:pPr marL="171420" lvl="1" indent="-169916" defTabSz="488696">
                <a:spcAft>
                  <a:spcPts val="758"/>
                </a:spcAft>
                <a:buClr>
                  <a:srgbClr val="5A5A5A"/>
                </a:buClr>
              </a:pPr>
              <a:r>
                <a:rPr lang="en-GB" sz="1042" kern="0" dirty="0">
                  <a:solidFill>
                    <a:srgbClr val="5A5A5A"/>
                  </a:solidFill>
                  <a:latin typeface="Arial"/>
                </a:rPr>
                <a:t>Reduced no. of forklifts required</a:t>
              </a:r>
            </a:p>
            <a:p>
              <a:pPr marL="171420" lvl="1" indent="-169916" defTabSz="488696">
                <a:spcAft>
                  <a:spcPts val="758"/>
                </a:spcAft>
                <a:buClr>
                  <a:srgbClr val="5A5A5A"/>
                </a:buClr>
              </a:pPr>
              <a:r>
                <a:rPr lang="en-GB" sz="1042" kern="0" dirty="0">
                  <a:solidFill>
                    <a:srgbClr val="5A5A5A"/>
                  </a:solidFill>
                  <a:latin typeface="Arial"/>
                </a:rPr>
                <a:t>Redundant system</a:t>
              </a:r>
            </a:p>
            <a:p>
              <a:pPr marL="1503" lvl="1" indent="0" defTabSz="488696">
                <a:spcAft>
                  <a:spcPts val="758"/>
                </a:spcAft>
                <a:buClr>
                  <a:srgbClr val="5A5A5A"/>
                </a:buClr>
                <a:buNone/>
              </a:pPr>
              <a:endParaRPr lang="en-GB" sz="1042" kern="0" dirty="0">
                <a:solidFill>
                  <a:srgbClr val="5A5A5A"/>
                </a:solidFill>
                <a:latin typeface="Arial"/>
              </a:endParaRP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pitchFamily="34" charset="0"/>
                </a:rPr>
                <a:t>Advantages</a:t>
              </a:r>
            </a:p>
          </p:txBody>
        </p:sp>
      </p:grpSp>
      <p:grpSp>
        <p:nvGrpSpPr>
          <p:cNvPr id="12" name="Group 11"/>
          <p:cNvGrpSpPr/>
          <p:nvPr/>
        </p:nvGrpSpPr>
        <p:grpSpPr>
          <a:xfrm>
            <a:off x="8243166"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No direct access to the pallet</a:t>
              </a:r>
            </a:p>
            <a:p>
              <a:pPr marL="171420" lvl="1" indent="-169916" defTabSz="488696">
                <a:spcAft>
                  <a:spcPts val="758"/>
                </a:spcAft>
                <a:buClr>
                  <a:srgbClr val="5A5A5A"/>
                </a:buClr>
              </a:pPr>
              <a:r>
                <a:rPr lang="en-GB" sz="1042" kern="0" dirty="0">
                  <a:solidFill>
                    <a:srgbClr val="5A5A5A"/>
                  </a:solidFill>
                  <a:latin typeface="Arial"/>
                </a:rPr>
                <a:t>Very wide aisles (4-5 m)</a:t>
              </a:r>
            </a:p>
            <a:p>
              <a:pPr marL="171420" lvl="1" indent="-169916" defTabSz="488696">
                <a:spcAft>
                  <a:spcPts val="758"/>
                </a:spcAft>
                <a:buClr>
                  <a:srgbClr val="5A5A5A"/>
                </a:buClr>
              </a:pPr>
              <a:r>
                <a:rPr lang="en-GB" sz="1042" kern="0" dirty="0">
                  <a:solidFill>
                    <a:srgbClr val="5A5A5A"/>
                  </a:solidFill>
                  <a:latin typeface="Arial"/>
                </a:rPr>
                <a:t>High investment</a:t>
              </a:r>
              <a:endParaRPr lang="pl-PL" sz="1042" kern="0" dirty="0">
                <a:solidFill>
                  <a:srgbClr val="5A5A5A"/>
                </a:solidFill>
                <a:latin typeface="Arial"/>
              </a:endParaRPr>
            </a:p>
            <a:p>
              <a:pPr marL="171420" lvl="1" indent="-169916" defTabSz="488696">
                <a:spcAft>
                  <a:spcPts val="758"/>
                </a:spcAft>
                <a:buClr>
                  <a:srgbClr val="5A5A5A"/>
                </a:buClr>
              </a:pPr>
              <a:r>
                <a:rPr lang="pl-PL" sz="1042" kern="0" dirty="0">
                  <a:solidFill>
                    <a:srgbClr val="5A5A5A"/>
                  </a:solidFill>
                  <a:latin typeface="Arial"/>
                </a:rPr>
                <a:t>L</a:t>
              </a:r>
              <a:r>
                <a:rPr lang="en-GB" sz="1042" kern="0" dirty="0">
                  <a:solidFill>
                    <a:srgbClr val="5A5A5A"/>
                  </a:solidFill>
                  <a:latin typeface="Arial"/>
                </a:rPr>
                <a:t>ow productivity</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Main use: Storage for low rotation products and for big lots.</a:t>
              </a:r>
            </a:p>
            <a:p>
              <a:pPr marL="171420" lvl="1" indent="-169916" defTabSz="488696">
                <a:spcAft>
                  <a:spcPts val="758"/>
                </a:spcAft>
                <a:buClr>
                  <a:srgbClr val="5A5A5A"/>
                </a:buClr>
              </a:pPr>
              <a:r>
                <a:rPr lang="en-GB" sz="1042" kern="0" dirty="0">
                  <a:solidFill>
                    <a:srgbClr val="5A5A5A"/>
                  </a:solidFill>
                  <a:latin typeface="Arial"/>
                </a:rPr>
                <a:t>Height of the building: up to 10</a:t>
              </a:r>
              <a:r>
                <a:rPr lang="pl-PL" sz="1042" kern="0" dirty="0">
                  <a:solidFill>
                    <a:srgbClr val="5A5A5A"/>
                  </a:solidFill>
                  <a:latin typeface="Arial"/>
                </a:rPr>
                <a:t> </a:t>
              </a:r>
              <a:r>
                <a:rPr lang="en-GB" sz="1042" kern="0" dirty="0">
                  <a:solidFill>
                    <a:srgbClr val="5A5A5A"/>
                  </a:solidFill>
                  <a:latin typeface="Arial"/>
                </a:rPr>
                <a:t>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pic>
        <p:nvPicPr>
          <p:cNvPr id="8194" name="Picture 2" descr="http://mhenext.com/wp-content/uploads/2012/04/pallet-shuttle-racks-4.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82065" y="2028380"/>
            <a:ext cx="2432853" cy="20340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allet Shuttle System"/>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82065" y="4190592"/>
            <a:ext cx="2432853" cy="2138218"/>
          </a:xfrm>
          <a:prstGeom prst="rect">
            <a:avLst/>
          </a:prstGeom>
          <a:noFill/>
          <a:extLst>
            <a:ext uri="{909E8E84-426E-40DD-AFC4-6F175D3DCCD1}">
              <a14:hiddenFill xmlns:a14="http://schemas.microsoft.com/office/drawing/2010/main">
                <a:solidFill>
                  <a:srgbClr val="FFFFFF"/>
                </a:solidFill>
              </a14:hiddenFill>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66366883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US" sz="1705" dirty="0">
                <a:solidFill>
                  <a:srgbClr val="5A5A5A"/>
                </a:solidFill>
              </a:rPr>
              <a:t>Automated Storage Solutions</a:t>
            </a:r>
            <a:br>
              <a:rPr lang="en-US" altLang="pl-PL" sz="1705" dirty="0">
                <a:solidFill>
                  <a:srgbClr val="5A5A5A"/>
                </a:solidFill>
              </a:rPr>
            </a:br>
            <a:r>
              <a:rPr lang="en-US" altLang="pl-PL" dirty="0">
                <a:solidFill>
                  <a:srgbClr val="004696"/>
                </a:solidFill>
              </a:rPr>
              <a:t>Mobile racks</a:t>
            </a: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Mobile racks refers to a rack with wheels at the base, which permit movement of the entire rack structure along tracks. Mobile rack can increase storage space in a warehouse by as much as 70% while providing 100% selectivity as well as improved storage and retrieval times.</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Maximal space utilization</a:t>
              </a:r>
            </a:p>
            <a:p>
              <a:pPr marL="171420" lvl="1" indent="-169916" defTabSz="488696">
                <a:spcAft>
                  <a:spcPts val="758"/>
                </a:spcAft>
                <a:buClr>
                  <a:srgbClr val="5A5A5A"/>
                </a:buClr>
              </a:pPr>
              <a:r>
                <a:rPr lang="en-US" sz="1042" kern="0" dirty="0">
                  <a:solidFill>
                    <a:srgbClr val="5A5A5A"/>
                  </a:solidFill>
                  <a:latin typeface="Arial"/>
                </a:rPr>
                <a:t>Very compact storing</a:t>
              </a:r>
            </a:p>
            <a:p>
              <a:pPr marL="1503" lvl="1" indent="0" defTabSz="488696">
                <a:spcAft>
                  <a:spcPts val="758"/>
                </a:spcAft>
                <a:buClr>
                  <a:srgbClr val="5A5A5A"/>
                </a:buClr>
                <a:buNone/>
              </a:pPr>
              <a:endParaRPr lang="en-US" sz="1042" kern="0" dirty="0">
                <a:solidFill>
                  <a:srgbClr val="5A5A5A"/>
                </a:solidFill>
                <a:latin typeface="Arial"/>
              </a:endParaRP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pitchFamily="34" charset="0"/>
                </a:rPr>
                <a:t>Advantages</a:t>
              </a:r>
            </a:p>
          </p:txBody>
        </p:sp>
      </p:grpSp>
      <p:grpSp>
        <p:nvGrpSpPr>
          <p:cNvPr id="12" name="Group 11"/>
          <p:cNvGrpSpPr/>
          <p:nvPr/>
        </p:nvGrpSpPr>
        <p:grpSpPr>
          <a:xfrm>
            <a:off x="8243166"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No direct access to the pallet</a:t>
              </a:r>
            </a:p>
            <a:p>
              <a:pPr marL="171420" lvl="1" indent="-169916" defTabSz="488696">
                <a:spcAft>
                  <a:spcPts val="758"/>
                </a:spcAft>
                <a:buClr>
                  <a:srgbClr val="5A5A5A"/>
                </a:buClr>
              </a:pPr>
              <a:r>
                <a:rPr lang="en-US" sz="1042" kern="0" dirty="0">
                  <a:solidFill>
                    <a:srgbClr val="5A5A5A"/>
                  </a:solidFill>
                  <a:latin typeface="Arial"/>
                </a:rPr>
                <a:t>Time losses for rack shifting</a:t>
              </a:r>
            </a:p>
            <a:p>
              <a:pPr marL="171420" lvl="1" indent="-169916" defTabSz="488696">
                <a:spcAft>
                  <a:spcPts val="758"/>
                </a:spcAft>
                <a:buClr>
                  <a:srgbClr val="5A5A5A"/>
                </a:buClr>
              </a:pPr>
              <a:r>
                <a:rPr lang="en-US" sz="1042" kern="0" dirty="0">
                  <a:solidFill>
                    <a:srgbClr val="5A5A5A"/>
                  </a:solidFill>
                  <a:latin typeface="Arial"/>
                </a:rPr>
                <a:t>Low throughput performance</a:t>
              </a:r>
            </a:p>
            <a:p>
              <a:pPr marL="171420" lvl="1" indent="-169916" defTabSz="488696">
                <a:spcAft>
                  <a:spcPts val="758"/>
                </a:spcAft>
                <a:buClr>
                  <a:srgbClr val="5A5A5A"/>
                </a:buClr>
              </a:pPr>
              <a:r>
                <a:rPr lang="en-US" sz="1042" kern="0" dirty="0">
                  <a:solidFill>
                    <a:srgbClr val="5A5A5A"/>
                  </a:solidFill>
                  <a:latin typeface="Arial"/>
                </a:rPr>
                <a:t>High investment</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Main use: For long term storing of many articles with low stocks.</a:t>
              </a:r>
            </a:p>
            <a:p>
              <a:pPr marL="171420" lvl="1" indent="-169916" defTabSz="488696">
                <a:spcAft>
                  <a:spcPts val="758"/>
                </a:spcAft>
                <a:buClr>
                  <a:srgbClr val="5A5A5A"/>
                </a:buClr>
              </a:pPr>
              <a:r>
                <a:rPr lang="en-US" sz="1042" kern="0" dirty="0">
                  <a:solidFill>
                    <a:srgbClr val="5A5A5A"/>
                  </a:solidFill>
                  <a:latin typeface="Arial"/>
                </a:rPr>
                <a:t>Height of the building: up to 10</a:t>
              </a:r>
              <a:r>
                <a:rPr lang="pl-PL" sz="1042" kern="0" dirty="0">
                  <a:solidFill>
                    <a:srgbClr val="5A5A5A"/>
                  </a:solidFill>
                  <a:latin typeface="Arial"/>
                </a:rPr>
                <a:t> </a:t>
              </a:r>
              <a:r>
                <a:rPr lang="en-US" sz="1042" kern="0" dirty="0">
                  <a:solidFill>
                    <a:srgbClr val="5A5A5A"/>
                  </a:solidFill>
                  <a:latin typeface="Arial"/>
                </a:rPr>
                <a:t>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US" sz="1042" dirty="0">
                  <a:solidFill>
                    <a:srgbClr val="FFFFFF"/>
                  </a:solidFill>
                  <a:latin typeface="Arial" charset="0"/>
                </a:rPr>
                <a:t>Most common use &amp; basic requirement for building</a:t>
              </a:r>
            </a:p>
          </p:txBody>
        </p:sp>
      </p:grpSp>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9057" y="2028380"/>
            <a:ext cx="2841837" cy="3760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301138948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GB" sz="1705" dirty="0">
                <a:solidFill>
                  <a:srgbClr val="5A5A5A"/>
                </a:solidFill>
              </a:rPr>
              <a:t>Automated Storage Solutions</a:t>
            </a:r>
            <a:br>
              <a:rPr lang="en-GB" altLang="pl-PL" sz="1705" dirty="0">
                <a:solidFill>
                  <a:srgbClr val="5A5A5A"/>
                </a:solidFill>
              </a:rPr>
            </a:br>
            <a:r>
              <a:rPr lang="en-GB" altLang="pl-PL" dirty="0">
                <a:solidFill>
                  <a:srgbClr val="004696"/>
                </a:solidFill>
              </a:rPr>
              <a:t>High Bay (ASRS) </a:t>
            </a:r>
            <a:br>
              <a:rPr lang="en-GB" altLang="pl-PL" dirty="0">
                <a:solidFill>
                  <a:srgbClr val="004696"/>
                </a:solidFill>
              </a:rPr>
            </a:br>
            <a:endParaRPr lang="en-GB" altLang="pl-PL" dirty="0">
              <a:solidFill>
                <a:srgbClr val="004696"/>
              </a:solidFill>
            </a:endParaRP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A high-bay warehouse is a rack-supported building. Storage and retrieval machine (stacker crane)  run on special rails along the racks and put away / retrieve the goods into /from the storage bins. Is it possible to have one or double deep storage bins. </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High area utilization (high building)</a:t>
              </a:r>
            </a:p>
            <a:p>
              <a:pPr marL="171420" lvl="1" indent="-169916" defTabSz="488696">
                <a:spcAft>
                  <a:spcPts val="758"/>
                </a:spcAft>
                <a:buClr>
                  <a:srgbClr val="5A5A5A"/>
                </a:buClr>
              </a:pPr>
              <a:r>
                <a:rPr lang="en-US" sz="1042" kern="0" dirty="0">
                  <a:solidFill>
                    <a:srgbClr val="5A5A5A"/>
                  </a:solidFill>
                  <a:latin typeface="Arial"/>
                </a:rPr>
                <a:t>High productivity (very limited manual operation)</a:t>
              </a:r>
              <a:endParaRPr lang="en-GB" sz="1042" kern="0" dirty="0">
                <a:solidFill>
                  <a:srgbClr val="5A5A5A"/>
                </a:solidFill>
                <a:latin typeface="Arial"/>
              </a:endParaRPr>
            </a:p>
            <a:p>
              <a:pPr marL="171420" lvl="1" indent="-169916" defTabSz="488696">
                <a:spcAft>
                  <a:spcPts val="758"/>
                </a:spcAft>
                <a:buClr>
                  <a:srgbClr val="5A5A5A"/>
                </a:buClr>
              </a:pPr>
              <a:r>
                <a:rPr lang="en-GB" sz="1042" kern="0" dirty="0">
                  <a:solidFill>
                    <a:srgbClr val="5A5A5A"/>
                  </a:solidFill>
                  <a:latin typeface="Arial"/>
                </a:rPr>
                <a:t>Goods-to-Man strategy</a:t>
              </a:r>
            </a:p>
            <a:p>
              <a:pPr marL="1503" lvl="1" indent="0" defTabSz="488696">
                <a:spcAft>
                  <a:spcPts val="758"/>
                </a:spcAft>
                <a:buClr>
                  <a:srgbClr val="5A5A5A"/>
                </a:buClr>
                <a:buNone/>
              </a:pPr>
              <a:endParaRPr lang="en-GB" sz="1042" kern="0" dirty="0">
                <a:solidFill>
                  <a:srgbClr val="5A5A5A"/>
                </a:solidFill>
                <a:latin typeface="Arial"/>
              </a:endParaRP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pitchFamily="34" charset="0"/>
                </a:rPr>
                <a:t>Advantages</a:t>
              </a:r>
            </a:p>
          </p:txBody>
        </p:sp>
      </p:grpSp>
      <p:grpSp>
        <p:nvGrpSpPr>
          <p:cNvPr id="12" name="Group 11"/>
          <p:cNvGrpSpPr/>
          <p:nvPr/>
        </p:nvGrpSpPr>
        <p:grpSpPr>
          <a:xfrm>
            <a:off x="8243166"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042" kern="0" dirty="0">
                  <a:solidFill>
                    <a:srgbClr val="5A5A5A"/>
                  </a:solidFill>
                  <a:latin typeface="Arial"/>
                </a:rPr>
                <a:t>Very high investment</a:t>
              </a:r>
            </a:p>
            <a:p>
              <a:pPr marL="171420" lvl="1" indent="-169916" defTabSz="488696">
                <a:spcAft>
                  <a:spcPts val="758"/>
                </a:spcAft>
                <a:buClr>
                  <a:srgbClr val="5A5A5A"/>
                </a:buClr>
              </a:pPr>
              <a:r>
                <a:rPr lang="en-US" sz="1042" kern="0" dirty="0">
                  <a:solidFill>
                    <a:srgbClr val="5A5A5A"/>
                  </a:solidFill>
                  <a:latin typeface="Arial"/>
                </a:rPr>
                <a:t>Handling only of complete pallets</a:t>
              </a:r>
            </a:p>
            <a:p>
              <a:pPr marL="171420" lvl="1" indent="-169916" defTabSz="488696">
                <a:spcAft>
                  <a:spcPts val="758"/>
                </a:spcAft>
                <a:buClr>
                  <a:srgbClr val="5A5A5A"/>
                </a:buClr>
              </a:pPr>
              <a:r>
                <a:rPr lang="en-US" sz="1042" kern="0" dirty="0">
                  <a:solidFill>
                    <a:srgbClr val="5A5A5A"/>
                  </a:solidFill>
                  <a:latin typeface="Arial"/>
                </a:rPr>
                <a:t>Preparation of the pallets to be stored mu be perfect</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Main use:</a:t>
              </a:r>
              <a:r>
                <a:rPr lang="pl-PL" sz="1042" kern="0" dirty="0">
                  <a:solidFill>
                    <a:srgbClr val="5A5A5A"/>
                  </a:solidFill>
                  <a:latin typeface="Arial"/>
                </a:rPr>
                <a:t> </a:t>
              </a:r>
              <a:r>
                <a:rPr lang="en-GB" sz="1042" kern="0" dirty="0">
                  <a:solidFill>
                    <a:srgbClr val="5A5A5A"/>
                  </a:solidFill>
                  <a:latin typeface="Arial"/>
                </a:rPr>
                <a:t>Storage of high n</a:t>
              </a:r>
              <a:r>
                <a:rPr lang="pl-PL" sz="1042" kern="0" dirty="0">
                  <a:solidFill>
                    <a:srgbClr val="5A5A5A"/>
                  </a:solidFill>
                  <a:latin typeface="Arial"/>
                </a:rPr>
                <a:t>o. </a:t>
              </a:r>
              <a:r>
                <a:rPr lang="en-GB" sz="1042" kern="0" dirty="0">
                  <a:solidFill>
                    <a:srgbClr val="5A5A5A"/>
                  </a:solidFill>
                  <a:latin typeface="Arial"/>
                </a:rPr>
                <a:t>of pal. with high throughput and limited space.</a:t>
              </a:r>
            </a:p>
            <a:p>
              <a:pPr marL="171420" lvl="1" indent="-169916" defTabSz="488696">
                <a:spcAft>
                  <a:spcPts val="758"/>
                </a:spcAft>
                <a:buClr>
                  <a:srgbClr val="5A5A5A"/>
                </a:buClr>
              </a:pPr>
              <a:r>
                <a:rPr lang="en-GB" sz="1042" kern="0" dirty="0">
                  <a:solidFill>
                    <a:srgbClr val="5A5A5A"/>
                  </a:solidFill>
                  <a:latin typeface="Arial"/>
                </a:rPr>
                <a:t>Height of the building: between 20 and 40</a:t>
              </a:r>
              <a:r>
                <a:rPr lang="pl-PL" sz="1042" kern="0" dirty="0">
                  <a:solidFill>
                    <a:srgbClr val="5A5A5A"/>
                  </a:solidFill>
                  <a:latin typeface="Arial"/>
                </a:rPr>
                <a:t> </a:t>
              </a:r>
              <a:r>
                <a:rPr lang="en-GB" sz="1042" kern="0" dirty="0">
                  <a:solidFill>
                    <a:srgbClr val="5A5A5A"/>
                  </a:solidFill>
                  <a:latin typeface="Arial"/>
                </a:rPr>
                <a:t>m</a:t>
              </a: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pic>
        <p:nvPicPr>
          <p:cNvPr id="2056"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6050" y="2028381"/>
            <a:ext cx="2823794" cy="2535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364332360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10"/>
          <p:cNvSpPr>
            <a:spLocks noGrp="1" noChangeArrowheads="1"/>
          </p:cNvSpPr>
          <p:nvPr>
            <p:ph type="title"/>
          </p:nvPr>
        </p:nvSpPr>
        <p:spPr/>
        <p:txBody>
          <a:bodyPr/>
          <a:lstStyle/>
          <a:p>
            <a:r>
              <a:rPr lang="en-GB" sz="1705" dirty="0">
                <a:solidFill>
                  <a:srgbClr val="5A5A5A"/>
                </a:solidFill>
              </a:rPr>
              <a:t>Automated Storage Solutions</a:t>
            </a:r>
            <a:br>
              <a:rPr lang="en-GB" altLang="pl-PL" sz="1705" dirty="0">
                <a:solidFill>
                  <a:srgbClr val="5A5A5A"/>
                </a:solidFill>
              </a:rPr>
            </a:br>
            <a:r>
              <a:rPr lang="en-US" altLang="pl-PL" dirty="0">
                <a:solidFill>
                  <a:srgbClr val="004696"/>
                </a:solidFill>
              </a:rPr>
              <a:t>High Bay (ASRS) multi-deep shuttle</a:t>
            </a:r>
            <a:br>
              <a:rPr lang="en-GB" altLang="pl-PL" dirty="0">
                <a:solidFill>
                  <a:srgbClr val="004696"/>
                </a:solidFill>
              </a:rPr>
            </a:br>
            <a:br>
              <a:rPr lang="en-GB" altLang="pl-PL" dirty="0">
                <a:solidFill>
                  <a:srgbClr val="004696"/>
                </a:solidFill>
              </a:rPr>
            </a:br>
            <a:endParaRPr lang="en-GB" altLang="pl-PL" dirty="0">
              <a:solidFill>
                <a:srgbClr val="004696"/>
              </a:solidFill>
            </a:endParaRPr>
          </a:p>
        </p:txBody>
      </p:sp>
      <p:grpSp>
        <p:nvGrpSpPr>
          <p:cNvPr id="7" name="Group 6"/>
          <p:cNvGrpSpPr/>
          <p:nvPr/>
        </p:nvGrpSpPr>
        <p:grpSpPr>
          <a:xfrm>
            <a:off x="5671980" y="2082511"/>
            <a:ext cx="4993515" cy="1318756"/>
            <a:chOff x="127000" y="127000"/>
            <a:chExt cx="1763014" cy="1392325"/>
          </a:xfrm>
        </p:grpSpPr>
        <p:sp>
          <p:nvSpPr>
            <p:cNvPr id="23" name="shpContent487558"/>
            <p:cNvSpPr txBox="1">
              <a:spLocks noChangeArrowheads="1"/>
            </p:cNvSpPr>
            <p:nvPr/>
          </p:nvSpPr>
          <p:spPr bwMode="auto">
            <a:xfrm>
              <a:off x="127000" y="440055"/>
              <a:ext cx="1763014" cy="107927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503" lvl="1" indent="0" defTabSz="488696">
                <a:spcAft>
                  <a:spcPts val="758"/>
                </a:spcAft>
                <a:buClr>
                  <a:srgbClr val="5A5A5A"/>
                </a:buClr>
                <a:buNone/>
              </a:pPr>
              <a:r>
                <a:rPr lang="en-US" sz="1042" kern="0" dirty="0">
                  <a:solidFill>
                    <a:srgbClr val="5A5A5A"/>
                  </a:solidFill>
                  <a:latin typeface="Arial"/>
                </a:rPr>
                <a:t>It is a combination of High Bay (ASRS) and shuttle (satellite) solution. Stacker crane put away and retrieve the pallets on remotely controlled pallet shuttle (a battery powered pallet cart) which carries the pallets into the rack. </a:t>
              </a:r>
            </a:p>
          </p:txBody>
        </p:sp>
        <p:sp>
          <p:nvSpPr>
            <p:cNvPr id="6" name="shpTitle487558"/>
            <p:cNvSpPr/>
            <p:nvPr/>
          </p:nvSpPr>
          <p:spPr>
            <a:xfrm>
              <a:off x="127000" y="127000"/>
              <a:ext cx="1763014" cy="31305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Description</a:t>
              </a:r>
            </a:p>
          </p:txBody>
        </p:sp>
      </p:grpSp>
      <p:grpSp>
        <p:nvGrpSpPr>
          <p:cNvPr id="10" name="Group 9"/>
          <p:cNvGrpSpPr/>
          <p:nvPr/>
        </p:nvGrpSpPr>
        <p:grpSpPr>
          <a:xfrm>
            <a:off x="5671981" y="3539516"/>
            <a:ext cx="2422328" cy="1318756"/>
            <a:chOff x="127000" y="127000"/>
            <a:chExt cx="1763014" cy="1392325"/>
          </a:xfrm>
        </p:grpSpPr>
        <p:sp>
          <p:nvSpPr>
            <p:cNvPr id="27" name="shpContent493738"/>
            <p:cNvSpPr txBox="1">
              <a:spLocks noChangeArrowheads="1"/>
            </p:cNvSpPr>
            <p:nvPr/>
          </p:nvSpPr>
          <p:spPr bwMode="auto">
            <a:xfrm>
              <a:off x="127000" y="440055"/>
              <a:ext cx="1763014" cy="1079270"/>
            </a:xfrm>
            <a:prstGeom prst="rect">
              <a:avLst/>
            </a:prstGeom>
            <a:solidFill>
              <a:srgbClr val="FFFFFF"/>
            </a:solidFill>
            <a:ln w="19050">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Goods-to-Man strategy</a:t>
              </a:r>
            </a:p>
            <a:p>
              <a:pPr marL="171420" lvl="1" indent="-169916" defTabSz="488696">
                <a:spcAft>
                  <a:spcPts val="758"/>
                </a:spcAft>
                <a:buClr>
                  <a:srgbClr val="5A5A5A"/>
                </a:buClr>
              </a:pPr>
              <a:r>
                <a:rPr lang="en-US" sz="1042" kern="0" dirty="0">
                  <a:solidFill>
                    <a:srgbClr val="5A5A5A"/>
                  </a:solidFill>
                  <a:latin typeface="Arial"/>
                </a:rPr>
                <a:t>High area utilization (high building)</a:t>
              </a:r>
            </a:p>
            <a:p>
              <a:pPr marL="171420" lvl="1" indent="-169916" defTabSz="488696">
                <a:spcAft>
                  <a:spcPts val="758"/>
                </a:spcAft>
                <a:buClr>
                  <a:srgbClr val="5A5A5A"/>
                </a:buClr>
              </a:pPr>
              <a:r>
                <a:rPr lang="en-US" sz="1042" kern="0" dirty="0">
                  <a:solidFill>
                    <a:srgbClr val="5A5A5A"/>
                  </a:solidFill>
                  <a:latin typeface="Arial"/>
                </a:rPr>
                <a:t>High productivity (very limited manual operation)</a:t>
              </a:r>
              <a:endParaRPr lang="en-GB" sz="1042" kern="0" dirty="0">
                <a:solidFill>
                  <a:srgbClr val="5A5A5A"/>
                </a:solidFill>
                <a:latin typeface="Arial"/>
              </a:endParaRPr>
            </a:p>
            <a:p>
              <a:pPr marL="1503" lvl="1" indent="0" defTabSz="488696">
                <a:spcAft>
                  <a:spcPts val="758"/>
                </a:spcAft>
                <a:buClr>
                  <a:srgbClr val="5A5A5A"/>
                </a:buClr>
                <a:buNone/>
              </a:pPr>
              <a:endParaRPr lang="en-GB" sz="1042" kern="0" dirty="0">
                <a:solidFill>
                  <a:srgbClr val="5A5A5A"/>
                </a:solidFill>
                <a:latin typeface="Arial"/>
              </a:endParaRPr>
            </a:p>
          </p:txBody>
        </p:sp>
        <p:sp>
          <p:nvSpPr>
            <p:cNvPr id="9" name="shpTitle493738"/>
            <p:cNvSpPr/>
            <p:nvPr/>
          </p:nvSpPr>
          <p:spPr>
            <a:xfrm>
              <a:off x="127000" y="127000"/>
              <a:ext cx="1763014" cy="313055"/>
            </a:xfrm>
            <a:prstGeom prst="rect">
              <a:avLst/>
            </a:prstGeom>
            <a:solidFill>
              <a:srgbClr val="AAA050"/>
            </a:solidFill>
            <a:ln w="19050">
              <a:solidFill>
                <a:srgbClr val="AAA05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pitchFamily="34" charset="0"/>
                </a:rPr>
                <a:t>Advantages</a:t>
              </a:r>
            </a:p>
          </p:txBody>
        </p:sp>
      </p:grpSp>
      <p:grpSp>
        <p:nvGrpSpPr>
          <p:cNvPr id="12" name="Group 11"/>
          <p:cNvGrpSpPr/>
          <p:nvPr/>
        </p:nvGrpSpPr>
        <p:grpSpPr>
          <a:xfrm>
            <a:off x="8243166" y="3539516"/>
            <a:ext cx="2422328" cy="1318756"/>
            <a:chOff x="127000" y="127000"/>
            <a:chExt cx="1763014" cy="1392325"/>
          </a:xfrm>
        </p:grpSpPr>
        <p:sp>
          <p:nvSpPr>
            <p:cNvPr id="30" name="shpContent493889"/>
            <p:cNvSpPr txBox="1">
              <a:spLocks noChangeArrowheads="1"/>
            </p:cNvSpPr>
            <p:nvPr/>
          </p:nvSpPr>
          <p:spPr bwMode="auto">
            <a:xfrm>
              <a:off x="127000" y="440055"/>
              <a:ext cx="1763014" cy="1079270"/>
            </a:xfrm>
            <a:prstGeom prst="rect">
              <a:avLst/>
            </a:prstGeom>
            <a:solidFill>
              <a:srgbClr val="FFFFFF"/>
            </a:solidFill>
            <a:ln w="19050">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No direct access to the pallet</a:t>
              </a:r>
            </a:p>
            <a:p>
              <a:pPr marL="171420" lvl="1" indent="-169916" defTabSz="488696">
                <a:spcAft>
                  <a:spcPts val="758"/>
                </a:spcAft>
                <a:buClr>
                  <a:srgbClr val="5A5A5A"/>
                </a:buClr>
              </a:pPr>
              <a:r>
                <a:rPr lang="en-GB" sz="1042" kern="0" dirty="0">
                  <a:solidFill>
                    <a:srgbClr val="5A5A5A"/>
                  </a:solidFill>
                  <a:latin typeface="Arial"/>
                </a:rPr>
                <a:t>High investment</a:t>
              </a:r>
              <a:endParaRPr lang="pl-PL" sz="1042" kern="0" dirty="0">
                <a:solidFill>
                  <a:srgbClr val="5A5A5A"/>
                </a:solidFill>
                <a:latin typeface="Arial"/>
              </a:endParaRPr>
            </a:p>
            <a:p>
              <a:pPr marL="171420" lvl="1" indent="-169916" defTabSz="488696">
                <a:spcAft>
                  <a:spcPts val="758"/>
                </a:spcAft>
                <a:buClr>
                  <a:srgbClr val="5A5A5A"/>
                </a:buClr>
              </a:pPr>
              <a:r>
                <a:rPr lang="en-US" altLang="en-US" sz="1042" kern="0" dirty="0">
                  <a:solidFill>
                    <a:srgbClr val="5A5A5A"/>
                  </a:solidFill>
                  <a:latin typeface="Arial"/>
                </a:rPr>
                <a:t>Low flexibility on changes in article portfolio and stock levels due to deep lanes</a:t>
              </a:r>
            </a:p>
          </p:txBody>
        </p:sp>
        <p:sp>
          <p:nvSpPr>
            <p:cNvPr id="11" name="shpTitle493889"/>
            <p:cNvSpPr/>
            <p:nvPr/>
          </p:nvSpPr>
          <p:spPr>
            <a:xfrm>
              <a:off x="127000" y="127000"/>
              <a:ext cx="1763014" cy="313055"/>
            </a:xfrm>
            <a:prstGeom prst="rect">
              <a:avLst/>
            </a:prstGeom>
            <a:solidFill>
              <a:srgbClr val="C8A096"/>
            </a:solidFill>
            <a:ln w="19050">
              <a:solidFill>
                <a:srgbClr val="C8A096"/>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Disadvantages</a:t>
              </a:r>
            </a:p>
          </p:txBody>
        </p:sp>
      </p:grpSp>
      <p:grpSp>
        <p:nvGrpSpPr>
          <p:cNvPr id="14" name="Group 13"/>
          <p:cNvGrpSpPr/>
          <p:nvPr/>
        </p:nvGrpSpPr>
        <p:grpSpPr>
          <a:xfrm>
            <a:off x="5671980" y="5010054"/>
            <a:ext cx="4993515" cy="1318756"/>
            <a:chOff x="127000" y="127000"/>
            <a:chExt cx="1763014" cy="1392325"/>
          </a:xfrm>
        </p:grpSpPr>
        <p:sp>
          <p:nvSpPr>
            <p:cNvPr id="33" name="shpContent494479"/>
            <p:cNvSpPr txBox="1">
              <a:spLocks noChangeArrowheads="1"/>
            </p:cNvSpPr>
            <p:nvPr/>
          </p:nvSpPr>
          <p:spPr bwMode="auto">
            <a:xfrm>
              <a:off x="127000" y="440055"/>
              <a:ext cx="1763014" cy="1079270"/>
            </a:xfrm>
            <a:prstGeom prst="rect">
              <a:avLst/>
            </a:prstGeom>
            <a:solidFill>
              <a:srgbClr val="FFFFFF"/>
            </a:solidFill>
            <a:ln w="190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sz="140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sz="140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sz="1400">
                  <a:solidFill>
                    <a:schemeClr val="tx1"/>
                  </a:solidFill>
                  <a:latin typeface="+mn-lt"/>
                </a:defRPr>
              </a:lvl3pPr>
              <a:lvl4pPr marL="358775" indent="-177800" algn="l" defTabSz="515938" rtl="0" eaLnBrk="1" fontAlgn="base" hangingPunct="1">
                <a:spcBef>
                  <a:spcPct val="0"/>
                </a:spcBef>
                <a:spcAft>
                  <a:spcPts val="800"/>
                </a:spcAft>
                <a:buChar char="-"/>
                <a:tabLst/>
                <a:defRPr sz="1400">
                  <a:solidFill>
                    <a:schemeClr val="tx1"/>
                  </a:solidFill>
                  <a:latin typeface="+mn-lt"/>
                </a:defRPr>
              </a:lvl4pPr>
              <a:lvl5pPr marL="493713" indent="0" algn="l" defTabSz="515938" rtl="0" eaLnBrk="1" fontAlgn="base" hangingPunct="1">
                <a:spcBef>
                  <a:spcPts val="0"/>
                </a:spcBef>
                <a:spcAft>
                  <a:spcPts val="800"/>
                </a:spcAft>
                <a:buSzPct val="60000"/>
                <a:buFontTx/>
                <a:buNone/>
                <a:defRPr sz="1400" baseline="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sz="1400" baseline="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GB" sz="1042" kern="0" dirty="0">
                  <a:solidFill>
                    <a:srgbClr val="5A5A5A"/>
                  </a:solidFill>
                  <a:latin typeface="Arial"/>
                </a:rPr>
                <a:t>Main use: Storage of high n</a:t>
              </a:r>
              <a:r>
                <a:rPr lang="pl-PL" sz="1042" kern="0" dirty="0">
                  <a:solidFill>
                    <a:srgbClr val="5A5A5A"/>
                  </a:solidFill>
                  <a:latin typeface="Arial"/>
                </a:rPr>
                <a:t>o. </a:t>
              </a:r>
              <a:r>
                <a:rPr lang="en-GB" sz="1042" kern="0" dirty="0">
                  <a:solidFill>
                    <a:srgbClr val="5A5A5A"/>
                  </a:solidFill>
                  <a:latin typeface="Arial"/>
                </a:rPr>
                <a:t>of pal. with high throughput and limited space </a:t>
              </a:r>
              <a:endParaRPr lang="pl-PL" sz="1042" kern="0" dirty="0">
                <a:solidFill>
                  <a:srgbClr val="5A5A5A"/>
                </a:solidFill>
                <a:latin typeface="Arial"/>
              </a:endParaRPr>
            </a:p>
            <a:p>
              <a:pPr marL="171420" lvl="1" indent="-169916" defTabSz="488696">
                <a:spcAft>
                  <a:spcPts val="758"/>
                </a:spcAft>
                <a:buClr>
                  <a:srgbClr val="5A5A5A"/>
                </a:buClr>
              </a:pPr>
              <a:r>
                <a:rPr lang="en-GB" sz="1042" kern="0" dirty="0">
                  <a:solidFill>
                    <a:srgbClr val="5A5A5A"/>
                  </a:solidFill>
                  <a:latin typeface="Arial"/>
                </a:rPr>
                <a:t>Height of the building: between 20 and 40</a:t>
              </a:r>
              <a:r>
                <a:rPr lang="pl-PL" sz="1042" kern="0" dirty="0">
                  <a:solidFill>
                    <a:srgbClr val="5A5A5A"/>
                  </a:solidFill>
                  <a:latin typeface="Arial"/>
                </a:rPr>
                <a:t> </a:t>
              </a:r>
              <a:r>
                <a:rPr lang="en-GB" sz="1042" kern="0" dirty="0">
                  <a:solidFill>
                    <a:srgbClr val="5A5A5A"/>
                  </a:solidFill>
                  <a:latin typeface="Arial"/>
                </a:rPr>
                <a:t>m</a:t>
              </a:r>
            </a:p>
            <a:p>
              <a:pPr marL="171420" lvl="1" indent="-169916" defTabSz="488696">
                <a:spcAft>
                  <a:spcPts val="758"/>
                </a:spcAft>
                <a:buClr>
                  <a:srgbClr val="5A5A5A"/>
                </a:buClr>
              </a:pPr>
              <a:endParaRPr lang="en-GB" sz="1042" kern="0" dirty="0">
                <a:solidFill>
                  <a:srgbClr val="5A5A5A"/>
                </a:solidFill>
                <a:latin typeface="Arial"/>
              </a:endParaRPr>
            </a:p>
          </p:txBody>
        </p:sp>
        <p:sp>
          <p:nvSpPr>
            <p:cNvPr id="13" name="shpTitle494479"/>
            <p:cNvSpPr/>
            <p:nvPr/>
          </p:nvSpPr>
          <p:spPr>
            <a:xfrm>
              <a:off x="127000" y="127000"/>
              <a:ext cx="1763014" cy="313055"/>
            </a:xfrm>
            <a:prstGeom prst="rect">
              <a:avLst/>
            </a:prstGeom>
            <a:solidFill>
              <a:srgbClr val="A0A0A0"/>
            </a:solidFill>
            <a:ln w="19050">
              <a:solidFill>
                <a:srgbClr val="A0A0A0"/>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n-GB" sz="1042" dirty="0">
                  <a:solidFill>
                    <a:srgbClr val="FFFFFF"/>
                  </a:solidFill>
                  <a:latin typeface="Arial" charset="0"/>
                </a:rPr>
                <a:t>Most common use &amp; basic requirement for building</a:t>
              </a:r>
            </a:p>
          </p:txBody>
        </p:sp>
      </p:grpSp>
      <p:pic>
        <p:nvPicPr>
          <p:cNvPr id="1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67307" y="2028379"/>
            <a:ext cx="3016740" cy="2603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s-ES" sz="852">
                <a:solidFill>
                  <a:srgbClr val="5A5A5A"/>
                </a:solidFill>
                <a:latin typeface="Arial"/>
              </a:rPr>
              <a:t>Miebach Consulting –  Kimberly Clark  – 2.3. Alternativas de Almacenaje</a:t>
            </a:r>
          </a:p>
        </p:txBody>
      </p:sp>
    </p:spTree>
    <p:extLst>
      <p:ext uri="{BB962C8B-B14F-4D97-AF65-F5344CB8AC3E}">
        <p14:creationId xmlns:p14="http://schemas.microsoft.com/office/powerpoint/2010/main" val="127167095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646878"/>
          </a:xfrm>
          <a:prstGeom prst="rect">
            <a:avLst/>
          </a:prstGeom>
        </p:spPr>
        <p:txBody>
          <a:bodyPr wrap="square" lIns="91440" tIns="45720" rIns="91440" bIns="45720" anchor="t">
            <a:spAutoFit/>
          </a:bodyPr>
          <a:lstStyle/>
          <a:p>
            <a:pPr>
              <a:defRPr/>
            </a:pPr>
            <a:r>
              <a:rPr lang="es-AR" sz="3600" b="1" dirty="0">
                <a:solidFill>
                  <a:srgbClr val="10069F"/>
                </a:solidFill>
              </a:rPr>
              <a:t>4.3.</a:t>
            </a:r>
            <a:r>
              <a:rPr lang="en-US" sz="3600" b="1" dirty="0">
                <a:solidFill>
                  <a:srgbClr val="10069F"/>
                </a:solidFill>
              </a:rPr>
              <a:t>Storage/ Handling</a:t>
            </a:r>
            <a:endParaRPr lang="es-AR" sz="3600" b="1" dirty="0">
              <a:solidFill>
                <a:srgbClr val="10069F"/>
              </a:solidFill>
            </a:endParaRPr>
          </a:p>
          <a:p>
            <a:pPr>
              <a:defRPr/>
            </a:pPr>
            <a:endParaRPr lang="es-AR" sz="3600" b="1" dirty="0">
              <a:solidFill>
                <a:srgbClr val="10069F"/>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3" name="Text Placeholder 6">
            <a:extLst>
              <a:ext uri="{FF2B5EF4-FFF2-40B4-BE49-F238E27FC236}">
                <a16:creationId xmlns:a16="http://schemas.microsoft.com/office/drawing/2014/main" id="{1F09C1FE-C901-43A2-AC84-CB4F297249C9}"/>
              </a:ext>
            </a:extLst>
          </p:cNvPr>
          <p:cNvSpPr txBox="1">
            <a:spLocks/>
          </p:cNvSpPr>
          <p:nvPr/>
        </p:nvSpPr>
        <p:spPr>
          <a:xfrm>
            <a:off x="279228" y="918118"/>
            <a:ext cx="8103204" cy="5272695"/>
          </a:xfrm>
          <a:prstGeom prst="rect">
            <a:avLst/>
          </a:prstGeom>
          <a:ln>
            <a:solidFill>
              <a:schemeClr val="accent1"/>
            </a:solidFill>
          </a:ln>
        </p:spPr>
        <p:txBody>
          <a:bodyPr vert="horz" lIns="91440" tIns="45720" rIns="91440" bIns="45720" rtlCol="0" anchor="t">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2720" indent="-172720"/>
            <a:endParaRPr lang="es-ES" sz="2400" b="1" dirty="0"/>
          </a:p>
          <a:p>
            <a:pPr marL="172720" indent="-172720"/>
            <a:r>
              <a:rPr lang="es-ES" sz="2400" b="1" dirty="0"/>
              <a:t>Manejo / Traslado del pallet dentro del Almacén</a:t>
            </a:r>
            <a:endParaRPr lang="es-ES" dirty="0"/>
          </a:p>
          <a:p>
            <a:pPr lvl="1" indent="-175895"/>
            <a:r>
              <a:rPr lang="es-ES" sz="2200" b="1" dirty="0"/>
              <a:t>Descripcion de movimiento del pallet con el equipo: </a:t>
            </a:r>
          </a:p>
          <a:p>
            <a:pPr marL="358775" lvl="2" indent="0">
              <a:buNone/>
            </a:pPr>
            <a:endParaRPr lang="es-ES" sz="2200" b="1" dirty="0"/>
          </a:p>
          <a:p>
            <a:pPr marL="358775" lvl="2" indent="0">
              <a:buNone/>
            </a:pPr>
            <a:r>
              <a:rPr lang="es-ES" sz="2000" b="1" dirty="0"/>
              <a:t>Montacargas / </a:t>
            </a:r>
            <a:r>
              <a:rPr lang="es-ES" sz="2000" b="1" dirty="0" err="1"/>
              <a:t>Autoelevador</a:t>
            </a:r>
            <a:r>
              <a:rPr lang="es-ES" sz="2000" b="1" dirty="0"/>
              <a:t> / </a:t>
            </a:r>
            <a:r>
              <a:rPr lang="es-ES" sz="2000" b="1" dirty="0" err="1"/>
              <a:t>Empiladera</a:t>
            </a:r>
            <a:r>
              <a:rPr lang="es-ES" sz="2000" b="1" dirty="0"/>
              <a:t> - </a:t>
            </a:r>
            <a:r>
              <a:rPr lang="es-ES" sz="2000" b="1" dirty="0" err="1"/>
              <a:t>Transpaletera</a:t>
            </a:r>
            <a:endParaRPr lang="es-ES" sz="2000" b="1" dirty="0"/>
          </a:p>
          <a:p>
            <a:pPr marL="715645" lvl="3"/>
            <a:r>
              <a:rPr lang="es-ES" sz="2000" b="1" dirty="0">
                <a:solidFill>
                  <a:schemeClr val="accent1">
                    <a:lumMod val="60000"/>
                    <a:lumOff val="40000"/>
                  </a:schemeClr>
                </a:solidFill>
              </a:rPr>
              <a:t>Altura máxima para transitar: </a:t>
            </a:r>
            <a:r>
              <a:rPr lang="es-ES" sz="2000" dirty="0"/>
              <a:t>15CM contados a partir del piso hasta la base inferior del pallet</a:t>
            </a:r>
          </a:p>
          <a:p>
            <a:pPr marL="715645" lvl="3"/>
            <a:r>
              <a:rPr lang="es-ES" sz="2000" b="1" dirty="0">
                <a:solidFill>
                  <a:schemeClr val="accent1">
                    <a:lumMod val="60000"/>
                    <a:lumOff val="40000"/>
                  </a:schemeClr>
                </a:solidFill>
              </a:rPr>
              <a:t>Velocidad Dentro del almacén:</a:t>
            </a:r>
            <a:r>
              <a:rPr lang="es-ES" sz="2000" dirty="0"/>
              <a:t>  Circular a 5 Km/hora como Máximo. El equipo debe estar configurado a dicha velocidad, deberá ser eléctrico, </a:t>
            </a:r>
          </a:p>
          <a:p>
            <a:pPr marL="715645" lvl="3"/>
            <a:r>
              <a:rPr lang="es-ES" sz="2000" b="1" dirty="0">
                <a:solidFill>
                  <a:schemeClr val="accent1">
                    <a:lumMod val="60000"/>
                    <a:lumOff val="40000"/>
                  </a:schemeClr>
                </a:solidFill>
                <a:ea typeface="+mj-lt"/>
                <a:cs typeface="+mj-lt"/>
              </a:rPr>
              <a:t>Velocidad Fuera del almacén: </a:t>
            </a:r>
            <a:r>
              <a:rPr lang="es-ES" sz="2000" dirty="0">
                <a:ea typeface="+mj-lt"/>
                <a:cs typeface="+mj-lt"/>
              </a:rPr>
              <a:t> Circular a 10 Km/hora como Máximo. deberá ser eléctrico/Gas.</a:t>
            </a:r>
          </a:p>
          <a:p>
            <a:pPr marL="715645" lvl="3"/>
            <a:r>
              <a:rPr lang="es-ES" sz="2000" dirty="0">
                <a:ea typeface="+mj-lt"/>
                <a:cs typeface="+mj-lt"/>
              </a:rPr>
              <a:t> Previo a su uso, se deberá completar formulario FORM </a:t>
            </a:r>
            <a:r>
              <a:rPr lang="es-ES" sz="2000" dirty="0" err="1">
                <a:ea typeface="+mj-lt"/>
                <a:cs typeface="+mj-lt"/>
              </a:rPr>
              <a:t>Pre-uso</a:t>
            </a:r>
            <a:r>
              <a:rPr lang="es-ES" sz="2000" dirty="0">
                <a:ea typeface="+mj-lt"/>
                <a:cs typeface="+mj-lt"/>
              </a:rPr>
              <a:t> 0000(TBD) – Brasil </a:t>
            </a:r>
            <a:r>
              <a:rPr lang="es-AR" dirty="0"/>
              <a:t>PR-27341</a:t>
            </a:r>
            <a:endParaRPr lang="es-ES" sz="2000" dirty="0">
              <a:ea typeface="+mj-lt"/>
              <a:cs typeface="+mj-lt"/>
            </a:endParaRPr>
          </a:p>
          <a:p>
            <a:pPr marL="541020" lvl="3" indent="0">
              <a:buNone/>
            </a:pPr>
            <a:endParaRPr lang="es-ES" sz="2000" b="1" dirty="0"/>
          </a:p>
          <a:p>
            <a:pPr marL="541020" lvl="3" indent="0">
              <a:buNone/>
            </a:pPr>
            <a:endParaRPr lang="es-ES" sz="2000" b="1" dirty="0"/>
          </a:p>
        </p:txBody>
      </p:sp>
      <p:pic>
        <p:nvPicPr>
          <p:cNvPr id="5" name="Imagen 4">
            <a:extLst>
              <a:ext uri="{FF2B5EF4-FFF2-40B4-BE49-F238E27FC236}">
                <a16:creationId xmlns:a16="http://schemas.microsoft.com/office/drawing/2014/main" id="{7786908A-5BAA-49ED-90F4-9CA1AAC4A3A0}"/>
              </a:ext>
            </a:extLst>
          </p:cNvPr>
          <p:cNvPicPr>
            <a:picLocks noChangeAspect="1"/>
          </p:cNvPicPr>
          <p:nvPr/>
        </p:nvPicPr>
        <p:blipFill>
          <a:blip r:embed="rId2"/>
          <a:stretch>
            <a:fillRect/>
          </a:stretch>
        </p:blipFill>
        <p:spPr>
          <a:xfrm>
            <a:off x="8988619" y="918118"/>
            <a:ext cx="2972745" cy="5272694"/>
          </a:xfrm>
          <a:prstGeom prst="rect">
            <a:avLst/>
          </a:prstGeom>
        </p:spPr>
      </p:pic>
      <p:sp>
        <p:nvSpPr>
          <p:cNvPr id="6" name="Triángulo isósceles 5">
            <a:extLst>
              <a:ext uri="{FF2B5EF4-FFF2-40B4-BE49-F238E27FC236}">
                <a16:creationId xmlns:a16="http://schemas.microsoft.com/office/drawing/2014/main" id="{78843C6E-AA07-4D38-9485-7B3B097D9B9F}"/>
              </a:ext>
            </a:extLst>
          </p:cNvPr>
          <p:cNvSpPr/>
          <p:nvPr/>
        </p:nvSpPr>
        <p:spPr>
          <a:xfrm rot="5400000">
            <a:off x="6049178" y="3359800"/>
            <a:ext cx="5272695" cy="38933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7590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646878"/>
          </a:xfrm>
          <a:prstGeom prst="rect">
            <a:avLst/>
          </a:prstGeom>
        </p:spPr>
        <p:txBody>
          <a:bodyPr wrap="square" lIns="91440" tIns="45720" rIns="91440" bIns="45720" anchor="t">
            <a:spAutoFit/>
          </a:bodyPr>
          <a:lstStyle/>
          <a:p>
            <a:pPr>
              <a:defRPr/>
            </a:pPr>
            <a:r>
              <a:rPr lang="es-AR" sz="3600" b="1" dirty="0">
                <a:solidFill>
                  <a:srgbClr val="10069F"/>
                </a:solidFill>
              </a:rPr>
              <a:t>4.3.</a:t>
            </a:r>
            <a:r>
              <a:rPr lang="en-US" sz="3600" b="1" dirty="0">
                <a:solidFill>
                  <a:srgbClr val="10069F"/>
                </a:solidFill>
              </a:rPr>
              <a:t>Storage/ Handling</a:t>
            </a:r>
            <a:endParaRPr lang="es-AR" sz="3600" b="1" dirty="0">
              <a:solidFill>
                <a:srgbClr val="10069F"/>
              </a:solidFill>
            </a:endParaRPr>
          </a:p>
          <a:p>
            <a:pPr>
              <a:defRPr/>
            </a:pPr>
            <a:endParaRPr lang="es-AR" sz="3600" b="1" dirty="0">
              <a:solidFill>
                <a:srgbClr val="10069F"/>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3" name="Text Placeholder 6">
            <a:extLst>
              <a:ext uri="{FF2B5EF4-FFF2-40B4-BE49-F238E27FC236}">
                <a16:creationId xmlns:a16="http://schemas.microsoft.com/office/drawing/2014/main" id="{1F09C1FE-C901-43A2-AC84-CB4F297249C9}"/>
              </a:ext>
            </a:extLst>
          </p:cNvPr>
          <p:cNvSpPr txBox="1">
            <a:spLocks/>
          </p:cNvSpPr>
          <p:nvPr/>
        </p:nvSpPr>
        <p:spPr>
          <a:xfrm>
            <a:off x="413298" y="1439140"/>
            <a:ext cx="11365404" cy="4230651"/>
          </a:xfrm>
          <a:prstGeom prst="rect">
            <a:avLst/>
          </a:prstGeom>
          <a:ln>
            <a:solidFill>
              <a:schemeClr val="accent1"/>
            </a:solidFill>
          </a:ln>
        </p:spPr>
        <p:txBody>
          <a:bodyPr vert="horz" lIns="91440" tIns="45720" rIns="91440" bIns="45720" rtlCol="0" anchor="t">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2720" indent="-172720"/>
            <a:endParaRPr lang="es-ES" sz="2400" b="1" dirty="0"/>
          </a:p>
          <a:p>
            <a:pPr marL="172720" indent="-172720"/>
            <a:r>
              <a:rPr lang="es-ES" sz="2400" b="1" dirty="0"/>
              <a:t>Manejo / Traslado del pallet dentro del Almacén</a:t>
            </a:r>
            <a:endParaRPr lang="es-ES" dirty="0"/>
          </a:p>
          <a:p>
            <a:pPr lvl="1" indent="-175895"/>
            <a:r>
              <a:rPr lang="es-ES" sz="2200" b="1" dirty="0" err="1"/>
              <a:t>Descripcion</a:t>
            </a:r>
            <a:r>
              <a:rPr lang="es-ES" sz="2200" b="1" dirty="0"/>
              <a:t> de movimiento del pallet con el equipo: </a:t>
            </a:r>
          </a:p>
          <a:p>
            <a:pPr marL="541020" lvl="2" indent="-182245"/>
            <a:r>
              <a:rPr lang="es-ES" sz="2000" b="1" dirty="0"/>
              <a:t>Montacargas / </a:t>
            </a:r>
            <a:r>
              <a:rPr lang="es-ES" sz="2000" b="1" dirty="0" err="1"/>
              <a:t>Autoelevador</a:t>
            </a:r>
            <a:r>
              <a:rPr lang="es-ES" sz="2000" b="1" dirty="0"/>
              <a:t> / </a:t>
            </a:r>
            <a:r>
              <a:rPr lang="es-ES" sz="2000" b="1" dirty="0" err="1"/>
              <a:t>Empiladera</a:t>
            </a:r>
            <a:r>
              <a:rPr lang="es-ES" sz="2000" b="1" dirty="0"/>
              <a:t> </a:t>
            </a:r>
            <a:endParaRPr lang="es-ES" dirty="0"/>
          </a:p>
          <a:p>
            <a:pPr marL="541020" lvl="3" indent="0">
              <a:buNone/>
            </a:pPr>
            <a:r>
              <a:rPr lang="es-ES" sz="2000" b="1" dirty="0">
                <a:solidFill>
                  <a:schemeClr val="accent1">
                    <a:lumMod val="60000"/>
                    <a:lumOff val="40000"/>
                  </a:schemeClr>
                </a:solidFill>
              </a:rPr>
              <a:t>Maniobras de almacenamiento del pallet en racks : </a:t>
            </a:r>
            <a:endParaRPr lang="es-ES" sz="2000" b="1" dirty="0">
              <a:solidFill>
                <a:schemeClr val="accent1">
                  <a:lumMod val="60000"/>
                  <a:lumOff val="40000"/>
                </a:schemeClr>
              </a:solidFill>
              <a:cs typeface="Arial"/>
            </a:endParaRPr>
          </a:p>
          <a:p>
            <a:pPr lvl="4" indent="-182245"/>
            <a:r>
              <a:rPr lang="es-ES" sz="2000" dirty="0"/>
              <a:t>Montacarguista deberá </a:t>
            </a:r>
            <a:r>
              <a:rPr lang="es-ES" sz="2000" dirty="0" err="1"/>
              <a:t>posionarse</a:t>
            </a:r>
            <a:r>
              <a:rPr lang="es-ES" sz="2000" dirty="0"/>
              <a:t> frente al rack para almacenar, una vez posicionado podrá elevar el pallet hasta el nivel deseado y colocar pallet. No podrá trasladarse/girar con las uñas en alto. </a:t>
            </a:r>
            <a:endParaRPr lang="es-ES" sz="2000" dirty="0">
              <a:cs typeface="Arial"/>
            </a:endParaRPr>
          </a:p>
          <a:p>
            <a:pPr lvl="4" indent="-182245"/>
            <a:r>
              <a:rPr lang="es-ES" sz="2000" dirty="0"/>
              <a:t>No podrá haber interacción entre equipo y peatón durante las maniobras. </a:t>
            </a:r>
            <a:endParaRPr lang="es-ES" sz="2000" dirty="0">
              <a:cs typeface="Arial"/>
            </a:endParaRPr>
          </a:p>
          <a:p>
            <a:pPr lvl="4" indent="-182245"/>
            <a:r>
              <a:rPr lang="es-ES" sz="2000" dirty="0"/>
              <a:t>Se deberá tomar una paleta a la vez, a excepción de la doble paletera/doble uña. </a:t>
            </a:r>
          </a:p>
          <a:p>
            <a:pPr lvl="4" indent="-182245"/>
            <a:r>
              <a:rPr lang="es-ES" sz="2000" dirty="0"/>
              <a:t>Empuje de pallets sobre piso esta prohibido. </a:t>
            </a:r>
          </a:p>
          <a:p>
            <a:pPr marL="715645" lvl="3"/>
            <a:endParaRPr lang="es-ES" sz="2000" dirty="0"/>
          </a:p>
          <a:p>
            <a:pPr marL="715645" lvl="3"/>
            <a:endParaRPr lang="es-ES" sz="2000" b="1" dirty="0"/>
          </a:p>
        </p:txBody>
      </p:sp>
    </p:spTree>
    <p:extLst>
      <p:ext uri="{BB962C8B-B14F-4D97-AF65-F5344CB8AC3E}">
        <p14:creationId xmlns:p14="http://schemas.microsoft.com/office/powerpoint/2010/main" val="31024954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3600" b="1" dirty="0">
                <a:solidFill>
                  <a:srgbClr val="10069F"/>
                </a:solidFill>
                <a:latin typeface="Arial" panose="020B0604020202020204"/>
              </a:rPr>
              <a:t>4.4</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.Picking Abastecimiento</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 name="Rectángulo 1">
            <a:extLst>
              <a:ext uri="{FF2B5EF4-FFF2-40B4-BE49-F238E27FC236}">
                <a16:creationId xmlns:a16="http://schemas.microsoft.com/office/drawing/2014/main" id="{52B1F91B-2A52-451D-8FDB-48B360E1B105}"/>
              </a:ext>
            </a:extLst>
          </p:cNvPr>
          <p:cNvSpPr/>
          <p:nvPr/>
        </p:nvSpPr>
        <p:spPr>
          <a:xfrm>
            <a:off x="479767" y="1519858"/>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effectLst/>
                <a:uLnTx/>
                <a:uFillTx/>
                <a:latin typeface="Arial" panose="020B0604020202020204"/>
                <a:ea typeface="+mn-ea"/>
                <a:cs typeface="+mn-cs"/>
              </a:rPr>
              <a:t>Una posición de </a:t>
            </a:r>
            <a:r>
              <a:rPr lang="es-AR" dirty="0" err="1">
                <a:latin typeface="Arial" panose="020B0604020202020204"/>
              </a:rPr>
              <a:t>picking</a:t>
            </a:r>
            <a:r>
              <a:rPr kumimoji="0" lang="es-AR" sz="1800" b="0" i="0" u="none" strike="noStrike" kern="1200" cap="none" spc="0" normalizeH="0" baseline="0" noProof="0" dirty="0">
                <a:ln>
                  <a:noFill/>
                </a:ln>
                <a:effectLst/>
                <a:uLnTx/>
                <a:uFillTx/>
                <a:latin typeface="Arial" panose="020B0604020202020204"/>
                <a:ea typeface="+mn-ea"/>
                <a:cs typeface="+mn-cs"/>
              </a:rPr>
              <a:t> queda </a:t>
            </a:r>
            <a:r>
              <a:rPr lang="es-AR" dirty="0">
                <a:latin typeface="Arial" panose="020B0604020202020204"/>
              </a:rPr>
              <a:t>vacía</a:t>
            </a:r>
            <a:endParaRPr kumimoji="0" lang="es-AR" sz="1800" b="0" i="0" u="none" strike="noStrike" kern="1200" cap="none" spc="0" normalizeH="0" baseline="0" noProof="0" dirty="0">
              <a:ln>
                <a:noFill/>
              </a:ln>
              <a:effectLst/>
              <a:uLnTx/>
              <a:uFillTx/>
              <a:latin typeface="Arial" panose="020B0604020202020204"/>
              <a:ea typeface="+mn-ea"/>
              <a:cs typeface="+mn-cs"/>
            </a:endParaRPr>
          </a:p>
        </p:txBody>
      </p:sp>
      <p:sp>
        <p:nvSpPr>
          <p:cNvPr id="5" name="Rectángulo 4">
            <a:extLst>
              <a:ext uri="{FF2B5EF4-FFF2-40B4-BE49-F238E27FC236}">
                <a16:creationId xmlns:a16="http://schemas.microsoft.com/office/drawing/2014/main" id="{CF1954CB-B04F-40D3-824D-8283E9974A2E}"/>
              </a:ext>
            </a:extLst>
          </p:cNvPr>
          <p:cNvSpPr/>
          <p:nvPr/>
        </p:nvSpPr>
        <p:spPr>
          <a:xfrm>
            <a:off x="482656" y="2736425"/>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En forma automática el sistema crea tarea de reabastecimiento</a:t>
            </a:r>
          </a:p>
        </p:txBody>
      </p:sp>
      <p:sp>
        <p:nvSpPr>
          <p:cNvPr id="7" name="Rectángulo 6">
            <a:extLst>
              <a:ext uri="{FF2B5EF4-FFF2-40B4-BE49-F238E27FC236}">
                <a16:creationId xmlns:a16="http://schemas.microsoft.com/office/drawing/2014/main" id="{5D9AAA26-F349-4EB6-AD8E-4976D6F214B7}"/>
              </a:ext>
            </a:extLst>
          </p:cNvPr>
          <p:cNvSpPr/>
          <p:nvPr/>
        </p:nvSpPr>
        <p:spPr>
          <a:xfrm>
            <a:off x="460959" y="809796"/>
            <a:ext cx="2303813" cy="549953"/>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r>
              <a:rPr lang="es-AR" dirty="0"/>
              <a:t>TRM/ Administrativo WMS/Supervisor</a:t>
            </a:r>
          </a:p>
        </p:txBody>
      </p:sp>
      <p:sp>
        <p:nvSpPr>
          <p:cNvPr id="31" name="Rectángulo 1">
            <a:extLst>
              <a:ext uri="{FF2B5EF4-FFF2-40B4-BE49-F238E27FC236}">
                <a16:creationId xmlns:a16="http://schemas.microsoft.com/office/drawing/2014/main" id="{71E2DAD6-736A-48D3-B718-822ABE9F5DB2}"/>
              </a:ext>
            </a:extLst>
          </p:cNvPr>
          <p:cNvSpPr/>
          <p:nvPr/>
        </p:nvSpPr>
        <p:spPr>
          <a:xfrm>
            <a:off x="3315665" y="2682498"/>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cs typeface="Arial"/>
              </a:rPr>
              <a:t>Lectura </a:t>
            </a:r>
            <a:r>
              <a:rPr lang="es-AR" dirty="0" err="1">
                <a:cs typeface="Arial"/>
              </a:rPr>
              <a:t>Handheld</a:t>
            </a:r>
            <a:r>
              <a:rPr lang="es-AR" dirty="0">
                <a:cs typeface="Arial"/>
              </a:rPr>
              <a:t> de HU con Posición Destino</a:t>
            </a:r>
          </a:p>
        </p:txBody>
      </p:sp>
      <p:sp>
        <p:nvSpPr>
          <p:cNvPr id="33" name="Rectángulo 4">
            <a:extLst>
              <a:ext uri="{FF2B5EF4-FFF2-40B4-BE49-F238E27FC236}">
                <a16:creationId xmlns:a16="http://schemas.microsoft.com/office/drawing/2014/main" id="{74E18677-4ACA-46B0-8DAE-EE065333B06C}"/>
              </a:ext>
            </a:extLst>
          </p:cNvPr>
          <p:cNvSpPr/>
          <p:nvPr/>
        </p:nvSpPr>
        <p:spPr>
          <a:xfrm>
            <a:off x="3310698" y="1534507"/>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Toma / Recibe OT </a:t>
            </a:r>
            <a:endParaRPr lang="es-AR">
              <a:ea typeface="+mn-lt"/>
              <a:cs typeface="+mn-lt"/>
            </a:endParaRPr>
          </a:p>
          <a:p>
            <a:pPr algn="ctr"/>
            <a:endParaRPr lang="es-AR" dirty="0">
              <a:ea typeface="+mn-lt"/>
              <a:cs typeface="+mn-lt"/>
            </a:endParaRPr>
          </a:p>
        </p:txBody>
      </p:sp>
      <p:sp>
        <p:nvSpPr>
          <p:cNvPr id="35" name="Rectángulo 6">
            <a:extLst>
              <a:ext uri="{FF2B5EF4-FFF2-40B4-BE49-F238E27FC236}">
                <a16:creationId xmlns:a16="http://schemas.microsoft.com/office/drawing/2014/main" id="{7CEF2E02-8BF2-4AB3-A451-7FE82AEDA8F5}"/>
              </a:ext>
            </a:extLst>
          </p:cNvPr>
          <p:cNvSpPr/>
          <p:nvPr/>
        </p:nvSpPr>
        <p:spPr>
          <a:xfrm>
            <a:off x="3312568" y="817651"/>
            <a:ext cx="2303813" cy="549953"/>
          </a:xfrm>
          <a:prstGeom prst="rect">
            <a:avLst/>
          </a:prstGeom>
          <a:solidFill>
            <a:schemeClr val="tx2">
              <a:lumMod val="65000"/>
              <a:lumOff val="3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dirty="0"/>
              <a:t>Operador</a:t>
            </a:r>
          </a:p>
        </p:txBody>
      </p:sp>
      <p:sp>
        <p:nvSpPr>
          <p:cNvPr id="37" name="Rectángulo 9">
            <a:extLst>
              <a:ext uri="{FF2B5EF4-FFF2-40B4-BE49-F238E27FC236}">
                <a16:creationId xmlns:a16="http://schemas.microsoft.com/office/drawing/2014/main" id="{ED28A99E-A4B1-4511-B40F-7A1F8FAF8056}"/>
              </a:ext>
            </a:extLst>
          </p:cNvPr>
          <p:cNvSpPr/>
          <p:nvPr/>
        </p:nvSpPr>
        <p:spPr>
          <a:xfrm>
            <a:off x="3290742" y="5044929"/>
            <a:ext cx="2303813" cy="100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1600" dirty="0"/>
              <a:t>Guardado – Confirmación / Lectura HU y Código Barras de la ubicación </a:t>
            </a:r>
            <a:endParaRPr lang="en-US" sz="1600" dirty="0">
              <a:cs typeface="Arial"/>
            </a:endParaRPr>
          </a:p>
        </p:txBody>
      </p:sp>
      <p:sp>
        <p:nvSpPr>
          <p:cNvPr id="39" name="Rectángulo 15">
            <a:extLst>
              <a:ext uri="{FF2B5EF4-FFF2-40B4-BE49-F238E27FC236}">
                <a16:creationId xmlns:a16="http://schemas.microsoft.com/office/drawing/2014/main" id="{77B71700-6B15-4FE1-A788-4BCB6598E5BE}"/>
              </a:ext>
            </a:extLst>
          </p:cNvPr>
          <p:cNvSpPr/>
          <p:nvPr/>
        </p:nvSpPr>
        <p:spPr>
          <a:xfrm>
            <a:off x="3315003" y="3884517"/>
            <a:ext cx="2299498" cy="1009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Toma el pallet y lo lleva hasta la ubicación de destino</a:t>
            </a:r>
          </a:p>
        </p:txBody>
      </p:sp>
    </p:spTree>
    <p:extLst>
      <p:ext uri="{BB962C8B-B14F-4D97-AF65-F5344CB8AC3E}">
        <p14:creationId xmlns:p14="http://schemas.microsoft.com/office/powerpoint/2010/main" val="1709904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646878"/>
          </a:xfrm>
          <a:prstGeom prst="rect">
            <a:avLst/>
          </a:prstGeom>
        </p:spPr>
        <p:txBody>
          <a:bodyPr wrap="square" lIns="91440" tIns="45720" rIns="91440" bIns="45720" anchor="t">
            <a:spAutoFit/>
          </a:bodyPr>
          <a:lstStyle/>
          <a:p>
            <a:pPr>
              <a:defRPr/>
            </a:pPr>
            <a:r>
              <a:rPr lang="es-AR" sz="3600" b="1" dirty="0">
                <a:solidFill>
                  <a:srgbClr val="10069F"/>
                </a:solidFill>
                <a:latin typeface="Arial" panose="020B0604020202020204"/>
              </a:rPr>
              <a:t>4.4</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a:t>
            </a:r>
            <a:r>
              <a:rPr kumimoji="0" lang="es-AR" sz="3600" b="1" i="0" u="none" strike="noStrike" kern="1200" cap="none" spc="0" normalizeH="0" baseline="0" noProof="0" dirty="0" err="1">
                <a:ln>
                  <a:noFill/>
                </a:ln>
                <a:solidFill>
                  <a:srgbClr val="10069F"/>
                </a:solidFill>
                <a:effectLst/>
                <a:uLnTx/>
                <a:uFillTx/>
                <a:latin typeface="Arial" panose="020B0604020202020204"/>
                <a:ea typeface="+mn-ea"/>
                <a:cs typeface="+mn-cs"/>
              </a:rPr>
              <a:t>Picking</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 Abastecimiento (</a:t>
            </a:r>
            <a:r>
              <a:rPr lang="en-US" sz="3600" b="1" dirty="0" err="1">
                <a:solidFill>
                  <a:srgbClr val="10069F"/>
                </a:solidFill>
                <a:latin typeface="Arial" panose="020B0604020202020204"/>
              </a:rPr>
              <a:t>Diseño</a:t>
            </a:r>
            <a:r>
              <a:rPr lang="en-US" sz="3600" b="1" dirty="0">
                <a:solidFill>
                  <a:srgbClr val="10069F"/>
                </a:solidFill>
                <a:latin typeface="Arial" panose="020B060402020202020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6" name="shpTitle894491">
            <a:extLst>
              <a:ext uri="{FF2B5EF4-FFF2-40B4-BE49-F238E27FC236}">
                <a16:creationId xmlns:a16="http://schemas.microsoft.com/office/drawing/2014/main" id="{2630036D-F024-4CAA-AC68-E152ECA034EB}"/>
              </a:ext>
            </a:extLst>
          </p:cNvPr>
          <p:cNvSpPr/>
          <p:nvPr/>
        </p:nvSpPr>
        <p:spPr bwMode="auto">
          <a:xfrm>
            <a:off x="1725976" y="1910415"/>
            <a:ext cx="4516729" cy="792000"/>
          </a:xfrm>
          <a:prstGeom prst="homePlate">
            <a:avLst>
              <a:gd name="adj" fmla="val 37280"/>
            </a:avLst>
          </a:prstGeom>
          <a:solidFill>
            <a:srgbClr val="82A0CD"/>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defTabSz="1012825" fontAlgn="base">
              <a:spcBef>
                <a:spcPct val="0"/>
              </a:spcBef>
              <a:spcAft>
                <a:spcPct val="0"/>
              </a:spcAft>
            </a:pPr>
            <a:r>
              <a:rPr lang="es-ES" b="1" dirty="0">
                <a:solidFill>
                  <a:srgbClr val="FFFFFF"/>
                </a:solidFill>
                <a:ea typeface="ヒラギノ角ゴ ProN W3"/>
              </a:rPr>
              <a:t>ESTRATEGIA DE PICKING</a:t>
            </a:r>
          </a:p>
        </p:txBody>
      </p:sp>
      <p:sp>
        <p:nvSpPr>
          <p:cNvPr id="17" name="shpTitle894491">
            <a:extLst>
              <a:ext uri="{FF2B5EF4-FFF2-40B4-BE49-F238E27FC236}">
                <a16:creationId xmlns:a16="http://schemas.microsoft.com/office/drawing/2014/main" id="{F0B906A4-77A4-4948-948F-02E19020577C}"/>
              </a:ext>
            </a:extLst>
          </p:cNvPr>
          <p:cNvSpPr/>
          <p:nvPr/>
        </p:nvSpPr>
        <p:spPr bwMode="auto">
          <a:xfrm>
            <a:off x="1703162" y="3326057"/>
            <a:ext cx="4539543" cy="792000"/>
          </a:xfrm>
          <a:prstGeom prst="homePlate">
            <a:avLst>
              <a:gd name="adj" fmla="val 37280"/>
            </a:avLst>
          </a:prstGeom>
          <a:solidFill>
            <a:srgbClr val="C8A096"/>
          </a:solidFill>
          <a:ln w="127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1012825"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dirty="0">
                <a:ln>
                  <a:noFill/>
                </a:ln>
                <a:solidFill>
                  <a:srgbClr val="FFFFFF"/>
                </a:solidFill>
                <a:effectLst/>
                <a:uLnTx/>
                <a:uFillTx/>
                <a:ea typeface="ヒラギノ角ゴ ProN W3"/>
              </a:rPr>
              <a:t>DIMENSIONADO DE PICKING</a:t>
            </a:r>
          </a:p>
        </p:txBody>
      </p:sp>
      <p:sp>
        <p:nvSpPr>
          <p:cNvPr id="18" name="shpTitle894491">
            <a:extLst>
              <a:ext uri="{FF2B5EF4-FFF2-40B4-BE49-F238E27FC236}">
                <a16:creationId xmlns:a16="http://schemas.microsoft.com/office/drawing/2014/main" id="{264B1CEB-7363-4C8F-9D6C-AAFD415DADFB}"/>
              </a:ext>
            </a:extLst>
          </p:cNvPr>
          <p:cNvSpPr/>
          <p:nvPr/>
        </p:nvSpPr>
        <p:spPr bwMode="auto">
          <a:xfrm>
            <a:off x="1725976" y="4802221"/>
            <a:ext cx="4516729" cy="792000"/>
          </a:xfrm>
          <a:prstGeom prst="homePlate">
            <a:avLst>
              <a:gd name="adj" fmla="val 37280"/>
            </a:avLst>
          </a:prstGeom>
          <a:solidFill>
            <a:srgbClr val="AAA050"/>
          </a:solidFill>
          <a:ln w="127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1012825" eaLnBrk="1" fontAlgn="base" latinLnBrk="0" hangingPunct="1">
              <a:lnSpc>
                <a:spcPct val="100000"/>
              </a:lnSpc>
              <a:spcBef>
                <a:spcPct val="0"/>
              </a:spcBef>
              <a:spcAft>
                <a:spcPct val="0"/>
              </a:spcAft>
              <a:buClrTx/>
              <a:buSzTx/>
              <a:buFontTx/>
              <a:buNone/>
              <a:tabLst/>
              <a:defRPr/>
            </a:pPr>
            <a:r>
              <a:rPr kumimoji="0" lang="es-ES" sz="1800" b="1" i="0" u="none" strike="noStrike" kern="0" cap="none" spc="0" normalizeH="0" baseline="0" noProof="0" dirty="0">
                <a:ln>
                  <a:noFill/>
                </a:ln>
                <a:solidFill>
                  <a:srgbClr val="FFFFFF"/>
                </a:solidFill>
                <a:effectLst/>
                <a:uLnTx/>
                <a:uFillTx/>
                <a:ea typeface="ヒラギノ角ゴ ProN W3"/>
              </a:rPr>
              <a:t>AREA DE PICKING</a:t>
            </a:r>
          </a:p>
        </p:txBody>
      </p:sp>
      <p:grpSp>
        <p:nvGrpSpPr>
          <p:cNvPr id="19" name="9 Grupo">
            <a:extLst>
              <a:ext uri="{FF2B5EF4-FFF2-40B4-BE49-F238E27FC236}">
                <a16:creationId xmlns:a16="http://schemas.microsoft.com/office/drawing/2014/main" id="{B013C64B-5F00-46F3-A3F9-F255E5791D16}"/>
              </a:ext>
            </a:extLst>
          </p:cNvPr>
          <p:cNvGrpSpPr/>
          <p:nvPr/>
        </p:nvGrpSpPr>
        <p:grpSpPr>
          <a:xfrm>
            <a:off x="6451522" y="1695675"/>
            <a:ext cx="3986213" cy="1259332"/>
            <a:chOff x="127000" y="127000"/>
            <a:chExt cx="1763014" cy="1259332"/>
          </a:xfrm>
        </p:grpSpPr>
        <p:sp>
          <p:nvSpPr>
            <p:cNvPr id="20" name="shpContent895509">
              <a:extLst>
                <a:ext uri="{FF2B5EF4-FFF2-40B4-BE49-F238E27FC236}">
                  <a16:creationId xmlns:a16="http://schemas.microsoft.com/office/drawing/2014/main" id="{677EFBC2-621B-4EF7-8C7F-732F4A1310F5}"/>
                </a:ext>
              </a:extLst>
            </p:cNvPr>
            <p:cNvSpPr txBox="1">
              <a:spLocks noChangeArrowheads="1"/>
            </p:cNvSpPr>
            <p:nvPr/>
          </p:nvSpPr>
          <p:spPr bwMode="auto">
            <a:xfrm>
              <a:off x="127000" y="440055"/>
              <a:ext cx="1763014" cy="946277"/>
            </a:xfrm>
            <a:prstGeom prst="rect">
              <a:avLst/>
            </a:prstGeom>
            <a:solidFill>
              <a:srgbClr val="82A0CD"/>
            </a:solidFill>
            <a:ln w="19050" algn="ctr">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lvl="1">
                <a:buClr>
                  <a:srgbClr val="FFFFFF"/>
                </a:buClr>
              </a:pPr>
              <a:r>
                <a:rPr lang="de-DE" altLang="es-ES" sz="1200" dirty="0">
                  <a:solidFill>
                    <a:srgbClr val="FFFFFF"/>
                  </a:solidFill>
                  <a:ea typeface="ヒラギノ角ゴ ProN W3"/>
                </a:rPr>
                <a:t>Definiciones de tipo de picking</a:t>
              </a:r>
            </a:p>
            <a:p>
              <a:pPr lvl="1">
                <a:buClr>
                  <a:srgbClr val="FFFFFF"/>
                </a:buClr>
              </a:pPr>
              <a:r>
                <a:rPr lang="de-DE" altLang="es-ES" sz="1200" dirty="0">
                  <a:solidFill>
                    <a:srgbClr val="FFFFFF"/>
                  </a:solidFill>
                  <a:ea typeface="ヒラギノ角ゴ ProN W3"/>
                </a:rPr>
                <a:t>Definicion de Zonas</a:t>
              </a:r>
            </a:p>
            <a:p>
              <a:pPr lvl="1">
                <a:buClr>
                  <a:srgbClr val="FFFFFF"/>
                </a:buClr>
              </a:pPr>
              <a:r>
                <a:rPr lang="de-DE" altLang="es-ES" sz="1200" dirty="0">
                  <a:solidFill>
                    <a:srgbClr val="FFFFFF"/>
                  </a:solidFill>
                  <a:ea typeface="ヒラギノ角ゴ ProN W3"/>
                </a:rPr>
                <a:t>Definciion de estrategias</a:t>
              </a:r>
            </a:p>
            <a:p>
              <a:pPr lvl="1">
                <a:buClr>
                  <a:srgbClr val="FFFFFF"/>
                </a:buClr>
              </a:pPr>
              <a:r>
                <a:rPr lang="de-DE" altLang="es-ES" sz="1200" dirty="0">
                  <a:solidFill>
                    <a:srgbClr val="FFFFFF"/>
                  </a:solidFill>
                  <a:ea typeface="ヒラギノ角ゴ ProN W3"/>
                </a:rPr>
                <a:t>Lineamientos para selección de tecnologia de picking</a:t>
              </a:r>
            </a:p>
          </p:txBody>
        </p:sp>
        <p:sp>
          <p:nvSpPr>
            <p:cNvPr id="21" name="shpTitle895509">
              <a:extLst>
                <a:ext uri="{FF2B5EF4-FFF2-40B4-BE49-F238E27FC236}">
                  <a16:creationId xmlns:a16="http://schemas.microsoft.com/office/drawing/2014/main" id="{90C064DF-2C6C-4D3F-A53D-3B03BC78F1C9}"/>
                </a:ext>
              </a:extLst>
            </p:cNvPr>
            <p:cNvSpPr/>
            <p:nvPr/>
          </p:nvSpPr>
          <p:spPr bwMode="auto">
            <a:xfrm>
              <a:off x="127000" y="127000"/>
              <a:ext cx="1763014" cy="313055"/>
            </a:xfrm>
            <a:prstGeom prst="rect">
              <a:avLst/>
            </a:prstGeom>
            <a:solidFill>
              <a:srgbClr val="FFFFFF"/>
            </a:solidFill>
            <a:ln w="19050" cap="flat" cmpd="sng" algn="ctr">
              <a:solidFill>
                <a:srgbClr val="82A0C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rtlCol="0" anchor="t" anchorCtr="0" compatLnSpc="1">
              <a:prstTxWarp prst="textNoShape">
                <a:avLst/>
              </a:prstTxWarp>
            </a:bodyPr>
            <a:lstStyle/>
            <a:p>
              <a:pPr defTabSz="1012825" fontAlgn="base">
                <a:spcBef>
                  <a:spcPct val="0"/>
                </a:spcBef>
                <a:spcAft>
                  <a:spcPct val="0"/>
                </a:spcAft>
              </a:pPr>
              <a:r>
                <a:rPr lang="es-ES" sz="1400" dirty="0">
                  <a:solidFill>
                    <a:srgbClr val="5A5A5A"/>
                  </a:solidFill>
                  <a:ea typeface="ヒラギノ角ゴ ProN W3"/>
                </a:rPr>
                <a:t>Estrategia </a:t>
              </a:r>
            </a:p>
          </p:txBody>
        </p:sp>
      </p:grpSp>
      <p:grpSp>
        <p:nvGrpSpPr>
          <p:cNvPr id="22" name="12 Grupo">
            <a:extLst>
              <a:ext uri="{FF2B5EF4-FFF2-40B4-BE49-F238E27FC236}">
                <a16:creationId xmlns:a16="http://schemas.microsoft.com/office/drawing/2014/main" id="{C54A0240-2E10-463A-B2FA-CCEA7874AAD2}"/>
              </a:ext>
            </a:extLst>
          </p:cNvPr>
          <p:cNvGrpSpPr/>
          <p:nvPr/>
        </p:nvGrpSpPr>
        <p:grpSpPr>
          <a:xfrm>
            <a:off x="6451522" y="3284839"/>
            <a:ext cx="3986213" cy="905314"/>
            <a:chOff x="127000" y="127000"/>
            <a:chExt cx="1763014" cy="905314"/>
          </a:xfrm>
        </p:grpSpPr>
        <p:sp>
          <p:nvSpPr>
            <p:cNvPr id="23" name="shpContent895509">
              <a:extLst>
                <a:ext uri="{FF2B5EF4-FFF2-40B4-BE49-F238E27FC236}">
                  <a16:creationId xmlns:a16="http://schemas.microsoft.com/office/drawing/2014/main" id="{62C88947-5584-46CC-A3E5-E444570FF4A3}"/>
                </a:ext>
              </a:extLst>
            </p:cNvPr>
            <p:cNvSpPr txBox="1">
              <a:spLocks noChangeArrowheads="1"/>
            </p:cNvSpPr>
            <p:nvPr/>
          </p:nvSpPr>
          <p:spPr bwMode="auto">
            <a:xfrm>
              <a:off x="127000" y="440056"/>
              <a:ext cx="1763014" cy="592258"/>
            </a:xfrm>
            <a:prstGeom prst="rect">
              <a:avLst/>
            </a:prstGeom>
            <a:solidFill>
              <a:srgbClr val="C8A096"/>
            </a:solidFill>
            <a:ln w="19050" algn="ctr">
              <a:solidFill>
                <a:srgbClr val="C8A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lvl="1">
                <a:buClr>
                  <a:srgbClr val="FFFFFF"/>
                </a:buClr>
              </a:pPr>
              <a:r>
                <a:rPr lang="es-ES" altLang="es-ES" sz="1200" dirty="0">
                  <a:solidFill>
                    <a:srgbClr val="FFFFFF"/>
                  </a:solidFill>
                  <a:ea typeface="ヒラギノ角ゴ ProN W3"/>
                </a:rPr>
                <a:t>Dimensionado de </a:t>
              </a:r>
              <a:r>
                <a:rPr lang="es-ES" altLang="es-ES" sz="1200" dirty="0" err="1">
                  <a:solidFill>
                    <a:srgbClr val="FFFFFF"/>
                  </a:solidFill>
                  <a:ea typeface="ヒラギノ角ゴ ProN W3"/>
                </a:rPr>
                <a:t>picking</a:t>
              </a:r>
              <a:r>
                <a:rPr lang="es-ES" altLang="es-ES" sz="1200" dirty="0">
                  <a:solidFill>
                    <a:srgbClr val="FFFFFF"/>
                  </a:solidFill>
                  <a:ea typeface="ヒラギノ角ゴ ProN W3"/>
                </a:rPr>
                <a:t>  Reabastecimiento</a:t>
              </a:r>
            </a:p>
            <a:p>
              <a:pPr lvl="1">
                <a:buClr>
                  <a:srgbClr val="FFFFFF"/>
                </a:buClr>
              </a:pPr>
              <a:r>
                <a:rPr lang="es-ES" altLang="es-ES" sz="1200" dirty="0">
                  <a:solidFill>
                    <a:srgbClr val="FFFFFF"/>
                  </a:solidFill>
                  <a:ea typeface="ヒラギノ角ゴ ProN W3"/>
                </a:rPr>
                <a:t>Pasillos exclusivos de </a:t>
              </a:r>
              <a:r>
                <a:rPr lang="es-ES" altLang="es-ES" sz="1200" dirty="0" err="1">
                  <a:solidFill>
                    <a:srgbClr val="FFFFFF"/>
                  </a:solidFill>
                  <a:ea typeface="ヒラギノ角ゴ ProN W3"/>
                </a:rPr>
                <a:t>picking</a:t>
              </a:r>
              <a:r>
                <a:rPr lang="es-ES" altLang="es-ES" sz="1200" dirty="0">
                  <a:solidFill>
                    <a:srgbClr val="FFFFFF"/>
                  </a:solidFill>
                  <a:ea typeface="ヒラギノ角ゴ ProN W3"/>
                </a:rPr>
                <a:t> </a:t>
              </a:r>
              <a:endParaRPr lang="de-DE" altLang="es-ES" sz="1200" dirty="0">
                <a:solidFill>
                  <a:srgbClr val="FFFFFF"/>
                </a:solidFill>
                <a:ea typeface="ヒラギノ角ゴ ProN W3"/>
              </a:endParaRPr>
            </a:p>
          </p:txBody>
        </p:sp>
        <p:sp>
          <p:nvSpPr>
            <p:cNvPr id="24" name="shpTitle895509">
              <a:extLst>
                <a:ext uri="{FF2B5EF4-FFF2-40B4-BE49-F238E27FC236}">
                  <a16:creationId xmlns:a16="http://schemas.microsoft.com/office/drawing/2014/main" id="{CDB6CC7A-BCFF-41B1-AD17-6BB61E22B42F}"/>
                </a:ext>
              </a:extLst>
            </p:cNvPr>
            <p:cNvSpPr/>
            <p:nvPr/>
          </p:nvSpPr>
          <p:spPr bwMode="auto">
            <a:xfrm>
              <a:off x="127000" y="127000"/>
              <a:ext cx="1763014" cy="313055"/>
            </a:xfrm>
            <a:prstGeom prst="rect">
              <a:avLst/>
            </a:prstGeom>
            <a:solidFill>
              <a:srgbClr val="FFFFFF"/>
            </a:solidFill>
            <a:ln w="19050" cap="flat" cmpd="sng" algn="ctr">
              <a:solidFill>
                <a:srgbClr val="C8A0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rtlCol="0" anchor="t" anchorCtr="0" compatLnSpc="1">
              <a:prstTxWarp prst="textNoShape">
                <a:avLst/>
              </a:prstTxWarp>
            </a:bodyPr>
            <a:lstStyle/>
            <a:p>
              <a:pPr defTabSz="1012825" fontAlgn="base">
                <a:spcBef>
                  <a:spcPct val="0"/>
                </a:spcBef>
                <a:spcAft>
                  <a:spcPct val="0"/>
                </a:spcAft>
              </a:pPr>
              <a:r>
                <a:rPr lang="es-ES" sz="1400" dirty="0">
                  <a:solidFill>
                    <a:srgbClr val="5A5A5A"/>
                  </a:solidFill>
                  <a:ea typeface="ヒラギノ角ゴ ProN W3"/>
                </a:rPr>
                <a:t>Dimensionado</a:t>
              </a:r>
            </a:p>
          </p:txBody>
        </p:sp>
      </p:grpSp>
      <p:grpSp>
        <p:nvGrpSpPr>
          <p:cNvPr id="25" name="15 Grupo">
            <a:extLst>
              <a:ext uri="{FF2B5EF4-FFF2-40B4-BE49-F238E27FC236}">
                <a16:creationId xmlns:a16="http://schemas.microsoft.com/office/drawing/2014/main" id="{9C101C89-2201-4D16-B1C0-663BF7C595F7}"/>
              </a:ext>
            </a:extLst>
          </p:cNvPr>
          <p:cNvGrpSpPr/>
          <p:nvPr/>
        </p:nvGrpSpPr>
        <p:grpSpPr>
          <a:xfrm>
            <a:off x="6474455" y="4799567"/>
            <a:ext cx="3986213" cy="912672"/>
            <a:chOff x="127000" y="127000"/>
            <a:chExt cx="1763014" cy="912672"/>
          </a:xfrm>
        </p:grpSpPr>
        <p:sp>
          <p:nvSpPr>
            <p:cNvPr id="26" name="shpContent895509">
              <a:extLst>
                <a:ext uri="{FF2B5EF4-FFF2-40B4-BE49-F238E27FC236}">
                  <a16:creationId xmlns:a16="http://schemas.microsoft.com/office/drawing/2014/main" id="{A6C02624-A74A-43A6-8CD2-87331FBC8AD2}"/>
                </a:ext>
              </a:extLst>
            </p:cNvPr>
            <p:cNvSpPr txBox="1">
              <a:spLocks noChangeArrowheads="1"/>
            </p:cNvSpPr>
            <p:nvPr/>
          </p:nvSpPr>
          <p:spPr bwMode="auto">
            <a:xfrm>
              <a:off x="127000" y="440056"/>
              <a:ext cx="1763014" cy="599616"/>
            </a:xfrm>
            <a:prstGeom prst="rect">
              <a:avLst/>
            </a:prstGeom>
            <a:solidFill>
              <a:srgbClr val="AAA050"/>
            </a:solidFill>
            <a:ln w="19050" algn="ctr">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lvl="1">
                <a:buClr>
                  <a:srgbClr val="FFFFFF"/>
                </a:buClr>
              </a:pPr>
              <a:endParaRPr lang="es-ES" altLang="es-ES" sz="1200" dirty="0">
                <a:solidFill>
                  <a:srgbClr val="FFFFFF"/>
                </a:solidFill>
                <a:ea typeface="ヒラギノ角ゴ ProN W3"/>
              </a:endParaRPr>
            </a:p>
            <a:p>
              <a:pPr lvl="1">
                <a:buClr>
                  <a:srgbClr val="FFFFFF"/>
                </a:buClr>
              </a:pPr>
              <a:r>
                <a:rPr lang="es-ES" altLang="es-ES" sz="1200" dirty="0">
                  <a:solidFill>
                    <a:srgbClr val="FFFFFF"/>
                  </a:solidFill>
                  <a:ea typeface="ヒラギノ角ゴ ProN W3"/>
                </a:rPr>
                <a:t>Dimensionado de </a:t>
              </a:r>
              <a:r>
                <a:rPr lang="es-ES" altLang="es-ES" sz="1200" dirty="0" err="1">
                  <a:solidFill>
                    <a:srgbClr val="FFFFFF"/>
                  </a:solidFill>
                  <a:ea typeface="ヒラギノ角ゴ ProN W3"/>
                </a:rPr>
                <a:t>picking</a:t>
              </a:r>
              <a:r>
                <a:rPr lang="es-ES" altLang="es-ES" sz="1200" dirty="0">
                  <a:solidFill>
                    <a:srgbClr val="FFFFFF"/>
                  </a:solidFill>
                  <a:ea typeface="ヒラギノ角ゴ ProN W3"/>
                </a:rPr>
                <a:t>, </a:t>
              </a:r>
              <a:r>
                <a:rPr lang="es-ES" altLang="es-ES" sz="1200" dirty="0" err="1">
                  <a:solidFill>
                    <a:srgbClr val="FFFFFF"/>
                  </a:solidFill>
                  <a:ea typeface="ヒラギノ角ゴ ProN W3"/>
                </a:rPr>
                <a:t>layout</a:t>
              </a:r>
              <a:r>
                <a:rPr lang="es-ES" altLang="es-ES" sz="1200" dirty="0">
                  <a:solidFill>
                    <a:srgbClr val="FFFFFF"/>
                  </a:solidFill>
                  <a:ea typeface="ヒラギノ角ゴ ProN W3"/>
                </a:rPr>
                <a:t>, recursos</a:t>
              </a:r>
            </a:p>
          </p:txBody>
        </p:sp>
        <p:sp>
          <p:nvSpPr>
            <p:cNvPr id="27" name="shpTitle895509">
              <a:extLst>
                <a:ext uri="{FF2B5EF4-FFF2-40B4-BE49-F238E27FC236}">
                  <a16:creationId xmlns:a16="http://schemas.microsoft.com/office/drawing/2014/main" id="{5E213DCE-9220-4F03-AA08-281949740769}"/>
                </a:ext>
              </a:extLst>
            </p:cNvPr>
            <p:cNvSpPr/>
            <p:nvPr/>
          </p:nvSpPr>
          <p:spPr bwMode="auto">
            <a:xfrm>
              <a:off x="127000" y="127000"/>
              <a:ext cx="1763014" cy="313055"/>
            </a:xfrm>
            <a:prstGeom prst="rect">
              <a:avLst/>
            </a:prstGeom>
            <a:solidFill>
              <a:srgbClr val="FFFFFF"/>
            </a:solidFill>
            <a:ln w="19050" cap="flat" cmpd="sng" algn="ctr">
              <a:solidFill>
                <a:srgbClr val="AAA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rtlCol="0" anchor="t" anchorCtr="0" compatLnSpc="1">
              <a:prstTxWarp prst="textNoShape">
                <a:avLst/>
              </a:prstTxWarp>
            </a:bodyPr>
            <a:lstStyle/>
            <a:p>
              <a:pPr defTabSz="1012825" fontAlgn="base">
                <a:spcBef>
                  <a:spcPct val="0"/>
                </a:spcBef>
                <a:spcAft>
                  <a:spcPct val="0"/>
                </a:spcAft>
              </a:pPr>
              <a:r>
                <a:rPr lang="es-ES" sz="1400" dirty="0" err="1">
                  <a:solidFill>
                    <a:srgbClr val="5A5A5A"/>
                  </a:solidFill>
                  <a:ea typeface="ヒラギノ角ゴ ProN W3"/>
                </a:rPr>
                <a:t>Area</a:t>
              </a:r>
              <a:endParaRPr lang="es-ES" sz="1400" dirty="0">
                <a:solidFill>
                  <a:srgbClr val="5A5A5A"/>
                </a:solidFill>
                <a:ea typeface="ヒラギノ角ゴ ProN W3"/>
              </a:endParaRPr>
            </a:p>
          </p:txBody>
        </p:sp>
      </p:grpSp>
    </p:spTree>
    <p:extLst>
      <p:ext uri="{BB962C8B-B14F-4D97-AF65-F5344CB8AC3E}">
        <p14:creationId xmlns:p14="http://schemas.microsoft.com/office/powerpoint/2010/main" val="139509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11" name="Título 1">
            <a:extLst>
              <a:ext uri="{FF2B5EF4-FFF2-40B4-BE49-F238E27FC236}">
                <a16:creationId xmlns:a16="http://schemas.microsoft.com/office/drawing/2014/main" id="{FC7AA823-3DC4-424A-9B71-69E540E5BDA4}"/>
              </a:ext>
            </a:extLst>
          </p:cNvPr>
          <p:cNvSpPr txBox="1">
            <a:spLocks/>
          </p:cNvSpPr>
          <p:nvPr/>
        </p:nvSpPr>
        <p:spPr>
          <a:xfrm>
            <a:off x="64856" y="123176"/>
            <a:ext cx="9323475" cy="6734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1" i="0" kern="1200">
                <a:solidFill>
                  <a:srgbClr val="10069F"/>
                </a:solidFill>
                <a:latin typeface="+mj-lt"/>
                <a:ea typeface="Arial Black" panose="020B0604020202020204" pitchFamily="34" charset="0"/>
                <a:cs typeface="Arial Black"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4000" b="1" i="0" u="none" strike="noStrike" kern="1200" cap="none" spc="0" normalizeH="0" baseline="0" noProof="0" dirty="0">
                <a:ln>
                  <a:noFill/>
                </a:ln>
                <a:solidFill>
                  <a:srgbClr val="10069F"/>
                </a:solidFill>
                <a:effectLst/>
                <a:uLnTx/>
                <a:uFillTx/>
                <a:latin typeface="Arial" panose="020B0604020202020204"/>
              </a:rPr>
              <a:t>Objetivos/ Propósito del  Playbook</a:t>
            </a:r>
            <a:endParaRPr kumimoji="0" lang="en-US" sz="4000" b="1" i="0" u="none" strike="noStrike" kern="1200" cap="none" spc="0" normalizeH="0" baseline="0" noProof="0" dirty="0">
              <a:ln>
                <a:noFill/>
              </a:ln>
              <a:solidFill>
                <a:srgbClr val="10069F"/>
              </a:solidFill>
              <a:effectLst/>
              <a:uLnTx/>
              <a:uFillTx/>
              <a:latin typeface="Arial" panose="020B0604020202020204"/>
            </a:endParaRPr>
          </a:p>
        </p:txBody>
      </p:sp>
      <p:graphicFrame>
        <p:nvGraphicFramePr>
          <p:cNvPr id="27" name="Diagram 26">
            <a:extLst>
              <a:ext uri="{FF2B5EF4-FFF2-40B4-BE49-F238E27FC236}">
                <a16:creationId xmlns:a16="http://schemas.microsoft.com/office/drawing/2014/main" id="{BC818062-D604-4F73-A09A-A39DEF9098F3}"/>
              </a:ext>
            </a:extLst>
          </p:cNvPr>
          <p:cNvGraphicFramePr/>
          <p:nvPr>
            <p:extLst>
              <p:ext uri="{D42A27DB-BD31-4B8C-83A1-F6EECF244321}">
                <p14:modId xmlns:p14="http://schemas.microsoft.com/office/powerpoint/2010/main" val="3952378730"/>
              </p:ext>
            </p:extLst>
          </p:nvPr>
        </p:nvGraphicFramePr>
        <p:xfrm>
          <a:off x="162559" y="808587"/>
          <a:ext cx="8175897" cy="552466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6" name="Isosceles Triangle 10">
            <a:extLst>
              <a:ext uri="{FF2B5EF4-FFF2-40B4-BE49-F238E27FC236}">
                <a16:creationId xmlns:a16="http://schemas.microsoft.com/office/drawing/2014/main" id="{CBC8BE3E-8BD1-4312-B65E-881F16E9F23A}"/>
              </a:ext>
            </a:extLst>
          </p:cNvPr>
          <p:cNvSpPr/>
          <p:nvPr/>
        </p:nvSpPr>
        <p:spPr>
          <a:xfrm rot="5400000" flipH="1">
            <a:off x="6134501" y="3317833"/>
            <a:ext cx="5049398" cy="438474"/>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R"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8D490154-5005-45AC-B690-E42A845CAD31}"/>
              </a:ext>
            </a:extLst>
          </p:cNvPr>
          <p:cNvSpPr/>
          <p:nvPr/>
        </p:nvSpPr>
        <p:spPr>
          <a:xfrm>
            <a:off x="9061758" y="2708659"/>
            <a:ext cx="3021383" cy="2031325"/>
          </a:xfrm>
          <a:prstGeom prst="rect">
            <a:avLst/>
          </a:prstGeom>
          <a:ln>
            <a:solidFill>
              <a:schemeClr val="accent1"/>
            </a:solidFill>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DCs Propios KC </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DCs Operados por 3PL</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Bodegas en Plantas KC </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Bodegas Externas operadas por KC</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srgbClr val="292929"/>
                </a:solidFill>
                <a:effectLst/>
                <a:uLnTx/>
                <a:uFillTx/>
                <a:latin typeface="Arial" panose="020B0604020202020204"/>
                <a:ea typeface="+mn-ea"/>
                <a:cs typeface="+mn-cs"/>
              </a:rPr>
              <a:t>Bodegas Externas operadas 3PL</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4" name="Rectángulo 27">
            <a:extLst>
              <a:ext uri="{FF2B5EF4-FFF2-40B4-BE49-F238E27FC236}">
                <a16:creationId xmlns:a16="http://schemas.microsoft.com/office/drawing/2014/main" id="{DDD5A10B-5FFA-4031-A44D-03C5256F67A5}"/>
              </a:ext>
            </a:extLst>
          </p:cNvPr>
          <p:cNvSpPr/>
          <p:nvPr/>
        </p:nvSpPr>
        <p:spPr>
          <a:xfrm>
            <a:off x="9061759" y="2302815"/>
            <a:ext cx="3021382" cy="40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dirty="0">
                <a:ln>
                  <a:noFill/>
                </a:ln>
                <a:solidFill>
                  <a:prstClr val="white"/>
                </a:solidFill>
                <a:effectLst/>
                <a:uLnTx/>
                <a:uFillTx/>
                <a:latin typeface="Arial" panose="020B0604020202020204"/>
                <a:ea typeface="+mn-ea"/>
                <a:cs typeface="+mn-cs"/>
              </a:rPr>
              <a:t>Tipos de Operaciones</a:t>
            </a:r>
          </a:p>
        </p:txBody>
      </p:sp>
      <p:sp>
        <p:nvSpPr>
          <p:cNvPr id="6" name="Rectangle 5">
            <a:extLst>
              <a:ext uri="{FF2B5EF4-FFF2-40B4-BE49-F238E27FC236}">
                <a16:creationId xmlns:a16="http://schemas.microsoft.com/office/drawing/2014/main" id="{EBAE2549-E87D-458E-AD24-29A079F73922}"/>
              </a:ext>
            </a:extLst>
          </p:cNvPr>
          <p:cNvSpPr/>
          <p:nvPr/>
        </p:nvSpPr>
        <p:spPr>
          <a:xfrm>
            <a:off x="5584048" y="6068216"/>
            <a:ext cx="2813719" cy="5539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292929"/>
                </a:solidFill>
                <a:effectLst/>
                <a:uLnTx/>
                <a:uFillTx/>
                <a:latin typeface="Arial" panose="020B0604020202020204" pitchFamily="34" charset="0"/>
                <a:ea typeface="Arial" panose="020B0604020202020204" pitchFamily="34" charset="0"/>
                <a:cs typeface="+mn-cs"/>
              </a:rPr>
              <a:t>*Alcance: Todos los Warehouses  LAO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292929"/>
                </a:solidFill>
                <a:effectLst/>
                <a:uLnTx/>
                <a:uFillTx/>
                <a:latin typeface="Arial" panose="020B0604020202020204" pitchFamily="34" charset="0"/>
                <a:ea typeface="Arial" panose="020B0604020202020204" pitchFamily="34" charset="0"/>
                <a:cs typeface="+mn-cs"/>
              </a:rPr>
              <a:t> </a:t>
            </a: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Tree>
    <p:extLst>
      <p:ext uri="{BB962C8B-B14F-4D97-AF65-F5344CB8AC3E}">
        <p14:creationId xmlns:p14="http://schemas.microsoft.com/office/powerpoint/2010/main" val="436368184"/>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923330"/>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3600" b="1" dirty="0">
                <a:solidFill>
                  <a:srgbClr val="10069F"/>
                </a:solidFill>
                <a:latin typeface="Arial" panose="020B0604020202020204"/>
              </a:rPr>
              <a:t>4.4</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a:t>
            </a:r>
            <a:r>
              <a:rPr kumimoji="0" lang="es-AR" sz="3600" b="1" i="0" u="none" strike="noStrike" kern="1200" cap="none" spc="0" normalizeH="0" baseline="0" noProof="0" dirty="0" err="1">
                <a:ln>
                  <a:noFill/>
                </a:ln>
                <a:solidFill>
                  <a:srgbClr val="10069F"/>
                </a:solidFill>
                <a:effectLst/>
                <a:uLnTx/>
                <a:uFillTx/>
                <a:latin typeface="Arial" panose="020B0604020202020204"/>
                <a:ea typeface="+mn-ea"/>
                <a:cs typeface="+mn-cs"/>
              </a:rPr>
              <a:t>Picking</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 Abastecimiento</a:t>
            </a: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3" name="383 CuadroTexto">
            <a:extLst>
              <a:ext uri="{FF2B5EF4-FFF2-40B4-BE49-F238E27FC236}">
                <a16:creationId xmlns:a16="http://schemas.microsoft.com/office/drawing/2014/main" id="{D521624B-52E7-43D3-9C46-09D6AC526E64}"/>
              </a:ext>
            </a:extLst>
          </p:cNvPr>
          <p:cNvSpPr txBox="1"/>
          <p:nvPr/>
        </p:nvSpPr>
        <p:spPr>
          <a:xfrm>
            <a:off x="80749" y="1804658"/>
            <a:ext cx="6866316" cy="646331"/>
          </a:xfrm>
          <a:prstGeom prst="rect">
            <a:avLst/>
          </a:prstGeom>
          <a:noFill/>
        </p:spPr>
        <p:txBody>
          <a:bodyPr wrap="square" rtlCol="0">
            <a:spAutoFit/>
          </a:bodyPr>
          <a:lstStyle/>
          <a:p>
            <a:r>
              <a:rPr lang="es-ES" b="1" dirty="0"/>
              <a:t>El primer paso para seleccionar la técnica adecuada de </a:t>
            </a:r>
            <a:r>
              <a:rPr lang="es-ES" b="1" dirty="0" err="1"/>
              <a:t>picking</a:t>
            </a:r>
            <a:r>
              <a:rPr lang="es-ES" b="1" dirty="0"/>
              <a:t> es entender que tipo de </a:t>
            </a:r>
            <a:r>
              <a:rPr lang="es-ES" b="1" dirty="0" err="1"/>
              <a:t>picking</a:t>
            </a:r>
            <a:r>
              <a:rPr lang="es-ES" b="1" dirty="0"/>
              <a:t> es necesario.</a:t>
            </a:r>
          </a:p>
        </p:txBody>
      </p:sp>
      <p:grpSp>
        <p:nvGrpSpPr>
          <p:cNvPr id="25" name="5470 Grupo">
            <a:extLst>
              <a:ext uri="{FF2B5EF4-FFF2-40B4-BE49-F238E27FC236}">
                <a16:creationId xmlns:a16="http://schemas.microsoft.com/office/drawing/2014/main" id="{A50A4F8E-1017-4B10-A25F-CACDE180CB11}"/>
              </a:ext>
            </a:extLst>
          </p:cNvPr>
          <p:cNvGrpSpPr/>
          <p:nvPr/>
        </p:nvGrpSpPr>
        <p:grpSpPr>
          <a:xfrm>
            <a:off x="5310307" y="3046377"/>
            <a:ext cx="1763014" cy="3013313"/>
            <a:chOff x="127000" y="-61221"/>
            <a:chExt cx="1763014" cy="2530212"/>
          </a:xfrm>
        </p:grpSpPr>
        <p:sp>
          <p:nvSpPr>
            <p:cNvPr id="26" name="shpContent911215">
              <a:extLst>
                <a:ext uri="{FF2B5EF4-FFF2-40B4-BE49-F238E27FC236}">
                  <a16:creationId xmlns:a16="http://schemas.microsoft.com/office/drawing/2014/main" id="{EC3EB249-6439-461D-8666-C48360BFDFC4}"/>
                </a:ext>
              </a:extLst>
            </p:cNvPr>
            <p:cNvSpPr txBox="1">
              <a:spLocks noChangeArrowheads="1"/>
            </p:cNvSpPr>
            <p:nvPr/>
          </p:nvSpPr>
          <p:spPr bwMode="auto">
            <a:xfrm>
              <a:off x="127000" y="440055"/>
              <a:ext cx="1763014" cy="2028936"/>
            </a:xfrm>
            <a:prstGeom prst="rect">
              <a:avLst/>
            </a:prstGeom>
            <a:solidFill>
              <a:srgbClr val="FFFFFF"/>
            </a:solidFill>
            <a:ln w="19050" algn="ctr">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lvl="1"/>
              <a:endParaRPr lang="de-DE" altLang="es-ES" dirty="0">
                <a:solidFill>
                  <a:srgbClr val="5A5A5A"/>
                </a:solidFill>
              </a:endParaRPr>
            </a:p>
            <a:p>
              <a:pPr lvl="1"/>
              <a:endParaRPr lang="de-DE" altLang="es-ES" dirty="0">
                <a:solidFill>
                  <a:srgbClr val="5A5A5A"/>
                </a:solidFill>
              </a:endParaRPr>
            </a:p>
            <a:p>
              <a:pPr lvl="1"/>
              <a:endParaRPr lang="de-DE" altLang="es-ES" dirty="0">
                <a:solidFill>
                  <a:srgbClr val="5A5A5A"/>
                </a:solidFill>
              </a:endParaRPr>
            </a:p>
            <a:p>
              <a:pPr lvl="1"/>
              <a:endParaRPr lang="de-DE" altLang="es-ES" dirty="0">
                <a:solidFill>
                  <a:srgbClr val="5A5A5A"/>
                </a:solidFill>
              </a:endParaRPr>
            </a:p>
            <a:p>
              <a:pPr lvl="1"/>
              <a:endParaRPr lang="de-DE" altLang="es-ES" dirty="0">
                <a:solidFill>
                  <a:srgbClr val="5A5A5A"/>
                </a:solidFill>
              </a:endParaRPr>
            </a:p>
            <a:p>
              <a:pPr lvl="1"/>
              <a:r>
                <a:rPr lang="de-DE" altLang="es-ES" sz="1200" dirty="0">
                  <a:solidFill>
                    <a:srgbClr val="5A5A5A"/>
                  </a:solidFill>
                </a:rPr>
                <a:t>Picking y Reabastecimiento de Pallet Completo</a:t>
              </a:r>
            </a:p>
          </p:txBody>
        </p:sp>
        <p:sp>
          <p:nvSpPr>
            <p:cNvPr id="27" name="shpTitle911215">
              <a:extLst>
                <a:ext uri="{FF2B5EF4-FFF2-40B4-BE49-F238E27FC236}">
                  <a16:creationId xmlns:a16="http://schemas.microsoft.com/office/drawing/2014/main" id="{468CE70D-2069-494F-948F-1F46199320D8}"/>
                </a:ext>
              </a:extLst>
            </p:cNvPr>
            <p:cNvSpPr/>
            <p:nvPr/>
          </p:nvSpPr>
          <p:spPr bwMode="auto">
            <a:xfrm>
              <a:off x="127000" y="-61221"/>
              <a:ext cx="1763014" cy="542709"/>
            </a:xfrm>
            <a:prstGeom prst="rect">
              <a:avLst/>
            </a:prstGeom>
            <a:solidFill>
              <a:srgbClr val="82A0CD"/>
            </a:solidFill>
            <a:ln w="19050" cap="flat" cmpd="sng" algn="ctr">
              <a:solidFill>
                <a:srgbClr val="82A0C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rtlCol="0" anchor="t" anchorCtr="0" compatLnSpc="1">
              <a:prstTxWarp prst="textNoShape">
                <a:avLst/>
              </a:prstTxWarp>
            </a:bodyPr>
            <a:lstStyle/>
            <a:p>
              <a:pPr algn="ctr" defTabSz="1012825"/>
              <a:r>
                <a:rPr kumimoji="0" lang="es-ES" b="0" i="0" u="none" strike="noStrike" cap="none" normalizeH="0" baseline="0" dirty="0">
                  <a:ln>
                    <a:noFill/>
                  </a:ln>
                  <a:solidFill>
                    <a:srgbClr val="FFFFFF"/>
                  </a:solidFill>
                  <a:effectLst/>
                  <a:latin typeface="Arial" pitchFamily="34" charset="0"/>
                </a:rPr>
                <a:t>Pallet Completo</a:t>
              </a:r>
            </a:p>
          </p:txBody>
        </p:sp>
      </p:grpSp>
      <p:pic>
        <p:nvPicPr>
          <p:cNvPr id="28" name="Picture 2">
            <a:extLst>
              <a:ext uri="{FF2B5EF4-FFF2-40B4-BE49-F238E27FC236}">
                <a16:creationId xmlns:a16="http://schemas.microsoft.com/office/drawing/2014/main" id="{383B17CB-28C8-4EAF-9FB5-D14EE5CDAC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 t="11777" r="77446" b="46936"/>
          <a:stretch/>
        </p:blipFill>
        <p:spPr bwMode="auto">
          <a:xfrm>
            <a:off x="5411955" y="3707872"/>
            <a:ext cx="1634666" cy="103970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419 Grupo">
            <a:extLst>
              <a:ext uri="{FF2B5EF4-FFF2-40B4-BE49-F238E27FC236}">
                <a16:creationId xmlns:a16="http://schemas.microsoft.com/office/drawing/2014/main" id="{DEEDC4B4-4977-48A4-B0EC-DDFE9429B644}"/>
              </a:ext>
            </a:extLst>
          </p:cNvPr>
          <p:cNvGrpSpPr/>
          <p:nvPr/>
        </p:nvGrpSpPr>
        <p:grpSpPr>
          <a:xfrm>
            <a:off x="7222418" y="3046377"/>
            <a:ext cx="1763014" cy="3014566"/>
            <a:chOff x="127000" y="127000"/>
            <a:chExt cx="1763014" cy="2678429"/>
          </a:xfrm>
        </p:grpSpPr>
        <p:sp>
          <p:nvSpPr>
            <p:cNvPr id="30" name="shpContent911215">
              <a:extLst>
                <a:ext uri="{FF2B5EF4-FFF2-40B4-BE49-F238E27FC236}">
                  <a16:creationId xmlns:a16="http://schemas.microsoft.com/office/drawing/2014/main" id="{C856993B-F88C-4B9D-AAFE-EBEF4886AEA6}"/>
                </a:ext>
              </a:extLst>
            </p:cNvPr>
            <p:cNvSpPr txBox="1">
              <a:spLocks noChangeArrowheads="1"/>
            </p:cNvSpPr>
            <p:nvPr/>
          </p:nvSpPr>
          <p:spPr bwMode="auto">
            <a:xfrm>
              <a:off x="127000" y="657419"/>
              <a:ext cx="1763014" cy="2148010"/>
            </a:xfrm>
            <a:prstGeom prst="rect">
              <a:avLst/>
            </a:prstGeom>
            <a:solidFill>
              <a:srgbClr val="FFFFFF"/>
            </a:solidFill>
            <a:ln w="19050" algn="ctr">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lvl="1"/>
              <a:endParaRPr lang="de-DE" altLang="es-ES" dirty="0">
                <a:solidFill>
                  <a:srgbClr val="5A5A5A"/>
                </a:solidFill>
              </a:endParaRPr>
            </a:p>
            <a:p>
              <a:pPr lvl="1"/>
              <a:endParaRPr lang="de-DE" altLang="es-ES" dirty="0">
                <a:solidFill>
                  <a:srgbClr val="5A5A5A"/>
                </a:solidFill>
              </a:endParaRPr>
            </a:p>
            <a:p>
              <a:pPr lvl="1"/>
              <a:endParaRPr lang="de-DE" altLang="es-ES" dirty="0">
                <a:solidFill>
                  <a:srgbClr val="5A5A5A"/>
                </a:solidFill>
              </a:endParaRPr>
            </a:p>
            <a:p>
              <a:pPr lvl="1"/>
              <a:endParaRPr lang="de-DE" altLang="es-ES" dirty="0">
                <a:solidFill>
                  <a:srgbClr val="5A5A5A"/>
                </a:solidFill>
              </a:endParaRPr>
            </a:p>
            <a:p>
              <a:pPr lvl="1"/>
              <a:endParaRPr lang="de-DE" altLang="es-ES" dirty="0">
                <a:solidFill>
                  <a:srgbClr val="5A5A5A"/>
                </a:solidFill>
              </a:endParaRPr>
            </a:p>
            <a:p>
              <a:pPr lvl="1"/>
              <a:r>
                <a:rPr lang="de-DE" altLang="es-ES" sz="1200" dirty="0">
                  <a:solidFill>
                    <a:srgbClr val="5A5A5A"/>
                  </a:solidFill>
                </a:rPr>
                <a:t>Picking de cajas cerradas armando pallets picking</a:t>
              </a:r>
            </a:p>
            <a:p>
              <a:pPr lvl="1"/>
              <a:r>
                <a:rPr lang="de-DE" altLang="es-ES" sz="1200" dirty="0">
                  <a:solidFill>
                    <a:srgbClr val="5A5A5A"/>
                  </a:solidFill>
                </a:rPr>
                <a:t>Reabastecimiento de Pallet Completo o Cajas</a:t>
              </a:r>
            </a:p>
          </p:txBody>
        </p:sp>
        <p:sp>
          <p:nvSpPr>
            <p:cNvPr id="31" name="shpTitle911215">
              <a:extLst>
                <a:ext uri="{FF2B5EF4-FFF2-40B4-BE49-F238E27FC236}">
                  <a16:creationId xmlns:a16="http://schemas.microsoft.com/office/drawing/2014/main" id="{9A6F2519-A520-48A9-BFAA-D436175B9685}"/>
                </a:ext>
              </a:extLst>
            </p:cNvPr>
            <p:cNvSpPr/>
            <p:nvPr/>
          </p:nvSpPr>
          <p:spPr bwMode="auto">
            <a:xfrm>
              <a:off x="127000" y="127000"/>
              <a:ext cx="1763014" cy="530419"/>
            </a:xfrm>
            <a:prstGeom prst="rect">
              <a:avLst/>
            </a:prstGeom>
            <a:solidFill>
              <a:srgbClr val="AAA050"/>
            </a:solidFill>
            <a:ln w="19050" cap="flat" cmpd="sng" algn="ctr">
              <a:solidFill>
                <a:srgbClr val="AAA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rtlCol="0" anchor="ctr" anchorCtr="0" compatLnSpc="1">
              <a:prstTxWarp prst="textNoShape">
                <a:avLst/>
              </a:prstTxWarp>
            </a:bodyPr>
            <a:lstStyle/>
            <a:p>
              <a:pPr algn="ctr" defTabSz="1012825"/>
              <a:endParaRPr kumimoji="0" lang="es-ES" b="0" i="0" u="none" strike="noStrike" cap="none" normalizeH="0" baseline="0" dirty="0">
                <a:ln>
                  <a:noFill/>
                </a:ln>
                <a:solidFill>
                  <a:srgbClr val="FFFFFF"/>
                </a:solidFill>
                <a:effectLst/>
                <a:latin typeface="Arial" pitchFamily="34" charset="0"/>
              </a:endParaRPr>
            </a:p>
            <a:p>
              <a:pPr algn="ctr" defTabSz="1012825"/>
              <a:r>
                <a:rPr kumimoji="0" lang="es-ES" b="0" i="0" u="none" strike="noStrike" cap="none" normalizeH="0" baseline="0" dirty="0">
                  <a:ln>
                    <a:noFill/>
                  </a:ln>
                  <a:solidFill>
                    <a:srgbClr val="FFFFFF"/>
                  </a:solidFill>
                  <a:effectLst/>
                  <a:latin typeface="Arial" pitchFamily="34" charset="0"/>
                </a:rPr>
                <a:t>Caja Cerrada</a:t>
              </a:r>
            </a:p>
            <a:p>
              <a:pPr algn="ctr" defTabSz="1012825"/>
              <a:endParaRPr kumimoji="0" lang="es-ES" b="0" i="0" u="none" strike="noStrike" cap="none" normalizeH="0" baseline="0" dirty="0">
                <a:ln>
                  <a:noFill/>
                </a:ln>
                <a:solidFill>
                  <a:srgbClr val="FFFFFF"/>
                </a:solidFill>
                <a:effectLst/>
                <a:latin typeface="Arial" pitchFamily="34" charset="0"/>
              </a:endParaRPr>
            </a:p>
          </p:txBody>
        </p:sp>
      </p:grpSp>
      <p:pic>
        <p:nvPicPr>
          <p:cNvPr id="32" name="Picture 2">
            <a:extLst>
              <a:ext uri="{FF2B5EF4-FFF2-40B4-BE49-F238E27FC236}">
                <a16:creationId xmlns:a16="http://schemas.microsoft.com/office/drawing/2014/main" id="{4A8E64A6-D8C6-4C46-B168-2A7BAA787D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07" t="13586" r="51426" b="47085"/>
          <a:stretch/>
        </p:blipFill>
        <p:spPr bwMode="auto">
          <a:xfrm>
            <a:off x="7290616" y="3741672"/>
            <a:ext cx="1587986" cy="1005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 Placeholder 6">
            <a:extLst>
              <a:ext uri="{FF2B5EF4-FFF2-40B4-BE49-F238E27FC236}">
                <a16:creationId xmlns:a16="http://schemas.microsoft.com/office/drawing/2014/main" id="{B5AE5081-D452-478A-9964-B7FBF527C90C}"/>
              </a:ext>
            </a:extLst>
          </p:cNvPr>
          <p:cNvSpPr txBox="1">
            <a:spLocks/>
          </p:cNvSpPr>
          <p:nvPr/>
        </p:nvSpPr>
        <p:spPr>
          <a:xfrm>
            <a:off x="727780" y="3783820"/>
            <a:ext cx="3100051" cy="1927514"/>
          </a:xfrm>
          <a:prstGeom prst="rect">
            <a:avLst/>
          </a:prstGeom>
          <a:ln>
            <a:solidFill>
              <a:schemeClr val="accent1"/>
            </a:solidFill>
          </a:ln>
        </p:spPr>
        <p:txBody>
          <a:bodyPr vert="horz" lIns="91440" tIns="45720" rIns="91440" bIns="45720" rtlCol="0" anchor="t">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a:t>En KC manejamos </a:t>
            </a:r>
            <a:r>
              <a:rPr lang="es-ES" b="1" dirty="0" err="1"/>
              <a:t>picking</a:t>
            </a:r>
            <a:r>
              <a:rPr lang="es-ES" b="1" dirty="0"/>
              <a:t> de cajas Cerradas (CS), reabasteciendo el área de </a:t>
            </a:r>
            <a:r>
              <a:rPr lang="es-ES" b="1" dirty="0" err="1"/>
              <a:t>Picking</a:t>
            </a:r>
            <a:r>
              <a:rPr lang="es-ES" b="1" dirty="0"/>
              <a:t> con un pallet completo</a:t>
            </a:r>
            <a:endParaRPr lang="es-AR" dirty="0"/>
          </a:p>
          <a:p>
            <a:pPr lvl="1" indent="-175895"/>
            <a:endParaRPr lang="es-ES" dirty="0"/>
          </a:p>
          <a:p>
            <a:pPr marL="715645" lvl="3"/>
            <a:endParaRPr lang="es-ES" sz="2000" b="1" dirty="0"/>
          </a:p>
        </p:txBody>
      </p:sp>
      <p:sp>
        <p:nvSpPr>
          <p:cNvPr id="34" name="Flecha: a la derecha 33">
            <a:extLst>
              <a:ext uri="{FF2B5EF4-FFF2-40B4-BE49-F238E27FC236}">
                <a16:creationId xmlns:a16="http://schemas.microsoft.com/office/drawing/2014/main" id="{891680C8-24C6-4CC8-9C1B-2E91F1FB4014}"/>
              </a:ext>
            </a:extLst>
          </p:cNvPr>
          <p:cNvSpPr/>
          <p:nvPr/>
        </p:nvSpPr>
        <p:spPr>
          <a:xfrm>
            <a:off x="4007219" y="4227724"/>
            <a:ext cx="1153991" cy="807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5" name="Rectángulo 34">
            <a:extLst>
              <a:ext uri="{FF2B5EF4-FFF2-40B4-BE49-F238E27FC236}">
                <a16:creationId xmlns:a16="http://schemas.microsoft.com/office/drawing/2014/main" id="{B44F436A-CD53-45A3-B454-D3CA5E48CD21}"/>
              </a:ext>
            </a:extLst>
          </p:cNvPr>
          <p:cNvSpPr/>
          <p:nvPr/>
        </p:nvSpPr>
        <p:spPr>
          <a:xfrm>
            <a:off x="80749" y="1310092"/>
            <a:ext cx="4867038" cy="461665"/>
          </a:xfrm>
          <a:prstGeom prst="rect">
            <a:avLst/>
          </a:prstGeom>
        </p:spPr>
        <p:txBody>
          <a:bodyPr wrap="none">
            <a:spAutoFit/>
          </a:bodyPr>
          <a:lstStyle/>
          <a:p>
            <a:r>
              <a:rPr lang="en-US" sz="2400" b="1" dirty="0" err="1">
                <a:solidFill>
                  <a:srgbClr val="10069F"/>
                </a:solidFill>
              </a:rPr>
              <a:t>Definicion</a:t>
            </a:r>
            <a:r>
              <a:rPr lang="en-US" sz="2400" b="1" dirty="0">
                <a:solidFill>
                  <a:srgbClr val="10069F"/>
                </a:solidFill>
              </a:rPr>
              <a:t> </a:t>
            </a:r>
            <a:r>
              <a:rPr lang="es-ES" sz="2400" b="1" dirty="0">
                <a:solidFill>
                  <a:srgbClr val="10069F"/>
                </a:solidFill>
              </a:rPr>
              <a:t>Estrategia de </a:t>
            </a:r>
            <a:r>
              <a:rPr lang="es-ES" sz="2400" b="1" dirty="0" err="1">
                <a:solidFill>
                  <a:srgbClr val="10069F"/>
                </a:solidFill>
              </a:rPr>
              <a:t>Picking</a:t>
            </a:r>
            <a:endParaRPr lang="es-AR" sz="2400" dirty="0"/>
          </a:p>
        </p:txBody>
      </p:sp>
      <p:grpSp>
        <p:nvGrpSpPr>
          <p:cNvPr id="38" name="9 Grupo">
            <a:extLst>
              <a:ext uri="{FF2B5EF4-FFF2-40B4-BE49-F238E27FC236}">
                <a16:creationId xmlns:a16="http://schemas.microsoft.com/office/drawing/2014/main" id="{940F8C48-3D2B-4371-AE58-CD5A4C1D25E6}"/>
              </a:ext>
            </a:extLst>
          </p:cNvPr>
          <p:cNvGrpSpPr/>
          <p:nvPr/>
        </p:nvGrpSpPr>
        <p:grpSpPr>
          <a:xfrm>
            <a:off x="7021541" y="1280040"/>
            <a:ext cx="3986213" cy="1259332"/>
            <a:chOff x="127000" y="127000"/>
            <a:chExt cx="1763014" cy="1259332"/>
          </a:xfrm>
        </p:grpSpPr>
        <p:sp>
          <p:nvSpPr>
            <p:cNvPr id="39" name="shpContent895509">
              <a:extLst>
                <a:ext uri="{FF2B5EF4-FFF2-40B4-BE49-F238E27FC236}">
                  <a16:creationId xmlns:a16="http://schemas.microsoft.com/office/drawing/2014/main" id="{9A5C763B-3EB7-439B-9BDF-489473A4F799}"/>
                </a:ext>
              </a:extLst>
            </p:cNvPr>
            <p:cNvSpPr txBox="1">
              <a:spLocks noChangeArrowheads="1"/>
            </p:cNvSpPr>
            <p:nvPr/>
          </p:nvSpPr>
          <p:spPr bwMode="auto">
            <a:xfrm>
              <a:off x="127000" y="440055"/>
              <a:ext cx="1763014" cy="946277"/>
            </a:xfrm>
            <a:prstGeom prst="rect">
              <a:avLst/>
            </a:prstGeom>
            <a:solidFill>
              <a:srgbClr val="82A0CD"/>
            </a:solidFill>
            <a:ln w="19050" algn="ctr">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lvl="1">
                <a:buClr>
                  <a:srgbClr val="FFFFFF"/>
                </a:buClr>
              </a:pPr>
              <a:r>
                <a:rPr lang="de-DE" altLang="es-ES" sz="1200" dirty="0">
                  <a:solidFill>
                    <a:srgbClr val="FFFFFF"/>
                  </a:solidFill>
                  <a:ea typeface="ヒラギノ角ゴ ProN W3"/>
                </a:rPr>
                <a:t>Definiciones de tipo de picking</a:t>
              </a:r>
            </a:p>
            <a:p>
              <a:pPr lvl="1">
                <a:buClr>
                  <a:srgbClr val="FFFFFF"/>
                </a:buClr>
              </a:pPr>
              <a:r>
                <a:rPr lang="de-DE" altLang="es-ES" sz="1200" dirty="0">
                  <a:solidFill>
                    <a:srgbClr val="FFFFFF"/>
                  </a:solidFill>
                  <a:ea typeface="ヒラギノ角ゴ ProN W3"/>
                </a:rPr>
                <a:t>Definicion de Zonas</a:t>
              </a:r>
            </a:p>
            <a:p>
              <a:pPr lvl="1">
                <a:buClr>
                  <a:srgbClr val="FFFFFF"/>
                </a:buClr>
              </a:pPr>
              <a:r>
                <a:rPr lang="de-DE" altLang="es-ES" sz="1200" dirty="0">
                  <a:solidFill>
                    <a:srgbClr val="FFFFFF"/>
                  </a:solidFill>
                  <a:ea typeface="ヒラギノ角ゴ ProN W3"/>
                </a:rPr>
                <a:t>Definciion de estrategias</a:t>
              </a:r>
            </a:p>
            <a:p>
              <a:pPr lvl="1">
                <a:buClr>
                  <a:srgbClr val="FFFFFF"/>
                </a:buClr>
              </a:pPr>
              <a:r>
                <a:rPr lang="de-DE" altLang="es-ES" sz="1200" dirty="0">
                  <a:solidFill>
                    <a:srgbClr val="FFFFFF"/>
                  </a:solidFill>
                  <a:ea typeface="ヒラギノ角ゴ ProN W3"/>
                </a:rPr>
                <a:t>Lineamientos para selección de tecnologia de picking</a:t>
              </a:r>
            </a:p>
          </p:txBody>
        </p:sp>
        <p:sp>
          <p:nvSpPr>
            <p:cNvPr id="40" name="shpTitle895509">
              <a:extLst>
                <a:ext uri="{FF2B5EF4-FFF2-40B4-BE49-F238E27FC236}">
                  <a16:creationId xmlns:a16="http://schemas.microsoft.com/office/drawing/2014/main" id="{FE2AF4B3-F1CD-45DD-B7AC-43DC2BD778D8}"/>
                </a:ext>
              </a:extLst>
            </p:cNvPr>
            <p:cNvSpPr/>
            <p:nvPr/>
          </p:nvSpPr>
          <p:spPr bwMode="auto">
            <a:xfrm>
              <a:off x="127000" y="127000"/>
              <a:ext cx="1763014" cy="313055"/>
            </a:xfrm>
            <a:prstGeom prst="rect">
              <a:avLst/>
            </a:prstGeom>
            <a:solidFill>
              <a:srgbClr val="FFFFFF"/>
            </a:solidFill>
            <a:ln w="19050" cap="flat" cmpd="sng" algn="ctr">
              <a:solidFill>
                <a:srgbClr val="82A0C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16" tIns="46736" rIns="89916" bIns="46736" numCol="1" rtlCol="0" anchor="t" anchorCtr="0" compatLnSpc="1">
              <a:prstTxWarp prst="textNoShape">
                <a:avLst/>
              </a:prstTxWarp>
            </a:bodyPr>
            <a:lstStyle/>
            <a:p>
              <a:pPr defTabSz="1012825" fontAlgn="base">
                <a:spcBef>
                  <a:spcPct val="0"/>
                </a:spcBef>
                <a:spcAft>
                  <a:spcPct val="0"/>
                </a:spcAft>
              </a:pPr>
              <a:r>
                <a:rPr lang="es-ES" sz="1400" dirty="0">
                  <a:solidFill>
                    <a:srgbClr val="5A5A5A"/>
                  </a:solidFill>
                  <a:ea typeface="ヒラギノ角ゴ ProN W3"/>
                </a:rPr>
                <a:t>Estrategia </a:t>
              </a:r>
            </a:p>
          </p:txBody>
        </p:sp>
      </p:grpSp>
    </p:spTree>
    <p:extLst>
      <p:ext uri="{BB962C8B-B14F-4D97-AF65-F5344CB8AC3E}">
        <p14:creationId xmlns:p14="http://schemas.microsoft.com/office/powerpoint/2010/main" val="34632626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1569660"/>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3600" b="1" dirty="0">
                <a:solidFill>
                  <a:srgbClr val="10069F"/>
                </a:solidFill>
                <a:latin typeface="Arial" panose="020B0604020202020204"/>
              </a:rPr>
              <a:t>4.4</a:t>
            </a: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.Picking Abastecimiento</a:t>
            </a:r>
          </a:p>
          <a:p>
            <a:pPr lvl="0">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Definicion</a:t>
            </a:r>
            <a:r>
              <a:rPr lang="es-ES" sz="2400" b="1" dirty="0">
                <a:solidFill>
                  <a:srgbClr val="10069F"/>
                </a:solidFill>
                <a:latin typeface="Arial" panose="020B0604020202020204"/>
              </a:rPr>
              <a:t>Estrategia de </a:t>
            </a:r>
            <a:r>
              <a:rPr lang="es-ES" sz="2400" b="1" dirty="0" err="1">
                <a:solidFill>
                  <a:srgbClr val="10069F"/>
                </a:solidFill>
                <a:latin typeface="Arial" panose="020B0604020202020204"/>
              </a:rPr>
              <a:t>Picking</a:t>
            </a:r>
            <a:endParaRPr lang="es-AR" sz="2400" b="1" dirty="0">
              <a:solidFill>
                <a:srgbClr val="10069F"/>
              </a:solidFill>
              <a:latin typeface="Arial" panose="020B0604020202020204"/>
            </a:endParaRPr>
          </a:p>
        </p:txBody>
      </p:sp>
    </p:spTree>
    <p:extLst>
      <p:ext uri="{BB962C8B-B14F-4D97-AF65-F5344CB8AC3E}">
        <p14:creationId xmlns:p14="http://schemas.microsoft.com/office/powerpoint/2010/main" val="3063739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340886" y="758577"/>
            <a:ext cx="8302054"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n-US" sz="1705" dirty="0" err="1">
                <a:solidFill>
                  <a:srgbClr val="5A5A5A"/>
                </a:solidFill>
                <a:latin typeface="Arial" pitchFamily="34" charset="0"/>
              </a:rPr>
              <a:t>Diseño</a:t>
            </a:r>
            <a:r>
              <a:rPr lang="en-US" sz="1705" dirty="0">
                <a:solidFill>
                  <a:srgbClr val="5A5A5A"/>
                </a:solidFill>
                <a:latin typeface="Arial" pitchFamily="34" charset="0"/>
              </a:rPr>
              <a:t> de Picking</a:t>
            </a:r>
          </a:p>
          <a:p>
            <a:pPr defTabSz="924764" fontAlgn="base">
              <a:spcBef>
                <a:spcPct val="0"/>
              </a:spcBef>
              <a:spcAft>
                <a:spcPct val="0"/>
              </a:spcAft>
            </a:pPr>
            <a:r>
              <a:rPr lang="es-ES" sz="2652" dirty="0" err="1">
                <a:solidFill>
                  <a:srgbClr val="004696"/>
                </a:solidFill>
                <a:latin typeface="Arial" pitchFamily="34" charset="0"/>
              </a:rPr>
              <a:t>Definicion</a:t>
            </a:r>
            <a:r>
              <a:rPr lang="es-ES" sz="2652" dirty="0">
                <a:solidFill>
                  <a:srgbClr val="004696"/>
                </a:solidFill>
                <a:latin typeface="Arial" pitchFamily="34" charset="0"/>
              </a:rPr>
              <a:t> de Estrategia de Picking</a:t>
            </a:r>
          </a:p>
        </p:txBody>
      </p:sp>
      <p:sp>
        <p:nvSpPr>
          <p:cNvPr id="8" name="shpTitle894491"/>
          <p:cNvSpPr/>
          <p:nvPr/>
        </p:nvSpPr>
        <p:spPr bwMode="auto">
          <a:xfrm>
            <a:off x="8229189" y="1041315"/>
            <a:ext cx="2139034" cy="477339"/>
          </a:xfrm>
          <a:prstGeom prst="homePlate">
            <a:avLst>
              <a:gd name="adj" fmla="val 37280"/>
            </a:avLst>
          </a:prstGeom>
          <a:solidFill>
            <a:srgbClr val="82A0CD"/>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995" b="1" dirty="0">
                <a:solidFill>
                  <a:srgbClr val="FFFFFF"/>
                </a:solidFill>
                <a:latin typeface="Arial" pitchFamily="34" charset="0"/>
              </a:rPr>
              <a:t>ESTRATEGIA DE PICKING</a:t>
            </a:r>
          </a:p>
        </p:txBody>
      </p:sp>
      <p:sp>
        <p:nvSpPr>
          <p:cNvPr id="9" name="8 CuadroTexto"/>
          <p:cNvSpPr txBox="1"/>
          <p:nvPr/>
        </p:nvSpPr>
        <p:spPr>
          <a:xfrm>
            <a:off x="-2822928" y="1511435"/>
            <a:ext cx="387441" cy="296363"/>
          </a:xfrm>
          <a:prstGeom prst="rect">
            <a:avLst/>
          </a:prstGeom>
          <a:noFill/>
        </p:spPr>
        <p:txBody>
          <a:bodyPr wrap="square" rtlCol="0">
            <a:spAutoFit/>
          </a:bodyPr>
          <a:lstStyle/>
          <a:p>
            <a:pPr algn="ctr" defTabSz="866120" fontAlgn="base">
              <a:spcBef>
                <a:spcPct val="0"/>
              </a:spcBef>
              <a:spcAft>
                <a:spcPct val="0"/>
              </a:spcAft>
            </a:pPr>
            <a:r>
              <a:rPr lang="es-ES" sz="1326" b="1" dirty="0">
                <a:solidFill>
                  <a:srgbClr val="A0A0A0"/>
                </a:solidFill>
                <a:latin typeface="Arial" pitchFamily="34" charset="0"/>
              </a:rPr>
              <a:t>1</a:t>
            </a:r>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1000" y="2957366"/>
            <a:ext cx="981305" cy="125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11 Rectángulo"/>
          <p:cNvSpPr/>
          <p:nvPr/>
        </p:nvSpPr>
        <p:spPr bwMode="auto">
          <a:xfrm>
            <a:off x="2379058" y="3283289"/>
            <a:ext cx="1171207" cy="350321"/>
          </a:xfrm>
          <a:prstGeom prst="rect">
            <a:avLst/>
          </a:prstGeom>
          <a:noFill/>
          <a:ln w="28575" cap="flat" cmpd="sng" algn="ctr">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17" name="Textfeld 4"/>
          <p:cNvSpPr txBox="1"/>
          <p:nvPr/>
        </p:nvSpPr>
        <p:spPr bwMode="auto">
          <a:xfrm>
            <a:off x="4291158" y="4242239"/>
            <a:ext cx="3205548" cy="16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defTabSz="866120" fontAlgn="base">
              <a:spcBef>
                <a:spcPct val="0"/>
              </a:spcBef>
              <a:spcAft>
                <a:spcPct val="0"/>
              </a:spcAft>
            </a:pPr>
            <a:endParaRPr lang="en-US" sz="1042">
              <a:solidFill>
                <a:srgbClr val="000000"/>
              </a:solidFill>
              <a:latin typeface="Arial" pitchFamily="34" charset="0"/>
            </a:endParaRP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8720" y="2537306"/>
            <a:ext cx="4321300" cy="1552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 Box 29"/>
          <p:cNvSpPr txBox="1">
            <a:spLocks noChangeArrowheads="1"/>
          </p:cNvSpPr>
          <p:nvPr>
            <p:custDataLst>
              <p:tags r:id="rId1"/>
            </p:custDataLst>
          </p:nvPr>
        </p:nvSpPr>
        <p:spPr bwMode="auto">
          <a:xfrm flipH="1">
            <a:off x="3622930" y="4076930"/>
            <a:ext cx="3450068" cy="2153599"/>
          </a:xfrm>
          <a:prstGeom prst="rect">
            <a:avLst/>
          </a:prstGeom>
          <a:noFill/>
          <a:ln>
            <a:noFill/>
          </a:ln>
          <a:effectLst/>
        </p:spPr>
        <p:txBody>
          <a:bodyPr/>
          <a:lstStyle>
            <a:lvl1pPr marL="190500" indent="-1905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80442" indent="-180442" defTabSz="866120" eaLnBrk="0" fontAlgn="base" hangingPunct="0">
              <a:spcBef>
                <a:spcPct val="20000"/>
              </a:spcBef>
              <a:spcAft>
                <a:spcPct val="0"/>
              </a:spcAft>
            </a:pPr>
            <a:r>
              <a:rPr lang="es-AR" sz="1326" b="1" dirty="0">
                <a:solidFill>
                  <a:srgbClr val="000000"/>
                </a:solidFill>
              </a:rPr>
              <a:t>Por qué single </a:t>
            </a:r>
            <a:r>
              <a:rPr lang="es-AR" sz="1326" b="1" dirty="0" err="1">
                <a:solidFill>
                  <a:srgbClr val="000000"/>
                </a:solidFill>
              </a:rPr>
              <a:t>zone</a:t>
            </a:r>
            <a:r>
              <a:rPr lang="es-AR" sz="1326" b="1" dirty="0">
                <a:solidFill>
                  <a:srgbClr val="000000"/>
                </a:solidFill>
              </a:rPr>
              <a:t>?</a:t>
            </a:r>
          </a:p>
          <a:p>
            <a:pPr marL="180442" indent="-180442" defTabSz="866120" eaLnBrk="0" fontAlgn="base" hangingPunct="0">
              <a:spcBef>
                <a:spcPct val="20000"/>
              </a:spcBef>
              <a:spcAft>
                <a:spcPct val="0"/>
              </a:spcAft>
            </a:pPr>
            <a:r>
              <a:rPr lang="es-AR" sz="1042" dirty="0">
                <a:solidFill>
                  <a:srgbClr val="000000"/>
                </a:solidFill>
              </a:rPr>
              <a:t>(todo el picking en un solo área)</a:t>
            </a:r>
          </a:p>
          <a:p>
            <a:pPr marL="180442" indent="-180442" defTabSz="866120" eaLnBrk="0" fontAlgn="base" hangingPunct="0">
              <a:spcBef>
                <a:spcPct val="20000"/>
              </a:spcBef>
              <a:spcAft>
                <a:spcPct val="0"/>
              </a:spcAft>
              <a:buFontTx/>
              <a:buChar char="•"/>
            </a:pPr>
            <a:r>
              <a:rPr lang="es-AR" sz="1042" dirty="0">
                <a:solidFill>
                  <a:srgbClr val="000000"/>
                </a:solidFill>
              </a:rPr>
              <a:t>Simplicidad</a:t>
            </a:r>
          </a:p>
          <a:p>
            <a:pPr marL="180442" indent="-180442" defTabSz="866120" eaLnBrk="0" fontAlgn="base" hangingPunct="0">
              <a:spcBef>
                <a:spcPct val="20000"/>
              </a:spcBef>
              <a:spcAft>
                <a:spcPct val="0"/>
              </a:spcAft>
              <a:buFontTx/>
              <a:buChar char="•"/>
            </a:pPr>
            <a:r>
              <a:rPr lang="es-AR" sz="1042" dirty="0">
                <a:solidFill>
                  <a:srgbClr val="000000"/>
                </a:solidFill>
              </a:rPr>
              <a:t>Productos uniformes</a:t>
            </a:r>
          </a:p>
          <a:p>
            <a:pPr marL="180442" indent="-180442" defTabSz="866120" eaLnBrk="0" fontAlgn="base" hangingPunct="0">
              <a:spcBef>
                <a:spcPct val="20000"/>
              </a:spcBef>
              <a:spcAft>
                <a:spcPct val="0"/>
              </a:spcAft>
              <a:buFontTx/>
              <a:buChar char="•"/>
            </a:pPr>
            <a:r>
              <a:rPr lang="es-AR" sz="1042" dirty="0">
                <a:solidFill>
                  <a:srgbClr val="000000"/>
                </a:solidFill>
              </a:rPr>
              <a:t>Estructura de orden uniforme</a:t>
            </a:r>
          </a:p>
          <a:p>
            <a:pPr marL="180442" indent="-180442" defTabSz="866120" eaLnBrk="0" fontAlgn="base" hangingPunct="0">
              <a:spcBef>
                <a:spcPct val="20000"/>
              </a:spcBef>
              <a:spcAft>
                <a:spcPct val="0"/>
              </a:spcAft>
              <a:buFontTx/>
              <a:buChar char="•"/>
            </a:pPr>
            <a:r>
              <a:rPr lang="es-AR" sz="1042" dirty="0">
                <a:solidFill>
                  <a:srgbClr val="000000"/>
                </a:solidFill>
              </a:rPr>
              <a:t>Operación pequeña</a:t>
            </a:r>
          </a:p>
          <a:p>
            <a:pPr marL="180442" indent="-180442" defTabSz="866120" eaLnBrk="0" fontAlgn="base" hangingPunct="0">
              <a:spcBef>
                <a:spcPct val="20000"/>
              </a:spcBef>
              <a:spcAft>
                <a:spcPct val="0"/>
              </a:spcAft>
              <a:buFontTx/>
              <a:buChar char="•"/>
            </a:pPr>
            <a:r>
              <a:rPr lang="es-AR" sz="1042" dirty="0">
                <a:solidFill>
                  <a:srgbClr val="000000"/>
                </a:solidFill>
              </a:rPr>
              <a:t>Varias tecnologías no es económicamente viable</a:t>
            </a:r>
          </a:p>
          <a:p>
            <a:pPr marL="180442" indent="-180442" defTabSz="866120" eaLnBrk="0" fontAlgn="base" hangingPunct="0">
              <a:spcBef>
                <a:spcPct val="20000"/>
              </a:spcBef>
              <a:spcAft>
                <a:spcPct val="0"/>
              </a:spcAft>
              <a:buFontTx/>
              <a:buChar char="•"/>
            </a:pPr>
            <a:r>
              <a:rPr lang="es-AR" sz="1042" dirty="0">
                <a:solidFill>
                  <a:srgbClr val="000000"/>
                </a:solidFill>
              </a:rPr>
              <a:t>Todos los productos se pueden manejar con mismo equipo</a:t>
            </a:r>
          </a:p>
          <a:p>
            <a:pPr marL="180442" indent="-180442" defTabSz="866120" eaLnBrk="0" fontAlgn="base" hangingPunct="0">
              <a:spcBef>
                <a:spcPct val="20000"/>
              </a:spcBef>
              <a:spcAft>
                <a:spcPct val="0"/>
              </a:spcAft>
              <a:buFontTx/>
              <a:buChar char="•"/>
            </a:pPr>
            <a:r>
              <a:rPr lang="es-AR" sz="1042" dirty="0">
                <a:solidFill>
                  <a:srgbClr val="000000"/>
                </a:solidFill>
              </a:rPr>
              <a:t>Todos los productos tiene  características similares</a:t>
            </a:r>
          </a:p>
          <a:p>
            <a:pPr marL="180442" indent="-180442" defTabSz="866120" eaLnBrk="0" fontAlgn="base" hangingPunct="0">
              <a:spcBef>
                <a:spcPct val="20000"/>
              </a:spcBef>
              <a:spcAft>
                <a:spcPct val="0"/>
              </a:spcAft>
              <a:buFontTx/>
              <a:buChar char="•"/>
            </a:pPr>
            <a:endParaRPr lang="es-AR" sz="1042" dirty="0">
              <a:solidFill>
                <a:srgbClr val="000000"/>
              </a:solidFill>
            </a:endParaRPr>
          </a:p>
        </p:txBody>
      </p:sp>
      <p:sp>
        <p:nvSpPr>
          <p:cNvPr id="55" name="Text Box 30"/>
          <p:cNvSpPr txBox="1">
            <a:spLocks noChangeArrowheads="1"/>
          </p:cNvSpPr>
          <p:nvPr>
            <p:custDataLst>
              <p:tags r:id="rId2"/>
            </p:custDataLst>
          </p:nvPr>
        </p:nvSpPr>
        <p:spPr bwMode="auto">
          <a:xfrm flipH="1">
            <a:off x="6996406" y="4076930"/>
            <a:ext cx="3839713" cy="2547297"/>
          </a:xfrm>
          <a:prstGeom prst="rect">
            <a:avLst/>
          </a:prstGeom>
          <a:noFill/>
          <a:ln>
            <a:noFill/>
          </a:ln>
          <a:effectLst/>
        </p:spPr>
        <p:txBody>
          <a:bodyPr/>
          <a:lstStyle>
            <a:lvl1pPr marL="190500" indent="-1905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marL="180442" indent="-180442" defTabSz="866120" eaLnBrk="0" fontAlgn="base" hangingPunct="0">
              <a:spcBef>
                <a:spcPct val="20000"/>
              </a:spcBef>
              <a:spcAft>
                <a:spcPct val="0"/>
              </a:spcAft>
            </a:pPr>
            <a:r>
              <a:rPr lang="es-AR" sz="1326" b="1" dirty="0">
                <a:solidFill>
                  <a:srgbClr val="000000"/>
                </a:solidFill>
              </a:rPr>
              <a:t>Por qué </a:t>
            </a:r>
            <a:r>
              <a:rPr lang="es-AR" sz="1326" b="1" dirty="0" err="1">
                <a:solidFill>
                  <a:srgbClr val="000000"/>
                </a:solidFill>
              </a:rPr>
              <a:t>multi</a:t>
            </a:r>
            <a:r>
              <a:rPr lang="es-AR" sz="1326" b="1" dirty="0">
                <a:solidFill>
                  <a:srgbClr val="000000"/>
                </a:solidFill>
              </a:rPr>
              <a:t> </a:t>
            </a:r>
            <a:r>
              <a:rPr lang="es-AR" sz="1326" b="1" dirty="0" err="1">
                <a:solidFill>
                  <a:srgbClr val="000000"/>
                </a:solidFill>
              </a:rPr>
              <a:t>zone</a:t>
            </a:r>
            <a:r>
              <a:rPr lang="es-AR" sz="1326" b="1" dirty="0">
                <a:solidFill>
                  <a:srgbClr val="000000"/>
                </a:solidFill>
              </a:rPr>
              <a:t>?</a:t>
            </a:r>
          </a:p>
          <a:p>
            <a:pPr marL="180442" indent="-180442" defTabSz="866120" eaLnBrk="0" fontAlgn="base" hangingPunct="0">
              <a:spcBef>
                <a:spcPct val="20000"/>
              </a:spcBef>
              <a:spcAft>
                <a:spcPct val="0"/>
              </a:spcAft>
            </a:pPr>
            <a:r>
              <a:rPr lang="es-AR" sz="1042" dirty="0">
                <a:solidFill>
                  <a:srgbClr val="000000"/>
                </a:solidFill>
              </a:rPr>
              <a:t>(</a:t>
            </a:r>
            <a:r>
              <a:rPr lang="es-AR" sz="1042" dirty="0" err="1">
                <a:solidFill>
                  <a:srgbClr val="000000"/>
                </a:solidFill>
              </a:rPr>
              <a:t>Picking</a:t>
            </a:r>
            <a:r>
              <a:rPr lang="es-AR" sz="1042" dirty="0">
                <a:solidFill>
                  <a:srgbClr val="000000"/>
                </a:solidFill>
              </a:rPr>
              <a:t> dividido en varias áreas)</a:t>
            </a:r>
          </a:p>
          <a:p>
            <a:pPr marL="180442" indent="-180442" defTabSz="866120" eaLnBrk="0" fontAlgn="base" hangingPunct="0">
              <a:spcBef>
                <a:spcPct val="20000"/>
              </a:spcBef>
              <a:spcAft>
                <a:spcPct val="0"/>
              </a:spcAft>
              <a:buFontTx/>
              <a:buChar char="•"/>
            </a:pPr>
            <a:r>
              <a:rPr lang="es-AR" sz="1042" dirty="0">
                <a:solidFill>
                  <a:srgbClr val="000000"/>
                </a:solidFill>
              </a:rPr>
              <a:t>Variedad de productos (tamaño, peso, equipamiento de manipulación, etc.)</a:t>
            </a:r>
          </a:p>
          <a:p>
            <a:pPr marL="180442" indent="-180442" defTabSz="866120" eaLnBrk="0" fontAlgn="base" hangingPunct="0">
              <a:spcBef>
                <a:spcPct val="20000"/>
              </a:spcBef>
              <a:spcAft>
                <a:spcPct val="0"/>
              </a:spcAft>
              <a:buFontTx/>
              <a:buChar char="•"/>
            </a:pPr>
            <a:r>
              <a:rPr lang="es-AR" sz="1042" dirty="0">
                <a:solidFill>
                  <a:srgbClr val="000000"/>
                </a:solidFill>
              </a:rPr>
              <a:t>Operación Compleja</a:t>
            </a:r>
          </a:p>
          <a:p>
            <a:pPr marL="180442" indent="-180442" defTabSz="866120" eaLnBrk="0" fontAlgn="base" hangingPunct="0">
              <a:spcBef>
                <a:spcPct val="20000"/>
              </a:spcBef>
              <a:spcAft>
                <a:spcPct val="0"/>
              </a:spcAft>
              <a:buFontTx/>
              <a:buChar char="•"/>
            </a:pPr>
            <a:r>
              <a:rPr lang="es-AR" sz="1042" dirty="0">
                <a:solidFill>
                  <a:srgbClr val="000000"/>
                </a:solidFill>
              </a:rPr>
              <a:t>Requerimiento variado de productos (temperatura, humedad, etc.)</a:t>
            </a:r>
          </a:p>
          <a:p>
            <a:pPr marL="180442" indent="-180442" defTabSz="866120" eaLnBrk="0" fontAlgn="base" hangingPunct="0">
              <a:spcBef>
                <a:spcPct val="20000"/>
              </a:spcBef>
              <a:spcAft>
                <a:spcPct val="0"/>
              </a:spcAft>
              <a:buFontTx/>
              <a:buChar char="•"/>
            </a:pPr>
            <a:r>
              <a:rPr lang="es-AR" sz="1042" dirty="0">
                <a:solidFill>
                  <a:srgbClr val="000000"/>
                </a:solidFill>
              </a:rPr>
              <a:t>Estructura de pedido requiere diferentes estrategias para diferentes tipos de órdenes.</a:t>
            </a:r>
          </a:p>
          <a:p>
            <a:pPr marL="180442" indent="-180442" defTabSz="866120" eaLnBrk="0" fontAlgn="base" hangingPunct="0">
              <a:spcBef>
                <a:spcPct val="20000"/>
              </a:spcBef>
              <a:spcAft>
                <a:spcPct val="0"/>
              </a:spcAft>
              <a:buFontTx/>
              <a:buChar char="•"/>
            </a:pPr>
            <a:r>
              <a:rPr lang="es-AR" sz="1042" dirty="0" err="1">
                <a:solidFill>
                  <a:srgbClr val="000000"/>
                </a:solidFill>
              </a:rPr>
              <a:t>Picking</a:t>
            </a:r>
            <a:r>
              <a:rPr lang="es-AR" sz="1042" dirty="0">
                <a:solidFill>
                  <a:srgbClr val="000000"/>
                </a:solidFill>
              </a:rPr>
              <a:t> de unidades y </a:t>
            </a:r>
            <a:r>
              <a:rPr lang="es-AR" sz="1042" dirty="0" err="1">
                <a:solidFill>
                  <a:srgbClr val="000000"/>
                </a:solidFill>
              </a:rPr>
              <a:t>Picking</a:t>
            </a:r>
            <a:r>
              <a:rPr lang="es-AR" sz="1042" dirty="0">
                <a:solidFill>
                  <a:srgbClr val="000000"/>
                </a:solidFill>
              </a:rPr>
              <a:t> de cajas puede requerir zonas diferenciadas</a:t>
            </a:r>
          </a:p>
          <a:p>
            <a:pPr marL="180442" indent="-180442" defTabSz="866120" eaLnBrk="0" fontAlgn="base" hangingPunct="0">
              <a:spcBef>
                <a:spcPct val="20000"/>
              </a:spcBef>
              <a:spcAft>
                <a:spcPct val="0"/>
              </a:spcAft>
              <a:buFontTx/>
              <a:buChar char="•"/>
            </a:pPr>
            <a:r>
              <a:rPr lang="es-AR" sz="1042" dirty="0" err="1">
                <a:solidFill>
                  <a:srgbClr val="000000"/>
                </a:solidFill>
              </a:rPr>
              <a:t>Picking</a:t>
            </a:r>
            <a:r>
              <a:rPr lang="es-AR" sz="1042" dirty="0">
                <a:solidFill>
                  <a:srgbClr val="000000"/>
                </a:solidFill>
              </a:rPr>
              <a:t> de cajas vs Camadas</a:t>
            </a:r>
          </a:p>
        </p:txBody>
      </p:sp>
      <p:sp>
        <p:nvSpPr>
          <p:cNvPr id="56" name="55 CuadroTexto"/>
          <p:cNvSpPr txBox="1"/>
          <p:nvPr/>
        </p:nvSpPr>
        <p:spPr>
          <a:xfrm>
            <a:off x="3043903" y="1996193"/>
            <a:ext cx="7552447" cy="500393"/>
          </a:xfrm>
          <a:prstGeom prst="rect">
            <a:avLst/>
          </a:prstGeom>
          <a:noFill/>
        </p:spPr>
        <p:txBody>
          <a:bodyPr wrap="square" rtlCol="0">
            <a:spAutoFit/>
          </a:bodyPr>
          <a:lstStyle/>
          <a:p>
            <a:pPr defTabSz="866120" fontAlgn="base">
              <a:spcBef>
                <a:spcPct val="0"/>
              </a:spcBef>
              <a:spcAft>
                <a:spcPct val="0"/>
              </a:spcAft>
            </a:pPr>
            <a:r>
              <a:rPr lang="es-ES" sz="1326" b="1" dirty="0">
                <a:solidFill>
                  <a:srgbClr val="000000"/>
                </a:solidFill>
                <a:latin typeface="Arial" pitchFamily="34" charset="0"/>
              </a:rPr>
              <a:t>Basados en los tipos de </a:t>
            </a:r>
            <a:r>
              <a:rPr lang="es-ES" sz="1326" b="1" dirty="0" err="1">
                <a:solidFill>
                  <a:srgbClr val="000000"/>
                </a:solidFill>
                <a:latin typeface="Arial" pitchFamily="34" charset="0"/>
              </a:rPr>
              <a:t>picking</a:t>
            </a:r>
            <a:r>
              <a:rPr lang="es-ES" sz="1326" b="1" dirty="0">
                <a:solidFill>
                  <a:srgbClr val="000000"/>
                </a:solidFill>
                <a:latin typeface="Arial" pitchFamily="34" charset="0"/>
              </a:rPr>
              <a:t> y requerimientos se puede determinar el numero de áreas de </a:t>
            </a:r>
            <a:r>
              <a:rPr lang="es-ES" sz="1326" b="1" dirty="0" err="1">
                <a:solidFill>
                  <a:srgbClr val="000000"/>
                </a:solidFill>
                <a:latin typeface="Arial" pitchFamily="34" charset="0"/>
              </a:rPr>
              <a:t>picking</a:t>
            </a:r>
            <a:endParaRPr lang="es-ES" sz="1326" b="1" dirty="0">
              <a:solidFill>
                <a:srgbClr val="000000"/>
              </a:solidFill>
              <a:latin typeface="Arial" pitchFamily="34" charset="0"/>
            </a:endParaRPr>
          </a:p>
        </p:txBody>
      </p:sp>
      <p:pic>
        <p:nvPicPr>
          <p:cNvPr id="57" name="56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4659" y="1950654"/>
            <a:ext cx="587765" cy="586652"/>
          </a:xfrm>
          <a:prstGeom prst="rect">
            <a:avLst/>
          </a:prstGeom>
        </p:spPr>
      </p:pic>
      <p:sp>
        <p:nvSpPr>
          <p:cNvPr id="5"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extLst>
      <p:ext uri="{BB962C8B-B14F-4D97-AF65-F5344CB8AC3E}">
        <p14:creationId xmlns:p14="http://schemas.microsoft.com/office/powerpoint/2010/main" val="1821884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5666" name="Rectangle 2"/>
          <p:cNvSpPr>
            <a:spLocks noGrp="1" noChangeArrowheads="1"/>
          </p:cNvSpPr>
          <p:nvPr>
            <p:ph type="title"/>
            <p:custDataLst>
              <p:tags r:id="rId2"/>
            </p:custDataLst>
          </p:nvPr>
        </p:nvSpPr>
        <p:spPr>
          <a:xfrm>
            <a:off x="2326432" y="790688"/>
            <a:ext cx="8157125" cy="828493"/>
          </a:xfrm>
        </p:spPr>
        <p:txBody>
          <a:bodyPr/>
          <a:lstStyle/>
          <a:p>
            <a:r>
              <a:rPr lang="en-US" sz="1705" dirty="0" err="1">
                <a:solidFill>
                  <a:srgbClr val="5A5A5A"/>
                </a:solidFill>
              </a:rPr>
              <a:t>Diseño</a:t>
            </a:r>
            <a:r>
              <a:rPr lang="en-US" sz="1705" dirty="0">
                <a:solidFill>
                  <a:srgbClr val="5A5A5A"/>
                </a:solidFill>
              </a:rPr>
              <a:t> de Picking</a:t>
            </a:r>
            <a:br>
              <a:rPr lang="en-US" sz="1705" dirty="0">
                <a:solidFill>
                  <a:srgbClr val="5A5A5A"/>
                </a:solidFill>
              </a:rPr>
            </a:br>
            <a:r>
              <a:rPr lang="de-DE" dirty="0">
                <a:solidFill>
                  <a:srgbClr val="004696"/>
                </a:solidFill>
              </a:rPr>
              <a:t>Selección de la zona de estrategia</a:t>
            </a:r>
            <a:endParaRPr lang="de-DE" dirty="0"/>
          </a:p>
        </p:txBody>
      </p:sp>
      <p:sp>
        <p:nvSpPr>
          <p:cNvPr id="28" name="Rectangle 4"/>
          <p:cNvSpPr>
            <a:spLocks noChangeAspect="1" noChangeArrowheads="1"/>
          </p:cNvSpPr>
          <p:nvPr>
            <p:custDataLst>
              <p:tags r:id="rId3"/>
            </p:custDataLst>
          </p:nvPr>
        </p:nvSpPr>
        <p:spPr bwMode="auto">
          <a:xfrm>
            <a:off x="4301536" y="5315788"/>
            <a:ext cx="2238887" cy="899163"/>
          </a:xfrm>
          <a:prstGeom prst="rect">
            <a:avLst/>
          </a:prstGeom>
          <a:solidFill>
            <a:schemeClr val="accent1">
              <a:lumMod val="60000"/>
              <a:lumOff val="40000"/>
            </a:schemeClr>
          </a:solidFill>
          <a:ln w="12700">
            <a:noFill/>
            <a:miter lim="800000"/>
            <a:headEnd/>
            <a:tailEnd/>
          </a:ln>
          <a:effectLst/>
        </p:spPr>
        <p:txBody>
          <a:bodyPr wrap="none" anchor="ctr"/>
          <a:lstStyle/>
          <a:p>
            <a:pPr algn="ctr" defTabSz="866120" eaLnBrk="0" fontAlgn="base" hangingPunct="0">
              <a:spcBef>
                <a:spcPct val="50000"/>
              </a:spcBef>
              <a:spcAft>
                <a:spcPct val="0"/>
              </a:spcAft>
            </a:pPr>
            <a:r>
              <a:rPr lang="en-GB" sz="1042">
                <a:solidFill>
                  <a:srgbClr val="000000"/>
                </a:solidFill>
                <a:latin typeface="Arial"/>
              </a:rPr>
              <a:t>Multi zone</a:t>
            </a:r>
          </a:p>
        </p:txBody>
      </p:sp>
      <p:sp>
        <p:nvSpPr>
          <p:cNvPr id="29" name="AutoShape 5"/>
          <p:cNvSpPr>
            <a:spLocks noChangeAspect="1" noChangeArrowheads="1"/>
          </p:cNvSpPr>
          <p:nvPr>
            <p:custDataLst>
              <p:tags r:id="rId4"/>
            </p:custDataLst>
          </p:nvPr>
        </p:nvSpPr>
        <p:spPr bwMode="auto">
          <a:xfrm>
            <a:off x="2397956" y="2664411"/>
            <a:ext cx="1635936" cy="1717131"/>
          </a:xfrm>
          <a:prstGeom prst="diamond">
            <a:avLst/>
          </a:prstGeom>
          <a:solidFill>
            <a:schemeClr val="accent2">
              <a:lumMod val="60000"/>
              <a:lumOff val="40000"/>
            </a:schemeClr>
          </a:solidFill>
          <a:ln w="12700">
            <a:noFill/>
            <a:miter lim="800000"/>
            <a:headEnd/>
            <a:tailEnd/>
          </a:ln>
          <a:effectLst/>
        </p:spPr>
        <p:txBody>
          <a:bodyPr lIns="0" rIns="0" anchor="ctr"/>
          <a:lstStyle/>
          <a:p>
            <a:pPr algn="ctr" defTabSz="866120" eaLnBrk="0" fontAlgn="base" hangingPunct="0">
              <a:spcBef>
                <a:spcPct val="0"/>
              </a:spcBef>
              <a:spcAft>
                <a:spcPct val="0"/>
              </a:spcAft>
            </a:pPr>
            <a:r>
              <a:rPr lang="es-AR" sz="947" dirty="0">
                <a:solidFill>
                  <a:srgbClr val="000000"/>
                </a:solidFill>
                <a:latin typeface="Arial"/>
              </a:rPr>
              <a:t>Son todos los productos compatibles?</a:t>
            </a:r>
          </a:p>
          <a:p>
            <a:pPr algn="ctr" defTabSz="866120" eaLnBrk="0" fontAlgn="base" hangingPunct="0">
              <a:spcBef>
                <a:spcPct val="0"/>
              </a:spcBef>
              <a:spcAft>
                <a:spcPct val="0"/>
              </a:spcAft>
            </a:pPr>
            <a:r>
              <a:rPr lang="es-AR" sz="947" dirty="0">
                <a:solidFill>
                  <a:srgbClr val="000000"/>
                </a:solidFill>
                <a:latin typeface="Arial"/>
              </a:rPr>
              <a:t>(</a:t>
            </a:r>
            <a:r>
              <a:rPr lang="es-AR" sz="947" dirty="0" err="1">
                <a:solidFill>
                  <a:srgbClr val="000000"/>
                </a:solidFill>
                <a:latin typeface="Arial"/>
              </a:rPr>
              <a:t>Temp</a:t>
            </a:r>
            <a:r>
              <a:rPr lang="es-AR" sz="947" dirty="0">
                <a:solidFill>
                  <a:srgbClr val="000000"/>
                </a:solidFill>
                <a:latin typeface="Arial"/>
              </a:rPr>
              <a:t>., toxicidad, etc.)</a:t>
            </a:r>
          </a:p>
        </p:txBody>
      </p:sp>
      <p:sp>
        <p:nvSpPr>
          <p:cNvPr id="30" name="AutoShape 6"/>
          <p:cNvSpPr>
            <a:spLocks noChangeAspect="1" noChangeArrowheads="1"/>
          </p:cNvSpPr>
          <p:nvPr>
            <p:custDataLst>
              <p:tags r:id="rId5"/>
            </p:custDataLst>
          </p:nvPr>
        </p:nvSpPr>
        <p:spPr bwMode="auto">
          <a:xfrm>
            <a:off x="4539107" y="2664411"/>
            <a:ext cx="1635936" cy="1717131"/>
          </a:xfrm>
          <a:prstGeom prst="diamond">
            <a:avLst/>
          </a:prstGeom>
          <a:solidFill>
            <a:schemeClr val="accent2">
              <a:lumMod val="60000"/>
              <a:lumOff val="40000"/>
            </a:schemeClr>
          </a:solidFill>
          <a:ln w="12700">
            <a:noFill/>
            <a:miter lim="800000"/>
            <a:headEnd/>
            <a:tailEnd/>
          </a:ln>
          <a:effectLst/>
        </p:spPr>
        <p:txBody>
          <a:bodyPr lIns="0" rIns="0" anchor="ctr"/>
          <a:lstStyle/>
          <a:p>
            <a:pPr algn="ctr" defTabSz="866120" eaLnBrk="0" fontAlgn="base" hangingPunct="0">
              <a:spcBef>
                <a:spcPct val="50000"/>
              </a:spcBef>
              <a:spcAft>
                <a:spcPct val="0"/>
              </a:spcAft>
            </a:pPr>
            <a:endParaRPr lang="en-GB" sz="1137">
              <a:solidFill>
                <a:srgbClr val="000000"/>
              </a:solidFill>
              <a:latin typeface="Arial"/>
            </a:endParaRPr>
          </a:p>
        </p:txBody>
      </p:sp>
      <p:sp>
        <p:nvSpPr>
          <p:cNvPr id="31" name="Line 7"/>
          <p:cNvSpPr>
            <a:spLocks noChangeAspect="1" noChangeShapeType="1"/>
          </p:cNvSpPr>
          <p:nvPr/>
        </p:nvSpPr>
        <p:spPr bwMode="auto">
          <a:xfrm>
            <a:off x="4044418" y="3521472"/>
            <a:ext cx="490179" cy="1504"/>
          </a:xfrm>
          <a:prstGeom prst="line">
            <a:avLst/>
          </a:prstGeom>
          <a:noFill/>
          <a:ln w="12700">
            <a:solidFill>
              <a:srgbClr val="0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de-DE" sz="1042">
              <a:solidFill>
                <a:srgbClr val="000000"/>
              </a:solidFill>
              <a:latin typeface="Arial"/>
            </a:endParaRPr>
          </a:p>
        </p:txBody>
      </p:sp>
      <p:sp>
        <p:nvSpPr>
          <p:cNvPr id="32" name="Text Box 8"/>
          <p:cNvSpPr txBox="1">
            <a:spLocks noChangeAspect="1" noChangeArrowheads="1"/>
          </p:cNvSpPr>
          <p:nvPr>
            <p:custDataLst>
              <p:tags r:id="rId6"/>
            </p:custDataLst>
          </p:nvPr>
        </p:nvSpPr>
        <p:spPr bwMode="auto">
          <a:xfrm>
            <a:off x="4169218" y="3255333"/>
            <a:ext cx="251105" cy="2450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n-GB" sz="1042">
                <a:solidFill>
                  <a:srgbClr val="000000"/>
                </a:solidFill>
                <a:latin typeface="Arial"/>
              </a:rPr>
              <a:t>Y</a:t>
            </a:r>
          </a:p>
        </p:txBody>
      </p:sp>
      <p:sp>
        <p:nvSpPr>
          <p:cNvPr id="33" name="Text Box 9"/>
          <p:cNvSpPr txBox="1">
            <a:spLocks noChangeAspect="1" noChangeArrowheads="1"/>
          </p:cNvSpPr>
          <p:nvPr>
            <p:custDataLst>
              <p:tags r:id="rId7"/>
            </p:custDataLst>
          </p:nvPr>
        </p:nvSpPr>
        <p:spPr bwMode="auto">
          <a:xfrm>
            <a:off x="2934748" y="4398082"/>
            <a:ext cx="251104" cy="2450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n-GB" sz="1042">
                <a:solidFill>
                  <a:srgbClr val="000000"/>
                </a:solidFill>
                <a:latin typeface="Arial"/>
              </a:rPr>
              <a:t>N</a:t>
            </a:r>
          </a:p>
        </p:txBody>
      </p:sp>
      <p:sp>
        <p:nvSpPr>
          <p:cNvPr id="34" name="Line 10"/>
          <p:cNvSpPr>
            <a:spLocks noChangeAspect="1" noChangeShapeType="1"/>
          </p:cNvSpPr>
          <p:nvPr/>
        </p:nvSpPr>
        <p:spPr bwMode="auto">
          <a:xfrm>
            <a:off x="3221938" y="4357485"/>
            <a:ext cx="0" cy="63302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de-DE" sz="1042">
              <a:solidFill>
                <a:srgbClr val="000000"/>
              </a:solidFill>
              <a:latin typeface="Arial"/>
            </a:endParaRPr>
          </a:p>
        </p:txBody>
      </p:sp>
      <p:sp>
        <p:nvSpPr>
          <p:cNvPr id="35" name="Text Box 11"/>
          <p:cNvSpPr txBox="1">
            <a:spLocks noChangeAspect="1" noChangeArrowheads="1"/>
          </p:cNvSpPr>
          <p:nvPr>
            <p:custDataLst>
              <p:tags r:id="rId8"/>
            </p:custDataLst>
          </p:nvPr>
        </p:nvSpPr>
        <p:spPr bwMode="auto">
          <a:xfrm>
            <a:off x="5074396" y="4398082"/>
            <a:ext cx="251105" cy="2450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n-GB" sz="1042">
                <a:solidFill>
                  <a:srgbClr val="000000"/>
                </a:solidFill>
                <a:latin typeface="Arial"/>
              </a:rPr>
              <a:t>N</a:t>
            </a:r>
          </a:p>
        </p:txBody>
      </p:sp>
      <p:sp>
        <p:nvSpPr>
          <p:cNvPr id="36" name="Line 12"/>
          <p:cNvSpPr>
            <a:spLocks noChangeAspect="1" noChangeShapeType="1"/>
          </p:cNvSpPr>
          <p:nvPr/>
        </p:nvSpPr>
        <p:spPr bwMode="auto">
          <a:xfrm>
            <a:off x="5361587" y="4357484"/>
            <a:ext cx="1503" cy="1001409"/>
          </a:xfrm>
          <a:prstGeom prst="line">
            <a:avLst/>
          </a:prstGeom>
          <a:noFill/>
          <a:ln w="12700">
            <a:solidFill>
              <a:srgbClr val="0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de-DE" sz="1042">
              <a:solidFill>
                <a:srgbClr val="000000"/>
              </a:solidFill>
              <a:latin typeface="Arial"/>
            </a:endParaRPr>
          </a:p>
        </p:txBody>
      </p:sp>
      <p:sp>
        <p:nvSpPr>
          <p:cNvPr id="37" name="AutoShape 13"/>
          <p:cNvSpPr>
            <a:spLocks noChangeAspect="1" noChangeArrowheads="1"/>
          </p:cNvSpPr>
          <p:nvPr>
            <p:custDataLst>
              <p:tags r:id="rId9"/>
            </p:custDataLst>
          </p:nvPr>
        </p:nvSpPr>
        <p:spPr bwMode="auto">
          <a:xfrm>
            <a:off x="6678756" y="2664411"/>
            <a:ext cx="1635936" cy="1717131"/>
          </a:xfrm>
          <a:prstGeom prst="diamond">
            <a:avLst/>
          </a:prstGeom>
          <a:solidFill>
            <a:schemeClr val="accent2">
              <a:lumMod val="60000"/>
              <a:lumOff val="40000"/>
            </a:schemeClr>
          </a:solidFill>
          <a:ln w="12700">
            <a:noFill/>
            <a:miter lim="800000"/>
            <a:headEnd/>
            <a:tailEnd/>
          </a:ln>
          <a:effectLst/>
        </p:spPr>
        <p:txBody>
          <a:bodyPr lIns="0" rIns="0" anchor="ctr"/>
          <a:lstStyle/>
          <a:p>
            <a:pPr algn="ctr" defTabSz="866120" eaLnBrk="0" fontAlgn="base" hangingPunct="0">
              <a:spcBef>
                <a:spcPct val="50000"/>
              </a:spcBef>
              <a:spcAft>
                <a:spcPct val="0"/>
              </a:spcAft>
            </a:pPr>
            <a:endParaRPr lang="en-GB" sz="1042">
              <a:solidFill>
                <a:srgbClr val="000000"/>
              </a:solidFill>
              <a:latin typeface="Arial"/>
            </a:endParaRPr>
          </a:p>
        </p:txBody>
      </p:sp>
      <p:sp>
        <p:nvSpPr>
          <p:cNvPr id="38" name="Line 14"/>
          <p:cNvSpPr>
            <a:spLocks noChangeAspect="1" noChangeShapeType="1"/>
          </p:cNvSpPr>
          <p:nvPr/>
        </p:nvSpPr>
        <p:spPr bwMode="auto">
          <a:xfrm>
            <a:off x="6185570" y="3521472"/>
            <a:ext cx="490179" cy="1504"/>
          </a:xfrm>
          <a:prstGeom prst="line">
            <a:avLst/>
          </a:prstGeom>
          <a:noFill/>
          <a:ln w="12700">
            <a:solidFill>
              <a:srgbClr val="0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de-DE" sz="1042">
              <a:solidFill>
                <a:srgbClr val="000000"/>
              </a:solidFill>
              <a:latin typeface="Arial"/>
            </a:endParaRPr>
          </a:p>
        </p:txBody>
      </p:sp>
      <p:sp>
        <p:nvSpPr>
          <p:cNvPr id="39" name="Text Box 15"/>
          <p:cNvSpPr txBox="1">
            <a:spLocks noChangeAspect="1" noChangeArrowheads="1"/>
          </p:cNvSpPr>
          <p:nvPr>
            <p:custDataLst>
              <p:tags r:id="rId10"/>
            </p:custDataLst>
          </p:nvPr>
        </p:nvSpPr>
        <p:spPr bwMode="auto">
          <a:xfrm>
            <a:off x="6185570" y="3255333"/>
            <a:ext cx="502208" cy="245089"/>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n-GB" sz="1042">
                <a:solidFill>
                  <a:srgbClr val="000000"/>
                </a:solidFill>
                <a:latin typeface="Arial"/>
              </a:rPr>
              <a:t>Y/N *</a:t>
            </a:r>
          </a:p>
        </p:txBody>
      </p:sp>
      <p:sp>
        <p:nvSpPr>
          <p:cNvPr id="40" name="Line 16"/>
          <p:cNvSpPr>
            <a:spLocks noChangeShapeType="1"/>
          </p:cNvSpPr>
          <p:nvPr/>
        </p:nvSpPr>
        <p:spPr bwMode="auto">
          <a:xfrm>
            <a:off x="7502739" y="4377031"/>
            <a:ext cx="1503" cy="61347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de-DE" sz="1042">
              <a:solidFill>
                <a:srgbClr val="000000"/>
              </a:solidFill>
              <a:latin typeface="Arial"/>
            </a:endParaRPr>
          </a:p>
        </p:txBody>
      </p:sp>
      <p:sp>
        <p:nvSpPr>
          <p:cNvPr id="41" name="Text Box 17"/>
          <p:cNvSpPr txBox="1">
            <a:spLocks noChangeAspect="1" noChangeArrowheads="1"/>
          </p:cNvSpPr>
          <p:nvPr>
            <p:custDataLst>
              <p:tags r:id="rId11"/>
            </p:custDataLst>
          </p:nvPr>
        </p:nvSpPr>
        <p:spPr bwMode="auto">
          <a:xfrm>
            <a:off x="7131344" y="4408607"/>
            <a:ext cx="251105" cy="24509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n-GB" sz="1042">
                <a:solidFill>
                  <a:srgbClr val="000000"/>
                </a:solidFill>
                <a:latin typeface="Arial"/>
              </a:rPr>
              <a:t>Y</a:t>
            </a:r>
          </a:p>
        </p:txBody>
      </p:sp>
      <p:sp>
        <p:nvSpPr>
          <p:cNvPr id="43" name="Text Box 19"/>
          <p:cNvSpPr txBox="1">
            <a:spLocks noChangeArrowheads="1"/>
          </p:cNvSpPr>
          <p:nvPr>
            <p:custDataLst>
              <p:tags r:id="rId12"/>
            </p:custDataLst>
          </p:nvPr>
        </p:nvSpPr>
        <p:spPr bwMode="auto">
          <a:xfrm>
            <a:off x="4692477" y="3082416"/>
            <a:ext cx="1339724" cy="863077"/>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66120" eaLnBrk="0" fontAlgn="base" hangingPunct="0">
              <a:spcBef>
                <a:spcPct val="50000"/>
              </a:spcBef>
              <a:spcAft>
                <a:spcPct val="0"/>
              </a:spcAft>
            </a:pPr>
            <a:r>
              <a:rPr lang="es-AR" sz="947" dirty="0">
                <a:solidFill>
                  <a:srgbClr val="000000"/>
                </a:solidFill>
                <a:latin typeface="Arial"/>
              </a:rPr>
              <a:t>Todos los productos pueden ser manipulados con el mismo equipamiento?</a:t>
            </a:r>
          </a:p>
        </p:txBody>
      </p:sp>
      <p:sp>
        <p:nvSpPr>
          <p:cNvPr id="44" name="Text Box 20"/>
          <p:cNvSpPr txBox="1">
            <a:spLocks noChangeArrowheads="1"/>
          </p:cNvSpPr>
          <p:nvPr>
            <p:custDataLst>
              <p:tags r:id="rId13"/>
            </p:custDataLst>
          </p:nvPr>
        </p:nvSpPr>
        <p:spPr bwMode="auto">
          <a:xfrm>
            <a:off x="6771980" y="3075580"/>
            <a:ext cx="1472041" cy="110365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66120" eaLnBrk="0" fontAlgn="base" hangingPunct="0">
              <a:spcBef>
                <a:spcPct val="50000"/>
              </a:spcBef>
              <a:spcAft>
                <a:spcPct val="0"/>
              </a:spcAft>
            </a:pPr>
            <a:r>
              <a:rPr lang="es-AR" sz="947" dirty="0">
                <a:solidFill>
                  <a:srgbClr val="000000"/>
                </a:solidFill>
                <a:latin typeface="Arial"/>
              </a:rPr>
              <a:t>Estructura de Pedido indica la necesidad de diferentes tecnologías para diferentes tipos de órdenes?</a:t>
            </a:r>
          </a:p>
        </p:txBody>
      </p:sp>
      <p:sp>
        <p:nvSpPr>
          <p:cNvPr id="45" name="Line 21"/>
          <p:cNvSpPr>
            <a:spLocks noChangeShapeType="1"/>
          </p:cNvSpPr>
          <p:nvPr/>
        </p:nvSpPr>
        <p:spPr bwMode="auto">
          <a:xfrm>
            <a:off x="3221939" y="4989003"/>
            <a:ext cx="4286061" cy="150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de-DE" sz="1042">
              <a:solidFill>
                <a:srgbClr val="000000"/>
              </a:solidFill>
              <a:latin typeface="Arial"/>
            </a:endParaRPr>
          </a:p>
        </p:txBody>
      </p:sp>
      <p:sp>
        <p:nvSpPr>
          <p:cNvPr id="46" name="Rectangle 22"/>
          <p:cNvSpPr>
            <a:spLocks noChangeAspect="1" noChangeArrowheads="1"/>
          </p:cNvSpPr>
          <p:nvPr>
            <p:custDataLst>
              <p:tags r:id="rId14"/>
            </p:custDataLst>
          </p:nvPr>
        </p:nvSpPr>
        <p:spPr bwMode="auto">
          <a:xfrm>
            <a:off x="7564386" y="5315788"/>
            <a:ext cx="2238887" cy="899163"/>
          </a:xfrm>
          <a:prstGeom prst="rect">
            <a:avLst/>
          </a:prstGeom>
          <a:solidFill>
            <a:schemeClr val="accent1">
              <a:lumMod val="60000"/>
              <a:lumOff val="40000"/>
            </a:schemeClr>
          </a:solidFill>
          <a:ln w="12700">
            <a:noFill/>
            <a:miter lim="800000"/>
            <a:headEnd/>
            <a:tailEnd/>
          </a:ln>
          <a:effectLst/>
        </p:spPr>
        <p:txBody>
          <a:bodyPr wrap="none" anchor="ctr"/>
          <a:lstStyle/>
          <a:p>
            <a:pPr algn="ctr" defTabSz="866120" eaLnBrk="0" fontAlgn="base" hangingPunct="0">
              <a:spcBef>
                <a:spcPct val="50000"/>
              </a:spcBef>
              <a:spcAft>
                <a:spcPct val="0"/>
              </a:spcAft>
            </a:pPr>
            <a:r>
              <a:rPr lang="en-GB" sz="1042">
                <a:solidFill>
                  <a:srgbClr val="000000"/>
                </a:solidFill>
                <a:latin typeface="Arial"/>
              </a:rPr>
              <a:t>Single zone</a:t>
            </a:r>
          </a:p>
        </p:txBody>
      </p:sp>
      <p:sp>
        <p:nvSpPr>
          <p:cNvPr id="47" name="Line 23"/>
          <p:cNvSpPr>
            <a:spLocks noChangeShapeType="1"/>
          </p:cNvSpPr>
          <p:nvPr/>
        </p:nvSpPr>
        <p:spPr bwMode="auto">
          <a:xfrm>
            <a:off x="8305670" y="3521472"/>
            <a:ext cx="551827" cy="150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de-DE" sz="1042">
              <a:solidFill>
                <a:srgbClr val="000000"/>
              </a:solidFill>
              <a:latin typeface="Arial"/>
            </a:endParaRPr>
          </a:p>
        </p:txBody>
      </p:sp>
      <p:sp>
        <p:nvSpPr>
          <p:cNvPr id="48" name="Line 24"/>
          <p:cNvSpPr>
            <a:spLocks noChangeShapeType="1"/>
          </p:cNvSpPr>
          <p:nvPr/>
        </p:nvSpPr>
        <p:spPr bwMode="auto">
          <a:xfrm>
            <a:off x="8860505" y="3521472"/>
            <a:ext cx="1504" cy="1840428"/>
          </a:xfrm>
          <a:prstGeom prst="line">
            <a:avLst/>
          </a:prstGeom>
          <a:noFill/>
          <a:ln w="12700">
            <a:solidFill>
              <a:srgbClr val="0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de-DE" sz="1042">
              <a:solidFill>
                <a:srgbClr val="000000"/>
              </a:solidFill>
              <a:latin typeface="Arial"/>
            </a:endParaRPr>
          </a:p>
        </p:txBody>
      </p:sp>
      <p:sp>
        <p:nvSpPr>
          <p:cNvPr id="49" name="Text Box 25"/>
          <p:cNvSpPr txBox="1">
            <a:spLocks noChangeAspect="1" noChangeArrowheads="1"/>
          </p:cNvSpPr>
          <p:nvPr>
            <p:custDataLst>
              <p:tags r:id="rId15"/>
            </p:custDataLst>
          </p:nvPr>
        </p:nvSpPr>
        <p:spPr bwMode="auto">
          <a:xfrm>
            <a:off x="8428967" y="3214735"/>
            <a:ext cx="251104" cy="24509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n-GB" sz="1042">
                <a:solidFill>
                  <a:srgbClr val="000000"/>
                </a:solidFill>
                <a:latin typeface="Arial"/>
              </a:rPr>
              <a:t>N</a:t>
            </a:r>
          </a:p>
        </p:txBody>
      </p:sp>
      <p:sp>
        <p:nvSpPr>
          <p:cNvPr id="50" name="Rectangle 26"/>
          <p:cNvSpPr>
            <a:spLocks noChangeArrowheads="1"/>
          </p:cNvSpPr>
          <p:nvPr>
            <p:custDataLst>
              <p:tags r:id="rId16"/>
            </p:custDataLst>
          </p:nvPr>
        </p:nvSpPr>
        <p:spPr bwMode="auto">
          <a:xfrm>
            <a:off x="2376905" y="2602763"/>
            <a:ext cx="613476" cy="430035"/>
          </a:xfrm>
          <a:prstGeom prst="rect">
            <a:avLst/>
          </a:prstGeom>
          <a:solidFill>
            <a:srgbClr val="EAEAEA"/>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66120" eaLnBrk="0" fontAlgn="base" hangingPunct="0">
              <a:spcBef>
                <a:spcPct val="50000"/>
              </a:spcBef>
              <a:spcAft>
                <a:spcPct val="0"/>
              </a:spcAft>
            </a:pPr>
            <a:r>
              <a:rPr lang="en-GB" sz="1042" b="1" dirty="0">
                <a:solidFill>
                  <a:srgbClr val="000000"/>
                </a:solidFill>
                <a:latin typeface="Arial"/>
              </a:rPr>
              <a:t>Start</a:t>
            </a:r>
            <a:endParaRPr lang="en-GB" sz="1042" dirty="0">
              <a:solidFill>
                <a:srgbClr val="000000"/>
              </a:solidFill>
              <a:latin typeface="Arial"/>
            </a:endParaRPr>
          </a:p>
        </p:txBody>
      </p:sp>
      <p:sp>
        <p:nvSpPr>
          <p:cNvPr id="51" name="AutoShape 27"/>
          <p:cNvSpPr>
            <a:spLocks/>
          </p:cNvSpPr>
          <p:nvPr>
            <p:custDataLst>
              <p:tags r:id="rId17"/>
            </p:custDataLst>
          </p:nvPr>
        </p:nvSpPr>
        <p:spPr bwMode="auto">
          <a:xfrm>
            <a:off x="6982640" y="2127619"/>
            <a:ext cx="2591721" cy="414741"/>
          </a:xfrm>
          <a:prstGeom prst="borderCallout1">
            <a:avLst>
              <a:gd name="adj1" fmla="val 15384"/>
              <a:gd name="adj2" fmla="val -2949"/>
              <a:gd name="adj3" fmla="val 255202"/>
              <a:gd name="adj4" fmla="val -21767"/>
            </a:avLst>
          </a:prstGeom>
          <a:noFill/>
          <a:ln w="12700">
            <a:solidFill>
              <a:schemeClr val="accent2"/>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66120" eaLnBrk="0" fontAlgn="base" hangingPunct="0">
              <a:spcBef>
                <a:spcPct val="50000"/>
              </a:spcBef>
              <a:spcAft>
                <a:spcPct val="0"/>
              </a:spcAft>
            </a:pPr>
            <a:r>
              <a:rPr lang="es-ES" sz="1042" dirty="0">
                <a:solidFill>
                  <a:srgbClr val="000000"/>
                </a:solidFill>
                <a:latin typeface="Arial"/>
              </a:rPr>
              <a:t>Esto depende de la complejidad de los equipos de manipulación requerida</a:t>
            </a:r>
            <a:endParaRPr lang="en-GB" sz="1042" dirty="0">
              <a:solidFill>
                <a:srgbClr val="000000"/>
              </a:solidFill>
              <a:latin typeface="Arial"/>
            </a:endParaRPr>
          </a:p>
        </p:txBody>
      </p:sp>
      <p:sp>
        <p:nvSpPr>
          <p:cNvPr id="4"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custDataLst>
      <p:tags r:id="rId1"/>
    </p:custDataLst>
    <p:extLst>
      <p:ext uri="{BB962C8B-B14F-4D97-AF65-F5344CB8AC3E}">
        <p14:creationId xmlns:p14="http://schemas.microsoft.com/office/powerpoint/2010/main" val="201407159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22"/>
          <p:cNvSpPr>
            <a:spLocks noChangeArrowheads="1"/>
          </p:cNvSpPr>
          <p:nvPr/>
        </p:nvSpPr>
        <p:spPr bwMode="auto">
          <a:xfrm rot="19923883">
            <a:off x="4328068" y="4126074"/>
            <a:ext cx="5521289" cy="711179"/>
          </a:xfrm>
          <a:prstGeom prst="homePlate">
            <a:avLst>
              <a:gd name="adj" fmla="val 37281"/>
            </a:avLst>
          </a:prstGeom>
          <a:solidFill>
            <a:schemeClr val="accent1">
              <a:alpha val="34000"/>
            </a:schemeClr>
          </a:solidFill>
          <a:ln>
            <a:noFill/>
          </a:ln>
          <a:effectLst/>
        </p:spPr>
        <p:txBody>
          <a:bodyPr wrap="none" lIns="85244" tIns="44327" rIns="85244" bIns="44327" anchor="ctr"/>
          <a:lstStyle/>
          <a:p>
            <a:pPr algn="ctr" defTabSz="959348" fontAlgn="base">
              <a:spcBef>
                <a:spcPct val="0"/>
              </a:spcBef>
              <a:spcAft>
                <a:spcPct val="0"/>
              </a:spcAft>
            </a:pPr>
            <a:r>
              <a:rPr lang="es-ES" sz="1705" b="1">
                <a:solidFill>
                  <a:srgbClr val="FFFFFF"/>
                </a:solidFill>
                <a:latin typeface="Arial" pitchFamily="34" charset="0"/>
              </a:rPr>
              <a:t>Nivel de Automatizacion</a:t>
            </a:r>
          </a:p>
        </p:txBody>
      </p:sp>
      <p:sp>
        <p:nvSpPr>
          <p:cNvPr id="3" name="Rectangle 2"/>
          <p:cNvSpPr txBox="1">
            <a:spLocks noChangeArrowheads="1"/>
          </p:cNvSpPr>
          <p:nvPr/>
        </p:nvSpPr>
        <p:spPr bwMode="auto">
          <a:xfrm>
            <a:off x="2340886" y="758577"/>
            <a:ext cx="8302054"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n-US" sz="1705" dirty="0" err="1">
                <a:solidFill>
                  <a:srgbClr val="5A5A5A"/>
                </a:solidFill>
                <a:latin typeface="Arial" pitchFamily="34" charset="0"/>
              </a:rPr>
              <a:t>Diseño</a:t>
            </a:r>
            <a:r>
              <a:rPr lang="en-US" sz="1705" dirty="0">
                <a:solidFill>
                  <a:srgbClr val="5A5A5A"/>
                </a:solidFill>
                <a:latin typeface="Arial" pitchFamily="34" charset="0"/>
              </a:rPr>
              <a:t> de Picking</a:t>
            </a:r>
          </a:p>
          <a:p>
            <a:pPr defTabSz="924764" fontAlgn="base">
              <a:spcBef>
                <a:spcPct val="0"/>
              </a:spcBef>
              <a:spcAft>
                <a:spcPct val="0"/>
              </a:spcAft>
            </a:pPr>
            <a:r>
              <a:rPr lang="es-ES" sz="2652" dirty="0">
                <a:solidFill>
                  <a:srgbClr val="004696"/>
                </a:solidFill>
                <a:latin typeface="Arial" pitchFamily="34" charset="0"/>
              </a:rPr>
              <a:t>Definición de Estrategia de Picking</a:t>
            </a:r>
          </a:p>
        </p:txBody>
      </p:sp>
      <p:sp>
        <p:nvSpPr>
          <p:cNvPr id="8" name="shpTitle894491"/>
          <p:cNvSpPr/>
          <p:nvPr/>
        </p:nvSpPr>
        <p:spPr bwMode="auto">
          <a:xfrm>
            <a:off x="8229189" y="1041315"/>
            <a:ext cx="2139034" cy="477339"/>
          </a:xfrm>
          <a:prstGeom prst="homePlate">
            <a:avLst>
              <a:gd name="adj" fmla="val 37280"/>
            </a:avLst>
          </a:prstGeom>
          <a:solidFill>
            <a:srgbClr val="82A0CD"/>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995" b="1" dirty="0">
                <a:solidFill>
                  <a:srgbClr val="FFFFFF"/>
                </a:solidFill>
                <a:latin typeface="Arial" pitchFamily="34" charset="0"/>
              </a:rPr>
              <a:t>ESTRATEGIA DE PICKING</a:t>
            </a:r>
          </a:p>
        </p:txBody>
      </p:sp>
      <p:sp>
        <p:nvSpPr>
          <p:cNvPr id="9" name="8 CuadroTexto"/>
          <p:cNvSpPr txBox="1"/>
          <p:nvPr/>
        </p:nvSpPr>
        <p:spPr>
          <a:xfrm>
            <a:off x="-2822928" y="1511435"/>
            <a:ext cx="387441" cy="296363"/>
          </a:xfrm>
          <a:prstGeom prst="rect">
            <a:avLst/>
          </a:prstGeom>
          <a:noFill/>
        </p:spPr>
        <p:txBody>
          <a:bodyPr wrap="square" rtlCol="0">
            <a:spAutoFit/>
          </a:bodyPr>
          <a:lstStyle/>
          <a:p>
            <a:pPr algn="ctr" defTabSz="866120" fontAlgn="base">
              <a:spcBef>
                <a:spcPct val="0"/>
              </a:spcBef>
              <a:spcAft>
                <a:spcPct val="0"/>
              </a:spcAft>
            </a:pPr>
            <a:r>
              <a:rPr lang="es-ES" sz="1326" b="1">
                <a:solidFill>
                  <a:srgbClr val="A0A0A0"/>
                </a:solidFill>
                <a:latin typeface="Arial" pitchFamily="34" charset="0"/>
              </a:rPr>
              <a:t>1</a:t>
            </a: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000" y="2957366"/>
            <a:ext cx="981305" cy="125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11 Rectángulo"/>
          <p:cNvSpPr/>
          <p:nvPr/>
        </p:nvSpPr>
        <p:spPr bwMode="auto">
          <a:xfrm>
            <a:off x="2365443" y="3531305"/>
            <a:ext cx="1171207" cy="350321"/>
          </a:xfrm>
          <a:prstGeom prst="rect">
            <a:avLst/>
          </a:prstGeom>
          <a:noFill/>
          <a:ln w="28575" cap="flat" cmpd="sng" algn="ctr">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17" name="Textfeld 4"/>
          <p:cNvSpPr txBox="1"/>
          <p:nvPr/>
        </p:nvSpPr>
        <p:spPr bwMode="auto">
          <a:xfrm>
            <a:off x="4046680" y="4442258"/>
            <a:ext cx="3205548" cy="16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defTabSz="866120" fontAlgn="base">
              <a:spcBef>
                <a:spcPct val="0"/>
              </a:spcBef>
              <a:spcAft>
                <a:spcPct val="0"/>
              </a:spcAft>
            </a:pPr>
            <a:endParaRPr lang="es-ES" sz="1042">
              <a:solidFill>
                <a:srgbClr val="000000"/>
              </a:solidFill>
              <a:latin typeface="Arial" pitchFamily="34" charset="0"/>
            </a:endParaRPr>
          </a:p>
        </p:txBody>
      </p:sp>
      <p:sp>
        <p:nvSpPr>
          <p:cNvPr id="56" name="55 CuadroTexto"/>
          <p:cNvSpPr txBox="1"/>
          <p:nvPr/>
        </p:nvSpPr>
        <p:spPr>
          <a:xfrm>
            <a:off x="3043903" y="1996193"/>
            <a:ext cx="7552447" cy="908454"/>
          </a:xfrm>
          <a:prstGeom prst="rect">
            <a:avLst/>
          </a:prstGeom>
          <a:noFill/>
        </p:spPr>
        <p:txBody>
          <a:bodyPr wrap="square" rtlCol="0">
            <a:spAutoFit/>
          </a:bodyPr>
          <a:lstStyle/>
          <a:p>
            <a:pPr defTabSz="866120" fontAlgn="base">
              <a:spcBef>
                <a:spcPct val="0"/>
              </a:spcBef>
              <a:spcAft>
                <a:spcPct val="0"/>
              </a:spcAft>
            </a:pPr>
            <a:r>
              <a:rPr lang="es-ES" sz="1326" b="1" dirty="0">
                <a:solidFill>
                  <a:srgbClr val="000000"/>
                </a:solidFill>
                <a:latin typeface="Arial" pitchFamily="34" charset="0"/>
              </a:rPr>
              <a:t>La </a:t>
            </a:r>
            <a:r>
              <a:rPr lang="es-ES" sz="1326" b="1" dirty="0" err="1">
                <a:solidFill>
                  <a:srgbClr val="000000"/>
                </a:solidFill>
                <a:latin typeface="Arial" pitchFamily="34" charset="0"/>
              </a:rPr>
              <a:t>eleccion</a:t>
            </a:r>
            <a:r>
              <a:rPr lang="es-ES" sz="1326" b="1" dirty="0">
                <a:solidFill>
                  <a:srgbClr val="000000"/>
                </a:solidFill>
                <a:latin typeface="Arial" pitchFamily="34" charset="0"/>
              </a:rPr>
              <a:t> de la estrategia de </a:t>
            </a:r>
            <a:r>
              <a:rPr lang="es-ES" sz="1326" b="1" dirty="0" err="1">
                <a:solidFill>
                  <a:srgbClr val="000000"/>
                </a:solidFill>
                <a:latin typeface="Arial" pitchFamily="34" charset="0"/>
              </a:rPr>
              <a:t>picking</a:t>
            </a:r>
            <a:r>
              <a:rPr lang="es-ES" sz="1326" b="1" dirty="0">
                <a:solidFill>
                  <a:srgbClr val="000000"/>
                </a:solidFill>
                <a:latin typeface="Arial" pitchFamily="34" charset="0"/>
              </a:rPr>
              <a:t> en cuanto a:</a:t>
            </a:r>
          </a:p>
          <a:p>
            <a:pPr defTabSz="866120" fontAlgn="base">
              <a:spcBef>
                <a:spcPct val="0"/>
              </a:spcBef>
              <a:spcAft>
                <a:spcPct val="0"/>
              </a:spcAft>
            </a:pPr>
            <a:r>
              <a:rPr lang="es-ES" sz="1326" b="1" dirty="0">
                <a:solidFill>
                  <a:srgbClr val="000000"/>
                </a:solidFill>
                <a:latin typeface="Arial" pitchFamily="34" charset="0"/>
              </a:rPr>
              <a:t>	</a:t>
            </a:r>
            <a:r>
              <a:rPr lang="es-ES" sz="1326" b="1" i="1" dirty="0">
                <a:solidFill>
                  <a:srgbClr val="000000"/>
                </a:solidFill>
                <a:latin typeface="Arial" pitchFamily="34" charset="0"/>
              </a:rPr>
              <a:t>Single </a:t>
            </a:r>
            <a:r>
              <a:rPr lang="es-ES" sz="1326" b="1" i="1" dirty="0" err="1">
                <a:solidFill>
                  <a:srgbClr val="000000"/>
                </a:solidFill>
                <a:latin typeface="Arial" pitchFamily="34" charset="0"/>
              </a:rPr>
              <a:t>Order</a:t>
            </a:r>
            <a:r>
              <a:rPr lang="es-ES" sz="1326" b="1" i="1" dirty="0">
                <a:solidFill>
                  <a:srgbClr val="000000"/>
                </a:solidFill>
                <a:latin typeface="Arial" pitchFamily="34" charset="0"/>
              </a:rPr>
              <a:t> / </a:t>
            </a:r>
            <a:r>
              <a:rPr lang="es-ES" sz="1326" b="1" i="1" dirty="0" err="1">
                <a:solidFill>
                  <a:srgbClr val="000000"/>
                </a:solidFill>
                <a:latin typeface="Arial" pitchFamily="34" charset="0"/>
              </a:rPr>
              <a:t>Multi</a:t>
            </a:r>
            <a:r>
              <a:rPr lang="es-ES" sz="1326" b="1" i="1" dirty="0">
                <a:solidFill>
                  <a:srgbClr val="000000"/>
                </a:solidFill>
                <a:latin typeface="Arial" pitchFamily="34" charset="0"/>
              </a:rPr>
              <a:t> </a:t>
            </a:r>
            <a:r>
              <a:rPr lang="es-ES" sz="1326" b="1" i="1" dirty="0" err="1">
                <a:solidFill>
                  <a:srgbClr val="000000"/>
                </a:solidFill>
                <a:latin typeface="Arial" pitchFamily="34" charset="0"/>
              </a:rPr>
              <a:t>Order</a:t>
            </a:r>
            <a:r>
              <a:rPr lang="es-ES" sz="1326" b="1" i="1" dirty="0">
                <a:solidFill>
                  <a:srgbClr val="000000"/>
                </a:solidFill>
                <a:latin typeface="Arial" pitchFamily="34" charset="0"/>
              </a:rPr>
              <a:t> / Picking en 2 etapas / Split </a:t>
            </a:r>
            <a:r>
              <a:rPr lang="es-ES" sz="1326" b="1" i="1" dirty="0" err="1">
                <a:solidFill>
                  <a:srgbClr val="000000"/>
                </a:solidFill>
                <a:latin typeface="Arial" pitchFamily="34" charset="0"/>
              </a:rPr>
              <a:t>Order</a:t>
            </a:r>
            <a:r>
              <a:rPr lang="es-ES" sz="1326" b="1" i="1" dirty="0">
                <a:solidFill>
                  <a:srgbClr val="000000"/>
                </a:solidFill>
                <a:latin typeface="Arial" pitchFamily="34" charset="0"/>
              </a:rPr>
              <a:t> </a:t>
            </a:r>
            <a:r>
              <a:rPr lang="es-ES" sz="1326" b="1" i="1" dirty="0" err="1">
                <a:solidFill>
                  <a:srgbClr val="000000"/>
                </a:solidFill>
                <a:latin typeface="Arial" pitchFamily="34" charset="0"/>
              </a:rPr>
              <a:t>picking</a:t>
            </a:r>
            <a:endParaRPr lang="es-ES" sz="1326" b="1" i="1" dirty="0">
              <a:solidFill>
                <a:srgbClr val="000000"/>
              </a:solidFill>
              <a:latin typeface="Arial" pitchFamily="34" charset="0"/>
            </a:endParaRPr>
          </a:p>
          <a:p>
            <a:pPr defTabSz="866120" fontAlgn="base">
              <a:spcBef>
                <a:spcPct val="0"/>
              </a:spcBef>
              <a:spcAft>
                <a:spcPct val="0"/>
              </a:spcAft>
            </a:pPr>
            <a:r>
              <a:rPr lang="es-ES" sz="1326" b="1" dirty="0">
                <a:solidFill>
                  <a:srgbClr val="000000"/>
                </a:solidFill>
                <a:latin typeface="Arial" pitchFamily="34" charset="0"/>
              </a:rPr>
              <a:t>Depende del flujo total de </a:t>
            </a:r>
            <a:r>
              <a:rPr lang="es-ES" sz="1326" b="1" dirty="0" err="1">
                <a:solidFill>
                  <a:srgbClr val="000000"/>
                </a:solidFill>
                <a:latin typeface="Arial" pitchFamily="34" charset="0"/>
              </a:rPr>
              <a:t>picking</a:t>
            </a:r>
            <a:r>
              <a:rPr lang="es-ES" sz="1326" b="1" dirty="0">
                <a:solidFill>
                  <a:srgbClr val="000000"/>
                </a:solidFill>
                <a:latin typeface="Arial" pitchFamily="34" charset="0"/>
              </a:rPr>
              <a:t>, la complejidad de los pedidos y el costo de FTE.</a:t>
            </a:r>
          </a:p>
          <a:p>
            <a:pPr defTabSz="866120" fontAlgn="base">
              <a:spcBef>
                <a:spcPct val="0"/>
              </a:spcBef>
              <a:spcAft>
                <a:spcPct val="0"/>
              </a:spcAft>
            </a:pPr>
            <a:endParaRPr lang="es-ES" sz="1326" b="1" dirty="0">
              <a:solidFill>
                <a:srgbClr val="000000"/>
              </a:solidFill>
              <a:latin typeface="Arial" pitchFamily="34" charset="0"/>
            </a:endParaRPr>
          </a:p>
        </p:txBody>
      </p:sp>
      <p:pic>
        <p:nvPicPr>
          <p:cNvPr id="57" name="5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4659" y="1950654"/>
            <a:ext cx="587765" cy="586652"/>
          </a:xfrm>
          <a:prstGeom prst="rect">
            <a:avLst/>
          </a:prstGeom>
        </p:spPr>
      </p:pic>
      <p:sp>
        <p:nvSpPr>
          <p:cNvPr id="4" name="3 Rectángulo"/>
          <p:cNvSpPr/>
          <p:nvPr/>
        </p:nvSpPr>
        <p:spPr bwMode="auto">
          <a:xfrm>
            <a:off x="4436404" y="4276949"/>
            <a:ext cx="5234494" cy="1773282"/>
          </a:xfrm>
          <a:prstGeom prst="rect">
            <a:avLst/>
          </a:prstGeom>
          <a:solidFill>
            <a:schemeClr val="accent6">
              <a:alpha val="8000"/>
            </a:schemeClr>
          </a:solidFill>
          <a:ln w="12700" cap="flat" cmpd="sng" algn="ctr">
            <a:noFill/>
            <a:prstDash val="solid"/>
            <a:round/>
            <a:headEnd type="none" w="med" len="med"/>
            <a:tailEnd type="none" w="med" len="med"/>
          </a:ln>
          <a:effec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6" name="5 CuadroTexto"/>
          <p:cNvSpPr txBox="1"/>
          <p:nvPr/>
        </p:nvSpPr>
        <p:spPr>
          <a:xfrm>
            <a:off x="9688946" y="5163590"/>
            <a:ext cx="869597" cy="704424"/>
          </a:xfrm>
          <a:prstGeom prst="rect">
            <a:avLst/>
          </a:prstGeom>
          <a:noFill/>
        </p:spPr>
        <p:txBody>
          <a:bodyPr wrap="square" rtlCol="0">
            <a:spAutoFit/>
          </a:bodyPr>
          <a:lstStyle/>
          <a:p>
            <a:pPr algn="ctr" defTabSz="866120" fontAlgn="base">
              <a:spcBef>
                <a:spcPct val="0"/>
              </a:spcBef>
              <a:spcAft>
                <a:spcPct val="0"/>
              </a:spcAft>
            </a:pPr>
            <a:r>
              <a:rPr lang="es-ES" sz="1326" b="1">
                <a:solidFill>
                  <a:srgbClr val="F5961E"/>
                </a:solidFill>
                <a:latin typeface="Arial" pitchFamily="34" charset="0"/>
              </a:rPr>
              <a:t>Común en FMCG</a:t>
            </a: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093" y="2708277"/>
            <a:ext cx="6541735" cy="37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extLst>
      <p:ext uri="{BB962C8B-B14F-4D97-AF65-F5344CB8AC3E}">
        <p14:creationId xmlns:p14="http://schemas.microsoft.com/office/powerpoint/2010/main" val="2489126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p:cNvGrpSpPr/>
          <p:nvPr/>
        </p:nvGrpSpPr>
        <p:grpSpPr>
          <a:xfrm>
            <a:off x="6827534" y="2128371"/>
            <a:ext cx="3887579" cy="4042477"/>
            <a:chOff x="127000" y="127000"/>
            <a:chExt cx="1763014" cy="1624149"/>
          </a:xfrm>
        </p:grpSpPr>
        <p:sp>
          <p:nvSpPr>
            <p:cNvPr id="9" name="shpContent409861"/>
            <p:cNvSpPr txBox="1">
              <a:spLocks noChangeArrowheads="1"/>
            </p:cNvSpPr>
            <p:nvPr/>
          </p:nvSpPr>
          <p:spPr bwMode="auto">
            <a:xfrm>
              <a:off x="127000" y="339415"/>
              <a:ext cx="1763014" cy="1411734"/>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lang="de-DE" sz="1400" dirty="0" smtClean="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lang="de-DE" sz="1400" dirty="0" smtClean="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lang="de-DE" sz="1400" dirty="0" smtClean="0">
                  <a:solidFill>
                    <a:schemeClr val="tx1"/>
                  </a:solidFill>
                  <a:latin typeface="+mn-lt"/>
                </a:defRPr>
              </a:lvl3pPr>
              <a:lvl4pPr marL="358775" indent="-177800" algn="l" defTabSz="515938" rtl="0" eaLnBrk="1" fontAlgn="base" hangingPunct="1">
                <a:spcBef>
                  <a:spcPct val="0"/>
                </a:spcBef>
                <a:spcAft>
                  <a:spcPts val="800"/>
                </a:spcAft>
                <a:buChar char="-"/>
                <a:tabLst/>
                <a:defRPr lang="de-DE" sz="1400" dirty="0" smtClean="0">
                  <a:solidFill>
                    <a:schemeClr val="tx1"/>
                  </a:solidFill>
                  <a:latin typeface="+mn-lt"/>
                </a:defRPr>
              </a:lvl4pPr>
              <a:lvl5pPr marL="493713" indent="0" algn="l" defTabSz="515938" rtl="0" eaLnBrk="1" fontAlgn="base" hangingPunct="1">
                <a:spcBef>
                  <a:spcPts val="0"/>
                </a:spcBef>
                <a:spcAft>
                  <a:spcPts val="800"/>
                </a:spcAft>
                <a:buSzPct val="60000"/>
                <a:buFontTx/>
                <a:buNone/>
                <a:defRPr lang="de-DE" sz="1400" baseline="0" dirty="0" smtClean="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lang="de-DE" sz="1400" baseline="0" dirty="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758"/>
                </a:spcAft>
                <a:buClr>
                  <a:srgbClr val="5A5A5A"/>
                </a:buClr>
              </a:pPr>
              <a:r>
                <a:rPr lang="en-US" sz="1326" dirty="0">
                  <a:solidFill>
                    <a:srgbClr val="5A5A5A"/>
                  </a:solidFill>
                  <a:latin typeface="Arial"/>
                </a:rPr>
                <a:t>One employee is working on an entire order.</a:t>
              </a:r>
            </a:p>
            <a:p>
              <a:pPr marL="171420" lvl="1" indent="-169916" defTabSz="488696">
                <a:spcAft>
                  <a:spcPts val="758"/>
                </a:spcAft>
                <a:buClr>
                  <a:srgbClr val="5A5A5A"/>
                </a:buClr>
              </a:pPr>
              <a:r>
                <a:rPr lang="en-US" sz="1326" dirty="0">
                  <a:solidFill>
                    <a:srgbClr val="5A5A5A"/>
                  </a:solidFill>
                  <a:latin typeface="Arial"/>
                </a:rPr>
                <a:t>The employee has to pick all SKU out of the whole warehousing area for that order</a:t>
              </a:r>
            </a:p>
            <a:p>
              <a:pPr marL="171420" lvl="1" indent="-169916" defTabSz="488696">
                <a:spcAft>
                  <a:spcPts val="758"/>
                </a:spcAft>
                <a:buClr>
                  <a:srgbClr val="5A5A5A"/>
                </a:buClr>
              </a:pPr>
              <a:r>
                <a:rPr lang="en-US" sz="1326" dirty="0">
                  <a:solidFill>
                    <a:srgbClr val="5A5A5A"/>
                  </a:solidFill>
                  <a:latin typeface="Arial"/>
                </a:rPr>
                <a:t>The picking process consists of one stage, which means that beside the first step of picking by the responsible employee there is no sortation of the items afterwards.</a:t>
              </a:r>
            </a:p>
            <a:p>
              <a:pPr marL="171420" lvl="1" indent="-169916" defTabSz="488696">
                <a:spcAft>
                  <a:spcPts val="758"/>
                </a:spcAft>
                <a:buClr>
                  <a:srgbClr val="5A5A5A"/>
                </a:buClr>
              </a:pPr>
              <a:r>
                <a:rPr lang="en-US" sz="1326" dirty="0">
                  <a:solidFill>
                    <a:srgbClr val="5A5A5A"/>
                  </a:solidFill>
                  <a:latin typeface="Arial"/>
                </a:rPr>
                <a:t>There is one employee for picking of one order. He starts at the order start, then picks all ordered items in one route. At the end of the flow the order is ready to pack (or check before). Afterwards the employee is starting with the operation of the next order and so on…</a:t>
              </a:r>
            </a:p>
          </p:txBody>
        </p:sp>
        <p:sp>
          <p:nvSpPr>
            <p:cNvPr id="4" name="shpTitle409861"/>
            <p:cNvSpPr/>
            <p:nvPr/>
          </p:nvSpPr>
          <p:spPr>
            <a:xfrm>
              <a:off x="127000" y="127000"/>
              <a:ext cx="1763014" cy="21241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ts val="758"/>
                </a:spcAft>
                <a:buClr>
                  <a:srgbClr val="FFFFFF"/>
                </a:buClr>
              </a:pPr>
              <a:r>
                <a:rPr lang="en-US" sz="1326" b="1" dirty="0" err="1">
                  <a:solidFill>
                    <a:srgbClr val="FFFFFF"/>
                  </a:solidFill>
                  <a:latin typeface="Arial" pitchFamily="34" charset="0"/>
                </a:rPr>
                <a:t>Descripción</a:t>
              </a:r>
              <a:endParaRPr lang="en-US" sz="1042" dirty="0">
                <a:solidFill>
                  <a:srgbClr val="FFFFFF"/>
                </a:solidFill>
                <a:latin typeface="Arial" pitchFamily="34" charset="0"/>
              </a:endParaRPr>
            </a:p>
          </p:txBody>
        </p:sp>
      </p:grpSp>
      <p:grpSp>
        <p:nvGrpSpPr>
          <p:cNvPr id="121" name="Group 4"/>
          <p:cNvGrpSpPr>
            <a:grpSpLocks/>
          </p:cNvGrpSpPr>
          <p:nvPr/>
        </p:nvGrpSpPr>
        <p:grpSpPr bwMode="auto">
          <a:xfrm>
            <a:off x="2448223" y="2269458"/>
            <a:ext cx="187953" cy="1762626"/>
            <a:chOff x="1090" y="2779"/>
            <a:chExt cx="141" cy="1237"/>
          </a:xfrm>
        </p:grpSpPr>
        <p:sp>
          <p:nvSpPr>
            <p:cNvPr id="122" name="Rectangle 5"/>
            <p:cNvSpPr>
              <a:spLocks noChangeArrowheads="1"/>
            </p:cNvSpPr>
            <p:nvPr/>
          </p:nvSpPr>
          <p:spPr bwMode="auto">
            <a:xfrm>
              <a:off x="1090" y="2779"/>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23" name="Rectangle 6"/>
            <p:cNvSpPr>
              <a:spLocks noChangeArrowheads="1"/>
            </p:cNvSpPr>
            <p:nvPr/>
          </p:nvSpPr>
          <p:spPr bwMode="auto">
            <a:xfrm>
              <a:off x="1090" y="3024"/>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24" name="Rectangle 7"/>
            <p:cNvSpPr>
              <a:spLocks noChangeArrowheads="1"/>
            </p:cNvSpPr>
            <p:nvPr/>
          </p:nvSpPr>
          <p:spPr bwMode="auto">
            <a:xfrm>
              <a:off x="1090" y="3269"/>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25" name="Rectangle 8"/>
            <p:cNvSpPr>
              <a:spLocks noChangeArrowheads="1"/>
            </p:cNvSpPr>
            <p:nvPr/>
          </p:nvSpPr>
          <p:spPr bwMode="auto">
            <a:xfrm>
              <a:off x="1090" y="3514"/>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26" name="Rectangle 9"/>
            <p:cNvSpPr>
              <a:spLocks noChangeArrowheads="1"/>
            </p:cNvSpPr>
            <p:nvPr/>
          </p:nvSpPr>
          <p:spPr bwMode="auto">
            <a:xfrm>
              <a:off x="1090" y="3758"/>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27" name="Group 10"/>
          <p:cNvGrpSpPr>
            <a:grpSpLocks/>
          </p:cNvGrpSpPr>
          <p:nvPr/>
        </p:nvGrpSpPr>
        <p:grpSpPr bwMode="auto">
          <a:xfrm>
            <a:off x="3037642" y="2269458"/>
            <a:ext cx="374401" cy="1762626"/>
            <a:chOff x="1266" y="1509"/>
            <a:chExt cx="249" cy="1172"/>
          </a:xfrm>
        </p:grpSpPr>
        <p:grpSp>
          <p:nvGrpSpPr>
            <p:cNvPr id="128" name="Group 11"/>
            <p:cNvGrpSpPr>
              <a:grpSpLocks/>
            </p:cNvGrpSpPr>
            <p:nvPr/>
          </p:nvGrpSpPr>
          <p:grpSpPr bwMode="auto">
            <a:xfrm>
              <a:off x="1266" y="1509"/>
              <a:ext cx="125" cy="709"/>
              <a:chOff x="1266" y="1509"/>
              <a:chExt cx="125" cy="709"/>
            </a:xfrm>
          </p:grpSpPr>
          <p:sp>
            <p:nvSpPr>
              <p:cNvPr id="137" name="Rectangle 12"/>
              <p:cNvSpPr>
                <a:spLocks noChangeArrowheads="1"/>
              </p:cNvSpPr>
              <p:nvPr/>
            </p:nvSpPr>
            <p:spPr bwMode="auto">
              <a:xfrm>
                <a:off x="1266"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38" name="Rectangle 13"/>
              <p:cNvSpPr>
                <a:spLocks noChangeArrowheads="1"/>
              </p:cNvSpPr>
              <p:nvPr/>
            </p:nvSpPr>
            <p:spPr bwMode="auto">
              <a:xfrm>
                <a:off x="1266"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39" name="Rectangle 14"/>
              <p:cNvSpPr>
                <a:spLocks noChangeArrowheads="1"/>
              </p:cNvSpPr>
              <p:nvPr/>
            </p:nvSpPr>
            <p:spPr bwMode="auto">
              <a:xfrm>
                <a:off x="1266"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29" name="Rectangle 15"/>
            <p:cNvSpPr>
              <a:spLocks noChangeArrowheads="1"/>
            </p:cNvSpPr>
            <p:nvPr/>
          </p:nvSpPr>
          <p:spPr bwMode="auto">
            <a:xfrm>
              <a:off x="1266" y="2206"/>
              <a:ext cx="125" cy="244"/>
            </a:xfrm>
            <a:prstGeom prst="rect">
              <a:avLst/>
            </a:prstGeom>
            <a:solidFill>
              <a:srgbClr val="FFFF00"/>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30" name="Rectangle 16"/>
            <p:cNvSpPr>
              <a:spLocks noChangeArrowheads="1"/>
            </p:cNvSpPr>
            <p:nvPr/>
          </p:nvSpPr>
          <p:spPr bwMode="auto">
            <a:xfrm>
              <a:off x="1266"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131" name="Group 17"/>
            <p:cNvGrpSpPr>
              <a:grpSpLocks/>
            </p:cNvGrpSpPr>
            <p:nvPr/>
          </p:nvGrpSpPr>
          <p:grpSpPr bwMode="auto">
            <a:xfrm>
              <a:off x="1390" y="1509"/>
              <a:ext cx="125" cy="1172"/>
              <a:chOff x="1390" y="1509"/>
              <a:chExt cx="125" cy="1172"/>
            </a:xfrm>
          </p:grpSpPr>
          <p:sp>
            <p:nvSpPr>
              <p:cNvPr id="132" name="Rectangle 18"/>
              <p:cNvSpPr>
                <a:spLocks noChangeArrowheads="1"/>
              </p:cNvSpPr>
              <p:nvPr/>
            </p:nvSpPr>
            <p:spPr bwMode="auto">
              <a:xfrm>
                <a:off x="1390"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33" name="Rectangle 19"/>
              <p:cNvSpPr>
                <a:spLocks noChangeArrowheads="1"/>
              </p:cNvSpPr>
              <p:nvPr/>
            </p:nvSpPr>
            <p:spPr bwMode="auto">
              <a:xfrm>
                <a:off x="1390"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34" name="Rectangle 20"/>
              <p:cNvSpPr>
                <a:spLocks noChangeArrowheads="1"/>
              </p:cNvSpPr>
              <p:nvPr/>
            </p:nvSpPr>
            <p:spPr bwMode="auto">
              <a:xfrm>
                <a:off x="1390"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35" name="Rectangle 21"/>
              <p:cNvSpPr>
                <a:spLocks noChangeArrowheads="1"/>
              </p:cNvSpPr>
              <p:nvPr/>
            </p:nvSpPr>
            <p:spPr bwMode="auto">
              <a:xfrm>
                <a:off x="1390"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36" name="Rectangle 22"/>
              <p:cNvSpPr>
                <a:spLocks noChangeArrowheads="1"/>
              </p:cNvSpPr>
              <p:nvPr/>
            </p:nvSpPr>
            <p:spPr bwMode="auto">
              <a:xfrm>
                <a:off x="1390"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nvGrpSpPr>
          <p:cNvPr id="140" name="Group 23"/>
          <p:cNvGrpSpPr>
            <a:grpSpLocks/>
          </p:cNvGrpSpPr>
          <p:nvPr/>
        </p:nvGrpSpPr>
        <p:grpSpPr bwMode="auto">
          <a:xfrm>
            <a:off x="3813509" y="2269458"/>
            <a:ext cx="374401" cy="1762626"/>
            <a:chOff x="1782" y="1509"/>
            <a:chExt cx="249" cy="1172"/>
          </a:xfrm>
        </p:grpSpPr>
        <p:grpSp>
          <p:nvGrpSpPr>
            <p:cNvPr id="141" name="Group 24"/>
            <p:cNvGrpSpPr>
              <a:grpSpLocks/>
            </p:cNvGrpSpPr>
            <p:nvPr/>
          </p:nvGrpSpPr>
          <p:grpSpPr bwMode="auto">
            <a:xfrm>
              <a:off x="1782" y="1509"/>
              <a:ext cx="125" cy="477"/>
              <a:chOff x="1782" y="1509"/>
              <a:chExt cx="125" cy="477"/>
            </a:xfrm>
          </p:grpSpPr>
          <p:sp>
            <p:nvSpPr>
              <p:cNvPr id="152" name="Rectangle 25"/>
              <p:cNvSpPr>
                <a:spLocks noChangeArrowheads="1"/>
              </p:cNvSpPr>
              <p:nvPr/>
            </p:nvSpPr>
            <p:spPr bwMode="auto">
              <a:xfrm>
                <a:off x="1782"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3" name="Rectangle 26"/>
              <p:cNvSpPr>
                <a:spLocks noChangeArrowheads="1"/>
              </p:cNvSpPr>
              <p:nvPr/>
            </p:nvSpPr>
            <p:spPr bwMode="auto">
              <a:xfrm>
                <a:off x="1782"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42" name="Rectangle 27"/>
            <p:cNvSpPr>
              <a:spLocks noChangeArrowheads="1"/>
            </p:cNvSpPr>
            <p:nvPr/>
          </p:nvSpPr>
          <p:spPr bwMode="auto">
            <a:xfrm>
              <a:off x="1782" y="1974"/>
              <a:ext cx="125" cy="244"/>
            </a:xfrm>
            <a:prstGeom prst="rect">
              <a:avLst/>
            </a:prstGeom>
            <a:solidFill>
              <a:srgbClr val="00FF00"/>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143" name="Group 28"/>
            <p:cNvGrpSpPr>
              <a:grpSpLocks/>
            </p:cNvGrpSpPr>
            <p:nvPr/>
          </p:nvGrpSpPr>
          <p:grpSpPr bwMode="auto">
            <a:xfrm>
              <a:off x="1782" y="2206"/>
              <a:ext cx="125" cy="475"/>
              <a:chOff x="1782" y="2206"/>
              <a:chExt cx="125" cy="475"/>
            </a:xfrm>
          </p:grpSpPr>
          <p:sp>
            <p:nvSpPr>
              <p:cNvPr id="150" name="Rectangle 29"/>
              <p:cNvSpPr>
                <a:spLocks noChangeArrowheads="1"/>
              </p:cNvSpPr>
              <p:nvPr/>
            </p:nvSpPr>
            <p:spPr bwMode="auto">
              <a:xfrm>
                <a:off x="1782"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1" name="Rectangle 30"/>
              <p:cNvSpPr>
                <a:spLocks noChangeArrowheads="1"/>
              </p:cNvSpPr>
              <p:nvPr/>
            </p:nvSpPr>
            <p:spPr bwMode="auto">
              <a:xfrm>
                <a:off x="1782"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44" name="Group 31"/>
            <p:cNvGrpSpPr>
              <a:grpSpLocks/>
            </p:cNvGrpSpPr>
            <p:nvPr/>
          </p:nvGrpSpPr>
          <p:grpSpPr bwMode="auto">
            <a:xfrm>
              <a:off x="1906" y="1509"/>
              <a:ext cx="125" cy="1172"/>
              <a:chOff x="1906" y="1509"/>
              <a:chExt cx="125" cy="1172"/>
            </a:xfrm>
          </p:grpSpPr>
          <p:sp>
            <p:nvSpPr>
              <p:cNvPr id="145" name="Rectangle 32"/>
              <p:cNvSpPr>
                <a:spLocks noChangeArrowheads="1"/>
              </p:cNvSpPr>
              <p:nvPr/>
            </p:nvSpPr>
            <p:spPr bwMode="auto">
              <a:xfrm>
                <a:off x="1906"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46" name="Rectangle 33"/>
              <p:cNvSpPr>
                <a:spLocks noChangeArrowheads="1"/>
              </p:cNvSpPr>
              <p:nvPr/>
            </p:nvSpPr>
            <p:spPr bwMode="auto">
              <a:xfrm>
                <a:off x="1906"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47" name="Rectangle 34"/>
              <p:cNvSpPr>
                <a:spLocks noChangeArrowheads="1"/>
              </p:cNvSpPr>
              <p:nvPr/>
            </p:nvSpPr>
            <p:spPr bwMode="auto">
              <a:xfrm>
                <a:off x="1906"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48" name="Rectangle 35"/>
              <p:cNvSpPr>
                <a:spLocks noChangeArrowheads="1"/>
              </p:cNvSpPr>
              <p:nvPr/>
            </p:nvSpPr>
            <p:spPr bwMode="auto">
              <a:xfrm>
                <a:off x="1906"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49" name="Rectangle 36"/>
              <p:cNvSpPr>
                <a:spLocks noChangeArrowheads="1"/>
              </p:cNvSpPr>
              <p:nvPr/>
            </p:nvSpPr>
            <p:spPr bwMode="auto">
              <a:xfrm>
                <a:off x="1906"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nvGrpSpPr>
          <p:cNvPr id="154" name="Group 37"/>
          <p:cNvGrpSpPr>
            <a:grpSpLocks/>
          </p:cNvGrpSpPr>
          <p:nvPr/>
        </p:nvGrpSpPr>
        <p:grpSpPr bwMode="auto">
          <a:xfrm>
            <a:off x="4589375" y="2269458"/>
            <a:ext cx="374401" cy="1762626"/>
            <a:chOff x="2298" y="1509"/>
            <a:chExt cx="249" cy="1172"/>
          </a:xfrm>
        </p:grpSpPr>
        <p:sp>
          <p:nvSpPr>
            <p:cNvPr id="155" name="Rectangle 38"/>
            <p:cNvSpPr>
              <a:spLocks noChangeArrowheads="1"/>
            </p:cNvSpPr>
            <p:nvPr/>
          </p:nvSpPr>
          <p:spPr bwMode="auto">
            <a:xfrm>
              <a:off x="2298"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6" name="Rectangle 39"/>
            <p:cNvSpPr>
              <a:spLocks noChangeArrowheads="1"/>
            </p:cNvSpPr>
            <p:nvPr/>
          </p:nvSpPr>
          <p:spPr bwMode="auto">
            <a:xfrm>
              <a:off x="2298" y="1742"/>
              <a:ext cx="125" cy="244"/>
            </a:xfrm>
            <a:prstGeom prst="rect">
              <a:avLst/>
            </a:prstGeom>
            <a:solidFill>
              <a:srgbClr val="0000FF"/>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157" name="Group 40"/>
            <p:cNvGrpSpPr>
              <a:grpSpLocks/>
            </p:cNvGrpSpPr>
            <p:nvPr/>
          </p:nvGrpSpPr>
          <p:grpSpPr bwMode="auto">
            <a:xfrm>
              <a:off x="2298" y="1974"/>
              <a:ext cx="125" cy="707"/>
              <a:chOff x="2298" y="1974"/>
              <a:chExt cx="125" cy="707"/>
            </a:xfrm>
          </p:grpSpPr>
          <p:sp>
            <p:nvSpPr>
              <p:cNvPr id="164" name="Rectangle 41"/>
              <p:cNvSpPr>
                <a:spLocks noChangeArrowheads="1"/>
              </p:cNvSpPr>
              <p:nvPr/>
            </p:nvSpPr>
            <p:spPr bwMode="auto">
              <a:xfrm>
                <a:off x="2298"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5" name="Rectangle 42"/>
              <p:cNvSpPr>
                <a:spLocks noChangeArrowheads="1"/>
              </p:cNvSpPr>
              <p:nvPr/>
            </p:nvSpPr>
            <p:spPr bwMode="auto">
              <a:xfrm>
                <a:off x="2298"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6" name="Rectangle 43"/>
              <p:cNvSpPr>
                <a:spLocks noChangeArrowheads="1"/>
              </p:cNvSpPr>
              <p:nvPr/>
            </p:nvSpPr>
            <p:spPr bwMode="auto">
              <a:xfrm>
                <a:off x="2298"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58" name="Group 44"/>
            <p:cNvGrpSpPr>
              <a:grpSpLocks/>
            </p:cNvGrpSpPr>
            <p:nvPr/>
          </p:nvGrpSpPr>
          <p:grpSpPr bwMode="auto">
            <a:xfrm>
              <a:off x="2422" y="1509"/>
              <a:ext cx="125" cy="709"/>
              <a:chOff x="2422" y="1509"/>
              <a:chExt cx="125" cy="709"/>
            </a:xfrm>
          </p:grpSpPr>
          <p:sp>
            <p:nvSpPr>
              <p:cNvPr id="161" name="Rectangle 45"/>
              <p:cNvSpPr>
                <a:spLocks noChangeArrowheads="1"/>
              </p:cNvSpPr>
              <p:nvPr/>
            </p:nvSpPr>
            <p:spPr bwMode="auto">
              <a:xfrm>
                <a:off x="2422"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2" name="Rectangle 46"/>
              <p:cNvSpPr>
                <a:spLocks noChangeArrowheads="1"/>
              </p:cNvSpPr>
              <p:nvPr/>
            </p:nvSpPr>
            <p:spPr bwMode="auto">
              <a:xfrm>
                <a:off x="2422"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3" name="Rectangle 47"/>
              <p:cNvSpPr>
                <a:spLocks noChangeArrowheads="1"/>
              </p:cNvSpPr>
              <p:nvPr/>
            </p:nvSpPr>
            <p:spPr bwMode="auto">
              <a:xfrm>
                <a:off x="2422"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59" name="Rectangle 48"/>
            <p:cNvSpPr>
              <a:spLocks noChangeArrowheads="1"/>
            </p:cNvSpPr>
            <p:nvPr/>
          </p:nvSpPr>
          <p:spPr bwMode="auto">
            <a:xfrm>
              <a:off x="2422" y="2206"/>
              <a:ext cx="125" cy="244"/>
            </a:xfrm>
            <a:prstGeom prst="rect">
              <a:avLst/>
            </a:prstGeom>
            <a:solidFill>
              <a:srgbClr val="FF0000"/>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0" name="Rectangle 49"/>
            <p:cNvSpPr>
              <a:spLocks noChangeArrowheads="1"/>
            </p:cNvSpPr>
            <p:nvPr/>
          </p:nvSpPr>
          <p:spPr bwMode="auto">
            <a:xfrm>
              <a:off x="2422"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67" name="Group 50"/>
          <p:cNvGrpSpPr>
            <a:grpSpLocks/>
          </p:cNvGrpSpPr>
          <p:nvPr/>
        </p:nvGrpSpPr>
        <p:grpSpPr bwMode="auto">
          <a:xfrm>
            <a:off x="5366746" y="2269458"/>
            <a:ext cx="186449" cy="1762626"/>
            <a:chOff x="2815" y="1509"/>
            <a:chExt cx="124" cy="1172"/>
          </a:xfrm>
        </p:grpSpPr>
        <p:sp>
          <p:nvSpPr>
            <p:cNvPr id="168" name="Rectangle 51"/>
            <p:cNvSpPr>
              <a:spLocks noChangeArrowheads="1"/>
            </p:cNvSpPr>
            <p:nvPr/>
          </p:nvSpPr>
          <p:spPr bwMode="auto">
            <a:xfrm>
              <a:off x="2815" y="1509"/>
              <a:ext cx="124"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9" name="Rectangle 52"/>
            <p:cNvSpPr>
              <a:spLocks noChangeArrowheads="1"/>
            </p:cNvSpPr>
            <p:nvPr/>
          </p:nvSpPr>
          <p:spPr bwMode="auto">
            <a:xfrm>
              <a:off x="2815" y="1742"/>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70" name="Rectangle 53"/>
            <p:cNvSpPr>
              <a:spLocks noChangeArrowheads="1"/>
            </p:cNvSpPr>
            <p:nvPr/>
          </p:nvSpPr>
          <p:spPr bwMode="auto">
            <a:xfrm>
              <a:off x="2815" y="1974"/>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71" name="Rectangle 54"/>
            <p:cNvSpPr>
              <a:spLocks noChangeArrowheads="1"/>
            </p:cNvSpPr>
            <p:nvPr/>
          </p:nvSpPr>
          <p:spPr bwMode="auto">
            <a:xfrm>
              <a:off x="2815" y="2206"/>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72" name="Rectangle 55"/>
            <p:cNvSpPr>
              <a:spLocks noChangeArrowheads="1"/>
            </p:cNvSpPr>
            <p:nvPr/>
          </p:nvSpPr>
          <p:spPr bwMode="auto">
            <a:xfrm>
              <a:off x="2815" y="2437"/>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73" name="Group 56"/>
          <p:cNvGrpSpPr>
            <a:grpSpLocks/>
          </p:cNvGrpSpPr>
          <p:nvPr/>
        </p:nvGrpSpPr>
        <p:grpSpPr bwMode="auto">
          <a:xfrm>
            <a:off x="4900625" y="3370349"/>
            <a:ext cx="469129" cy="239128"/>
            <a:chOff x="2505" y="2241"/>
            <a:chExt cx="312" cy="159"/>
          </a:xfrm>
        </p:grpSpPr>
        <p:sp>
          <p:nvSpPr>
            <p:cNvPr id="174" name="Line 57"/>
            <p:cNvSpPr>
              <a:spLocks noChangeShapeType="1"/>
            </p:cNvSpPr>
            <p:nvPr/>
          </p:nvSpPr>
          <p:spPr bwMode="auto">
            <a:xfrm>
              <a:off x="2505" y="2327"/>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75" name="Text Box 58"/>
            <p:cNvSpPr txBox="1">
              <a:spLocks noChangeArrowheads="1"/>
            </p:cNvSpPr>
            <p:nvPr/>
          </p:nvSpPr>
          <p:spPr bwMode="auto">
            <a:xfrm>
              <a:off x="2662" y="2241"/>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a:solidFill>
                    <a:srgbClr val="000000"/>
                  </a:solidFill>
                </a:rPr>
                <a:t>1</a:t>
              </a:r>
            </a:p>
          </p:txBody>
        </p:sp>
      </p:grpSp>
      <p:grpSp>
        <p:nvGrpSpPr>
          <p:cNvPr id="176" name="Group 59"/>
          <p:cNvGrpSpPr>
            <a:grpSpLocks/>
          </p:cNvGrpSpPr>
          <p:nvPr/>
        </p:nvGrpSpPr>
        <p:grpSpPr bwMode="auto">
          <a:xfrm>
            <a:off x="4172875" y="2640934"/>
            <a:ext cx="458603" cy="239128"/>
            <a:chOff x="2021" y="1756"/>
            <a:chExt cx="305" cy="159"/>
          </a:xfrm>
        </p:grpSpPr>
        <p:sp>
          <p:nvSpPr>
            <p:cNvPr id="177" name="Line 60"/>
            <p:cNvSpPr>
              <a:spLocks noChangeShapeType="1"/>
            </p:cNvSpPr>
            <p:nvPr/>
          </p:nvSpPr>
          <p:spPr bwMode="auto">
            <a:xfrm flipH="1">
              <a:off x="2168" y="1842"/>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78" name="Text Box 61"/>
            <p:cNvSpPr txBox="1">
              <a:spLocks noChangeArrowheads="1"/>
            </p:cNvSpPr>
            <p:nvPr/>
          </p:nvSpPr>
          <p:spPr bwMode="auto">
            <a:xfrm>
              <a:off x="2021" y="1756"/>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a:solidFill>
                    <a:srgbClr val="000000"/>
                  </a:solidFill>
                </a:rPr>
                <a:t>2</a:t>
              </a:r>
            </a:p>
          </p:txBody>
        </p:sp>
      </p:grpSp>
      <p:grpSp>
        <p:nvGrpSpPr>
          <p:cNvPr id="179" name="Group 62"/>
          <p:cNvGrpSpPr>
            <a:grpSpLocks/>
          </p:cNvGrpSpPr>
          <p:nvPr/>
        </p:nvGrpSpPr>
        <p:grpSpPr bwMode="auto">
          <a:xfrm>
            <a:off x="3407532" y="3000377"/>
            <a:ext cx="469129" cy="239128"/>
            <a:chOff x="1512" y="1995"/>
            <a:chExt cx="312" cy="159"/>
          </a:xfrm>
        </p:grpSpPr>
        <p:sp>
          <p:nvSpPr>
            <p:cNvPr id="180" name="Line 63"/>
            <p:cNvSpPr>
              <a:spLocks noChangeShapeType="1"/>
            </p:cNvSpPr>
            <p:nvPr/>
          </p:nvSpPr>
          <p:spPr bwMode="auto">
            <a:xfrm flipH="1">
              <a:off x="1666" y="2081"/>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81" name="Text Box 64"/>
            <p:cNvSpPr txBox="1">
              <a:spLocks noChangeArrowheads="1"/>
            </p:cNvSpPr>
            <p:nvPr/>
          </p:nvSpPr>
          <p:spPr bwMode="auto">
            <a:xfrm>
              <a:off x="1512" y="1995"/>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a:solidFill>
                    <a:srgbClr val="000000"/>
                  </a:solidFill>
                </a:rPr>
                <a:t>3</a:t>
              </a:r>
            </a:p>
          </p:txBody>
        </p:sp>
      </p:grpSp>
      <p:grpSp>
        <p:nvGrpSpPr>
          <p:cNvPr id="182" name="Group 65"/>
          <p:cNvGrpSpPr>
            <a:grpSpLocks/>
          </p:cNvGrpSpPr>
          <p:nvPr/>
        </p:nvGrpSpPr>
        <p:grpSpPr bwMode="auto">
          <a:xfrm>
            <a:off x="2628659" y="3358317"/>
            <a:ext cx="467626" cy="239128"/>
            <a:chOff x="994" y="2233"/>
            <a:chExt cx="311" cy="159"/>
          </a:xfrm>
        </p:grpSpPr>
        <p:sp>
          <p:nvSpPr>
            <p:cNvPr id="183" name="Line 66"/>
            <p:cNvSpPr>
              <a:spLocks noChangeShapeType="1"/>
            </p:cNvSpPr>
            <p:nvPr/>
          </p:nvSpPr>
          <p:spPr bwMode="auto">
            <a:xfrm flipH="1">
              <a:off x="1147" y="2320"/>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84" name="Text Box 67"/>
            <p:cNvSpPr txBox="1">
              <a:spLocks noChangeArrowheads="1"/>
            </p:cNvSpPr>
            <p:nvPr/>
          </p:nvSpPr>
          <p:spPr bwMode="auto">
            <a:xfrm>
              <a:off x="994" y="2233"/>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a:solidFill>
                    <a:srgbClr val="000000"/>
                  </a:solidFill>
                </a:rPr>
                <a:t>4</a:t>
              </a:r>
            </a:p>
          </p:txBody>
        </p:sp>
      </p:grpSp>
      <p:grpSp>
        <p:nvGrpSpPr>
          <p:cNvPr id="185" name="Group 68"/>
          <p:cNvGrpSpPr>
            <a:grpSpLocks/>
          </p:cNvGrpSpPr>
          <p:nvPr/>
        </p:nvGrpSpPr>
        <p:grpSpPr bwMode="auto">
          <a:xfrm>
            <a:off x="4902125" y="3501191"/>
            <a:ext cx="499201" cy="1034716"/>
            <a:chOff x="2506" y="2328"/>
            <a:chExt cx="332" cy="688"/>
          </a:xfrm>
        </p:grpSpPr>
        <p:sp>
          <p:nvSpPr>
            <p:cNvPr id="186" name="Text Box 69"/>
            <p:cNvSpPr txBox="1">
              <a:spLocks noChangeArrowheads="1"/>
            </p:cNvSpPr>
            <p:nvPr/>
          </p:nvSpPr>
          <p:spPr bwMode="auto">
            <a:xfrm>
              <a:off x="2506" y="2750"/>
              <a:ext cx="332"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algn="ctr" defTabSz="781914" fontAlgn="base">
                <a:spcAft>
                  <a:spcPct val="0"/>
                </a:spcAft>
              </a:pPr>
              <a:r>
                <a:rPr lang="en-US" sz="1042">
                  <a:solidFill>
                    <a:srgbClr val="000000"/>
                  </a:solidFill>
                </a:rPr>
                <a:t>Order</a:t>
              </a:r>
            </a:p>
            <a:p>
              <a:pPr algn="ctr" defTabSz="781914" fontAlgn="base">
                <a:spcAft>
                  <a:spcPct val="0"/>
                </a:spcAft>
              </a:pPr>
              <a:r>
                <a:rPr lang="en-US" sz="1042">
                  <a:solidFill>
                    <a:srgbClr val="000000"/>
                  </a:solidFill>
                </a:rPr>
                <a:t>start</a:t>
              </a:r>
            </a:p>
          </p:txBody>
        </p:sp>
        <p:sp>
          <p:nvSpPr>
            <p:cNvPr id="187" name="Line 70"/>
            <p:cNvSpPr>
              <a:spLocks noChangeShapeType="1"/>
            </p:cNvSpPr>
            <p:nvPr/>
          </p:nvSpPr>
          <p:spPr bwMode="auto">
            <a:xfrm flipV="1">
              <a:off x="2670" y="2328"/>
              <a:ext cx="0" cy="44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88" name="Group 71"/>
          <p:cNvGrpSpPr>
            <a:grpSpLocks/>
          </p:cNvGrpSpPr>
          <p:nvPr/>
        </p:nvGrpSpPr>
        <p:grpSpPr bwMode="auto">
          <a:xfrm>
            <a:off x="2416651" y="3501193"/>
            <a:ext cx="998403" cy="933952"/>
            <a:chOff x="853" y="2328"/>
            <a:chExt cx="664" cy="621"/>
          </a:xfrm>
        </p:grpSpPr>
        <p:sp>
          <p:nvSpPr>
            <p:cNvPr id="189" name="Text Box 72"/>
            <p:cNvSpPr txBox="1">
              <a:spLocks noChangeArrowheads="1"/>
            </p:cNvSpPr>
            <p:nvPr/>
          </p:nvSpPr>
          <p:spPr bwMode="auto">
            <a:xfrm>
              <a:off x="853" y="2790"/>
              <a:ext cx="664"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a:solidFill>
                    <a:srgbClr val="000000"/>
                  </a:solidFill>
                </a:rPr>
                <a:t>Check &amp; Pack</a:t>
              </a:r>
            </a:p>
          </p:txBody>
        </p:sp>
        <p:sp>
          <p:nvSpPr>
            <p:cNvPr id="190" name="Line 73"/>
            <p:cNvSpPr>
              <a:spLocks noChangeShapeType="1"/>
            </p:cNvSpPr>
            <p:nvPr/>
          </p:nvSpPr>
          <p:spPr bwMode="auto">
            <a:xfrm>
              <a:off x="1134" y="2328"/>
              <a:ext cx="0" cy="44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91" name="Freeform 74"/>
          <p:cNvSpPr>
            <a:spLocks/>
          </p:cNvSpPr>
          <p:nvPr/>
        </p:nvSpPr>
        <p:spPr bwMode="auto">
          <a:xfrm>
            <a:off x="4381877" y="2120566"/>
            <a:ext cx="766845" cy="1344529"/>
          </a:xfrm>
          <a:custGeom>
            <a:avLst/>
            <a:gdLst>
              <a:gd name="T0" fmla="*/ 510 w 510"/>
              <a:gd name="T1" fmla="*/ 894 h 894"/>
              <a:gd name="T2" fmla="*/ 510 w 510"/>
              <a:gd name="T3" fmla="*/ 0 h 894"/>
              <a:gd name="T4" fmla="*/ 0 w 510"/>
              <a:gd name="T5" fmla="*/ 0 h 894"/>
              <a:gd name="T6" fmla="*/ 0 w 510"/>
              <a:gd name="T7" fmla="*/ 432 h 894"/>
            </a:gdLst>
            <a:ahLst/>
            <a:cxnLst>
              <a:cxn ang="0">
                <a:pos x="T0" y="T1"/>
              </a:cxn>
              <a:cxn ang="0">
                <a:pos x="T2" y="T3"/>
              </a:cxn>
              <a:cxn ang="0">
                <a:pos x="T4" y="T5"/>
              </a:cxn>
              <a:cxn ang="0">
                <a:pos x="T6" y="T7"/>
              </a:cxn>
            </a:cxnLst>
            <a:rect l="0" t="0" r="r" b="b"/>
            <a:pathLst>
              <a:path w="510" h="894">
                <a:moveTo>
                  <a:pt x="510" y="894"/>
                </a:moveTo>
                <a:lnTo>
                  <a:pt x="510" y="0"/>
                </a:lnTo>
                <a:lnTo>
                  <a:pt x="0" y="0"/>
                </a:lnTo>
                <a:lnTo>
                  <a:pt x="0" y="432"/>
                </a:lnTo>
              </a:path>
            </a:pathLst>
          </a:custGeom>
          <a:noFill/>
          <a:ln w="28575" cap="flat" cmpd="sng">
            <a:solidFill>
              <a:schemeClr val="tx1"/>
            </a:solidFill>
            <a:prstDash val="solid"/>
            <a:round/>
            <a:headEnd type="none" w="med" len="med"/>
            <a:tailEnd type="triangle" w="lg" len="me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92" name="Freeform 75"/>
          <p:cNvSpPr>
            <a:spLocks/>
          </p:cNvSpPr>
          <p:nvPr/>
        </p:nvSpPr>
        <p:spPr bwMode="auto">
          <a:xfrm>
            <a:off x="3615031" y="2797343"/>
            <a:ext cx="757823" cy="1398671"/>
          </a:xfrm>
          <a:custGeom>
            <a:avLst/>
            <a:gdLst>
              <a:gd name="T0" fmla="*/ 504 w 504"/>
              <a:gd name="T1" fmla="*/ 0 h 930"/>
              <a:gd name="T2" fmla="*/ 504 w 504"/>
              <a:gd name="T3" fmla="*/ 930 h 930"/>
              <a:gd name="T4" fmla="*/ 0 w 504"/>
              <a:gd name="T5" fmla="*/ 930 h 930"/>
              <a:gd name="T6" fmla="*/ 0 w 504"/>
              <a:gd name="T7" fmla="*/ 228 h 930"/>
            </a:gdLst>
            <a:ahLst/>
            <a:cxnLst>
              <a:cxn ang="0">
                <a:pos x="T0" y="T1"/>
              </a:cxn>
              <a:cxn ang="0">
                <a:pos x="T2" y="T3"/>
              </a:cxn>
              <a:cxn ang="0">
                <a:pos x="T4" y="T5"/>
              </a:cxn>
              <a:cxn ang="0">
                <a:pos x="T6" y="T7"/>
              </a:cxn>
            </a:cxnLst>
            <a:rect l="0" t="0" r="r" b="b"/>
            <a:pathLst>
              <a:path w="504" h="930">
                <a:moveTo>
                  <a:pt x="504" y="0"/>
                </a:moveTo>
                <a:lnTo>
                  <a:pt x="504" y="930"/>
                </a:lnTo>
                <a:lnTo>
                  <a:pt x="0" y="930"/>
                </a:lnTo>
                <a:lnTo>
                  <a:pt x="0" y="228"/>
                </a:lnTo>
              </a:path>
            </a:pathLst>
          </a:custGeom>
          <a:noFill/>
          <a:ln w="28575" cap="flat" cmpd="sng">
            <a:solidFill>
              <a:schemeClr val="tx1"/>
            </a:solidFill>
            <a:prstDash val="solid"/>
            <a:round/>
            <a:headEnd type="none" w="med" len="med"/>
            <a:tailEnd type="triangle" w="lg" len="me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93" name="Freeform 76"/>
          <p:cNvSpPr>
            <a:spLocks/>
          </p:cNvSpPr>
          <p:nvPr/>
        </p:nvSpPr>
        <p:spPr bwMode="auto">
          <a:xfrm>
            <a:off x="2830144" y="2111543"/>
            <a:ext cx="784888" cy="1344529"/>
          </a:xfrm>
          <a:custGeom>
            <a:avLst/>
            <a:gdLst>
              <a:gd name="T0" fmla="*/ 522 w 522"/>
              <a:gd name="T1" fmla="*/ 642 h 894"/>
              <a:gd name="T2" fmla="*/ 522 w 522"/>
              <a:gd name="T3" fmla="*/ 0 h 894"/>
              <a:gd name="T4" fmla="*/ 0 w 522"/>
              <a:gd name="T5" fmla="*/ 0 h 894"/>
              <a:gd name="T6" fmla="*/ 0 w 522"/>
              <a:gd name="T7" fmla="*/ 894 h 894"/>
            </a:gdLst>
            <a:ahLst/>
            <a:cxnLst>
              <a:cxn ang="0">
                <a:pos x="T0" y="T1"/>
              </a:cxn>
              <a:cxn ang="0">
                <a:pos x="T2" y="T3"/>
              </a:cxn>
              <a:cxn ang="0">
                <a:pos x="T4" y="T5"/>
              </a:cxn>
              <a:cxn ang="0">
                <a:pos x="T6" y="T7"/>
              </a:cxn>
            </a:cxnLst>
            <a:rect l="0" t="0" r="r" b="b"/>
            <a:pathLst>
              <a:path w="522" h="894">
                <a:moveTo>
                  <a:pt x="522" y="642"/>
                </a:moveTo>
                <a:lnTo>
                  <a:pt x="522" y="0"/>
                </a:lnTo>
                <a:lnTo>
                  <a:pt x="0" y="0"/>
                </a:lnTo>
                <a:lnTo>
                  <a:pt x="0" y="894"/>
                </a:lnTo>
              </a:path>
            </a:pathLst>
          </a:custGeom>
          <a:noFill/>
          <a:ln w="28575" cap="flat" cmpd="sng">
            <a:solidFill>
              <a:schemeClr val="tx1"/>
            </a:solidFill>
            <a:prstDash val="solid"/>
            <a:round/>
            <a:headEnd type="none" w="med" len="med"/>
            <a:tailEnd type="triangle" w="lg" len="me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94" name="Freeform 77"/>
          <p:cNvSpPr>
            <a:spLocks/>
          </p:cNvSpPr>
          <p:nvPr/>
        </p:nvSpPr>
        <p:spPr bwMode="auto">
          <a:xfrm>
            <a:off x="2876757" y="5021682"/>
            <a:ext cx="2150173" cy="628650"/>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95" name="Text Box 78"/>
          <p:cNvSpPr txBox="1">
            <a:spLocks noChangeArrowheads="1"/>
          </p:cNvSpPr>
          <p:nvPr/>
        </p:nvSpPr>
        <p:spPr bwMode="auto">
          <a:xfrm>
            <a:off x="2873749" y="4954004"/>
            <a:ext cx="335620" cy="2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dirty="0">
                <a:solidFill>
                  <a:srgbClr val="000000"/>
                </a:solidFill>
              </a:rPr>
              <a:t>O1</a:t>
            </a:r>
          </a:p>
        </p:txBody>
      </p:sp>
      <p:grpSp>
        <p:nvGrpSpPr>
          <p:cNvPr id="196" name="Group 79"/>
          <p:cNvGrpSpPr>
            <a:grpSpLocks/>
          </p:cNvGrpSpPr>
          <p:nvPr/>
        </p:nvGrpSpPr>
        <p:grpSpPr bwMode="auto">
          <a:xfrm>
            <a:off x="4234523" y="5098381"/>
            <a:ext cx="730758" cy="464721"/>
            <a:chOff x="2062" y="3390"/>
            <a:chExt cx="486" cy="309"/>
          </a:xfrm>
        </p:grpSpPr>
        <p:grpSp>
          <p:nvGrpSpPr>
            <p:cNvPr id="197" name="Group 80"/>
            <p:cNvGrpSpPr>
              <a:grpSpLocks/>
            </p:cNvGrpSpPr>
            <p:nvPr/>
          </p:nvGrpSpPr>
          <p:grpSpPr bwMode="auto">
            <a:xfrm>
              <a:off x="2062" y="3390"/>
              <a:ext cx="134" cy="309"/>
              <a:chOff x="1854" y="3390"/>
              <a:chExt cx="134" cy="309"/>
            </a:xfrm>
          </p:grpSpPr>
          <p:sp>
            <p:nvSpPr>
              <p:cNvPr id="204" name="Rectangle 81"/>
              <p:cNvSpPr>
                <a:spLocks noChangeArrowheads="1"/>
              </p:cNvSpPr>
              <p:nvPr/>
            </p:nvSpPr>
            <p:spPr bwMode="auto">
              <a:xfrm>
                <a:off x="1854" y="3565"/>
                <a:ext cx="134" cy="134"/>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05" name="Rectangle 82"/>
              <p:cNvSpPr>
                <a:spLocks noChangeArrowheads="1"/>
              </p:cNvSpPr>
              <p:nvPr/>
            </p:nvSpPr>
            <p:spPr bwMode="auto">
              <a:xfrm>
                <a:off x="1854" y="3390"/>
                <a:ext cx="134" cy="134"/>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98" name="Group 83"/>
            <p:cNvGrpSpPr>
              <a:grpSpLocks/>
            </p:cNvGrpSpPr>
            <p:nvPr/>
          </p:nvGrpSpPr>
          <p:grpSpPr bwMode="auto">
            <a:xfrm>
              <a:off x="2414" y="3390"/>
              <a:ext cx="134" cy="309"/>
              <a:chOff x="1854" y="3390"/>
              <a:chExt cx="134" cy="309"/>
            </a:xfrm>
          </p:grpSpPr>
          <p:sp>
            <p:nvSpPr>
              <p:cNvPr id="202" name="Rectangle 84"/>
              <p:cNvSpPr>
                <a:spLocks noChangeArrowheads="1"/>
              </p:cNvSpPr>
              <p:nvPr/>
            </p:nvSpPr>
            <p:spPr bwMode="auto">
              <a:xfrm>
                <a:off x="1854" y="3565"/>
                <a:ext cx="134" cy="134"/>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03" name="Rectangle 85"/>
              <p:cNvSpPr>
                <a:spLocks noChangeArrowheads="1"/>
              </p:cNvSpPr>
              <p:nvPr/>
            </p:nvSpPr>
            <p:spPr bwMode="auto">
              <a:xfrm>
                <a:off x="1854" y="3390"/>
                <a:ext cx="134" cy="134"/>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99" name="Group 86"/>
            <p:cNvGrpSpPr>
              <a:grpSpLocks/>
            </p:cNvGrpSpPr>
            <p:nvPr/>
          </p:nvGrpSpPr>
          <p:grpSpPr bwMode="auto">
            <a:xfrm>
              <a:off x="2238" y="3390"/>
              <a:ext cx="134" cy="309"/>
              <a:chOff x="1854" y="3390"/>
              <a:chExt cx="134" cy="309"/>
            </a:xfrm>
          </p:grpSpPr>
          <p:sp>
            <p:nvSpPr>
              <p:cNvPr id="200" name="Rectangle 87"/>
              <p:cNvSpPr>
                <a:spLocks noChangeArrowheads="1"/>
              </p:cNvSpPr>
              <p:nvPr/>
            </p:nvSpPr>
            <p:spPr bwMode="auto">
              <a:xfrm>
                <a:off x="1854" y="3565"/>
                <a:ext cx="134" cy="134"/>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01" name="Rectangle 88"/>
              <p:cNvSpPr>
                <a:spLocks noChangeArrowheads="1"/>
              </p:cNvSpPr>
              <p:nvPr/>
            </p:nvSpPr>
            <p:spPr bwMode="auto">
              <a:xfrm>
                <a:off x="1854" y="3390"/>
                <a:ext cx="134" cy="134"/>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nvGrpSpPr>
          <p:cNvPr id="206" name="Group 89"/>
          <p:cNvGrpSpPr>
            <a:grpSpLocks/>
          </p:cNvGrpSpPr>
          <p:nvPr/>
        </p:nvGrpSpPr>
        <p:grpSpPr bwMode="auto">
          <a:xfrm>
            <a:off x="3971389" y="5096879"/>
            <a:ext cx="202988" cy="466224"/>
            <a:chOff x="1887" y="3389"/>
            <a:chExt cx="135" cy="310"/>
          </a:xfrm>
        </p:grpSpPr>
        <p:sp>
          <p:nvSpPr>
            <p:cNvPr id="207" name="Rectangle 90"/>
            <p:cNvSpPr>
              <a:spLocks noChangeArrowheads="1"/>
            </p:cNvSpPr>
            <p:nvPr/>
          </p:nvSpPr>
          <p:spPr bwMode="auto">
            <a:xfrm>
              <a:off x="1887" y="3565"/>
              <a:ext cx="135" cy="134"/>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08" name="Rectangle 91"/>
            <p:cNvSpPr>
              <a:spLocks noChangeArrowheads="1"/>
            </p:cNvSpPr>
            <p:nvPr/>
          </p:nvSpPr>
          <p:spPr bwMode="auto">
            <a:xfrm>
              <a:off x="1887" y="3389"/>
              <a:ext cx="135" cy="134"/>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209" name="Group 92"/>
          <p:cNvGrpSpPr>
            <a:grpSpLocks/>
          </p:cNvGrpSpPr>
          <p:nvPr/>
        </p:nvGrpSpPr>
        <p:grpSpPr bwMode="auto">
          <a:xfrm>
            <a:off x="3442115" y="5098382"/>
            <a:ext cx="467625" cy="466224"/>
            <a:chOff x="1535" y="3390"/>
            <a:chExt cx="311" cy="310"/>
          </a:xfrm>
        </p:grpSpPr>
        <p:sp>
          <p:nvSpPr>
            <p:cNvPr id="210" name="Rectangle 93"/>
            <p:cNvSpPr>
              <a:spLocks noChangeArrowheads="1"/>
            </p:cNvSpPr>
            <p:nvPr/>
          </p:nvSpPr>
          <p:spPr bwMode="auto">
            <a:xfrm>
              <a:off x="1711" y="3566"/>
              <a:ext cx="135" cy="134"/>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11" name="Rectangle 94"/>
            <p:cNvSpPr>
              <a:spLocks noChangeArrowheads="1"/>
            </p:cNvSpPr>
            <p:nvPr/>
          </p:nvSpPr>
          <p:spPr bwMode="auto">
            <a:xfrm>
              <a:off x="1535" y="3566"/>
              <a:ext cx="135" cy="134"/>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12" name="Rectangle 95"/>
            <p:cNvSpPr>
              <a:spLocks noChangeArrowheads="1"/>
            </p:cNvSpPr>
            <p:nvPr/>
          </p:nvSpPr>
          <p:spPr bwMode="auto">
            <a:xfrm>
              <a:off x="1711" y="3390"/>
              <a:ext cx="135" cy="134"/>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13" name="Rectangle 96"/>
            <p:cNvSpPr>
              <a:spLocks noChangeArrowheads="1"/>
            </p:cNvSpPr>
            <p:nvPr/>
          </p:nvSpPr>
          <p:spPr bwMode="auto">
            <a:xfrm>
              <a:off x="1535" y="3390"/>
              <a:ext cx="135" cy="134"/>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214" name="Group 97"/>
          <p:cNvGrpSpPr>
            <a:grpSpLocks/>
          </p:cNvGrpSpPr>
          <p:nvPr/>
        </p:nvGrpSpPr>
        <p:grpSpPr bwMode="auto">
          <a:xfrm>
            <a:off x="2939908" y="5096879"/>
            <a:ext cx="454093" cy="466224"/>
            <a:chOff x="1201" y="3389"/>
            <a:chExt cx="302" cy="310"/>
          </a:xfrm>
        </p:grpSpPr>
        <p:sp>
          <p:nvSpPr>
            <p:cNvPr id="215" name="Rectangle 98"/>
            <p:cNvSpPr>
              <a:spLocks noChangeArrowheads="1"/>
            </p:cNvSpPr>
            <p:nvPr/>
          </p:nvSpPr>
          <p:spPr bwMode="auto">
            <a:xfrm>
              <a:off x="1201" y="3565"/>
              <a:ext cx="134" cy="134"/>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16" name="Rectangle 99"/>
            <p:cNvSpPr>
              <a:spLocks noChangeArrowheads="1"/>
            </p:cNvSpPr>
            <p:nvPr/>
          </p:nvSpPr>
          <p:spPr bwMode="auto">
            <a:xfrm>
              <a:off x="1369" y="3565"/>
              <a:ext cx="134" cy="134"/>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17" name="Rectangle 100"/>
            <p:cNvSpPr>
              <a:spLocks noChangeArrowheads="1"/>
            </p:cNvSpPr>
            <p:nvPr/>
          </p:nvSpPr>
          <p:spPr bwMode="auto">
            <a:xfrm>
              <a:off x="1369" y="3389"/>
              <a:ext cx="134" cy="134"/>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05" name="Titel 1"/>
          <p:cNvSpPr>
            <a:spLocks noGrp="1"/>
          </p:cNvSpPr>
          <p:nvPr>
            <p:ph type="title"/>
          </p:nvPr>
        </p:nvSpPr>
        <p:spPr>
          <a:xfrm>
            <a:off x="2326432" y="790688"/>
            <a:ext cx="8157125" cy="828493"/>
          </a:xfrm>
        </p:spPr>
        <p:txBody>
          <a:bodyPr/>
          <a:lstStyle/>
          <a:p>
            <a:r>
              <a:rPr lang="es-AR" sz="1705" dirty="0">
                <a:solidFill>
                  <a:srgbClr val="5A5A5A"/>
                </a:solidFill>
              </a:rPr>
              <a:t>Estrategias del Sistema de </a:t>
            </a:r>
            <a:r>
              <a:rPr lang="es-AR" sz="1705" dirty="0" err="1">
                <a:solidFill>
                  <a:srgbClr val="5A5A5A"/>
                </a:solidFill>
              </a:rPr>
              <a:t>Picking</a:t>
            </a:r>
            <a:br>
              <a:rPr lang="es-AR" sz="1705" dirty="0">
                <a:solidFill>
                  <a:srgbClr val="5A5A5A"/>
                </a:solidFill>
              </a:rPr>
            </a:br>
            <a:r>
              <a:rPr lang="es-AR" u="sng" dirty="0">
                <a:solidFill>
                  <a:srgbClr val="004696"/>
                </a:solidFill>
              </a:rPr>
              <a:t>1 Etapa</a:t>
            </a:r>
            <a:r>
              <a:rPr lang="es-AR" dirty="0">
                <a:solidFill>
                  <a:srgbClr val="004696"/>
                </a:solidFill>
              </a:rPr>
              <a:t>: Single </a:t>
            </a:r>
            <a:r>
              <a:rPr lang="es-AR" dirty="0" err="1">
                <a:solidFill>
                  <a:srgbClr val="004696"/>
                </a:solidFill>
              </a:rPr>
              <a:t>Order</a:t>
            </a:r>
            <a:r>
              <a:rPr lang="es-AR" dirty="0">
                <a:solidFill>
                  <a:srgbClr val="004696"/>
                </a:solidFill>
              </a:rPr>
              <a:t> </a:t>
            </a:r>
            <a:r>
              <a:rPr lang="es-AR" dirty="0" err="1">
                <a:solidFill>
                  <a:srgbClr val="004696"/>
                </a:solidFill>
              </a:rPr>
              <a:t>Picking</a:t>
            </a:r>
            <a:r>
              <a:rPr lang="es-AR" dirty="0">
                <a:solidFill>
                  <a:srgbClr val="004696"/>
                </a:solidFill>
              </a:rPr>
              <a:t> (SOP)</a:t>
            </a:r>
          </a:p>
        </p:txBody>
      </p:sp>
      <p:sp>
        <p:nvSpPr>
          <p:cNvPr id="6" name="5 Rectángulo redondeado"/>
          <p:cNvSpPr/>
          <p:nvPr/>
        </p:nvSpPr>
        <p:spPr>
          <a:xfrm>
            <a:off x="2529627" y="5816110"/>
            <a:ext cx="852445" cy="511467"/>
          </a:xfrm>
          <a:prstGeom prst="roundRect">
            <a:avLst/>
          </a:prstGeom>
          <a:solidFill>
            <a:schemeClr val="accent3">
              <a:lumMod val="40000"/>
              <a:lumOff val="60000"/>
            </a:schemeClr>
          </a:solidFill>
          <a:ln>
            <a:noFill/>
          </a:ln>
        </p:spPr>
        <p:txBody>
          <a:bodyPr vert="horz" wrap="square" lIns="85244" tIns="44327" rIns="85244" bIns="44327" numCol="1" rtlCol="0" anchor="ctr" anchorCtr="0" compatLnSpc="1">
            <a:prstTxWarp prst="textNoShape">
              <a:avLst/>
            </a:prstTxWarp>
          </a:bodyPr>
          <a:lstStyle/>
          <a:p>
            <a:pPr algn="ctr" defTabSz="959348" fontAlgn="base">
              <a:spcBef>
                <a:spcPct val="0"/>
              </a:spcBef>
              <a:spcAft>
                <a:spcPct val="0"/>
              </a:spcAft>
            </a:pPr>
            <a:r>
              <a:rPr lang="es-ES" sz="1516" b="1" dirty="0">
                <a:solidFill>
                  <a:srgbClr val="000000"/>
                </a:solidFill>
                <a:latin typeface="Arial" charset="0"/>
              </a:rPr>
              <a:t>1 </a:t>
            </a:r>
          </a:p>
          <a:p>
            <a:pPr algn="ctr" defTabSz="959348" fontAlgn="base">
              <a:spcBef>
                <a:spcPct val="0"/>
              </a:spcBef>
              <a:spcAft>
                <a:spcPct val="0"/>
              </a:spcAft>
            </a:pPr>
            <a:r>
              <a:rPr lang="es-ES" sz="1516" b="1" dirty="0" err="1">
                <a:solidFill>
                  <a:srgbClr val="000000"/>
                </a:solidFill>
                <a:latin typeface="Arial" charset="0"/>
              </a:rPr>
              <a:t>man</a:t>
            </a:r>
            <a:endParaRPr lang="es-AR" sz="1516" b="1" dirty="0">
              <a:solidFill>
                <a:srgbClr val="000000"/>
              </a:solidFill>
              <a:latin typeface="Arial" charset="0"/>
            </a:endParaRPr>
          </a:p>
        </p:txBody>
      </p:sp>
      <p:sp>
        <p:nvSpPr>
          <p:cNvPr id="107" name="106 Rectángulo redondeado"/>
          <p:cNvSpPr/>
          <p:nvPr/>
        </p:nvSpPr>
        <p:spPr>
          <a:xfrm>
            <a:off x="3528523" y="5816110"/>
            <a:ext cx="852445" cy="511467"/>
          </a:xfrm>
          <a:prstGeom prst="roundRect">
            <a:avLst/>
          </a:prstGeom>
          <a:solidFill>
            <a:schemeClr val="accent3">
              <a:lumMod val="40000"/>
              <a:lumOff val="60000"/>
            </a:schemeClr>
          </a:solidFill>
          <a:ln>
            <a:noFill/>
          </a:ln>
        </p:spPr>
        <p:txBody>
          <a:bodyPr vert="horz" wrap="square" lIns="85244" tIns="44327" rIns="85244" bIns="44327" numCol="1" rtlCol="0" anchor="ctr" anchorCtr="0" compatLnSpc="1">
            <a:prstTxWarp prst="textNoShape">
              <a:avLst/>
            </a:prstTxWarp>
          </a:bodyPr>
          <a:lstStyle/>
          <a:p>
            <a:pPr algn="ctr" defTabSz="959348" fontAlgn="base">
              <a:spcBef>
                <a:spcPct val="0"/>
              </a:spcBef>
              <a:spcAft>
                <a:spcPct val="0"/>
              </a:spcAft>
            </a:pPr>
            <a:r>
              <a:rPr lang="es-ES" sz="1516" b="1" dirty="0">
                <a:solidFill>
                  <a:srgbClr val="000000"/>
                </a:solidFill>
                <a:latin typeface="Arial" charset="0"/>
              </a:rPr>
              <a:t>1 </a:t>
            </a:r>
          </a:p>
          <a:p>
            <a:pPr algn="ctr" defTabSz="959348" fontAlgn="base">
              <a:spcBef>
                <a:spcPct val="0"/>
              </a:spcBef>
              <a:spcAft>
                <a:spcPct val="0"/>
              </a:spcAft>
            </a:pPr>
            <a:r>
              <a:rPr lang="es-ES" sz="1516" b="1" dirty="0" err="1">
                <a:solidFill>
                  <a:srgbClr val="000000"/>
                </a:solidFill>
                <a:latin typeface="Arial" charset="0"/>
              </a:rPr>
              <a:t>stage</a:t>
            </a:r>
            <a:endParaRPr lang="es-AR" sz="1516" b="1" dirty="0">
              <a:solidFill>
                <a:srgbClr val="000000"/>
              </a:solidFill>
              <a:latin typeface="Arial" charset="0"/>
            </a:endParaRPr>
          </a:p>
        </p:txBody>
      </p:sp>
      <p:sp>
        <p:nvSpPr>
          <p:cNvPr id="108" name="107 Rectángulo redondeado"/>
          <p:cNvSpPr/>
          <p:nvPr/>
        </p:nvSpPr>
        <p:spPr>
          <a:xfrm>
            <a:off x="4527418" y="5816110"/>
            <a:ext cx="852445" cy="511467"/>
          </a:xfrm>
          <a:prstGeom prst="roundRect">
            <a:avLst/>
          </a:prstGeom>
          <a:solidFill>
            <a:schemeClr val="accent3">
              <a:lumMod val="40000"/>
              <a:lumOff val="60000"/>
            </a:schemeClr>
          </a:solidFill>
          <a:ln>
            <a:noFill/>
          </a:ln>
        </p:spPr>
        <p:txBody>
          <a:bodyPr vert="horz" wrap="square" lIns="85244" tIns="44327" rIns="85244" bIns="44327" numCol="1" rtlCol="0" anchor="ctr" anchorCtr="0" compatLnSpc="1">
            <a:prstTxWarp prst="textNoShape">
              <a:avLst/>
            </a:prstTxWarp>
          </a:bodyPr>
          <a:lstStyle/>
          <a:p>
            <a:pPr algn="ctr" defTabSz="959348" fontAlgn="base">
              <a:spcBef>
                <a:spcPct val="0"/>
              </a:spcBef>
              <a:spcAft>
                <a:spcPct val="0"/>
              </a:spcAft>
            </a:pPr>
            <a:r>
              <a:rPr lang="es-ES" sz="1516" b="1" dirty="0">
                <a:solidFill>
                  <a:srgbClr val="000000"/>
                </a:solidFill>
                <a:latin typeface="Arial" charset="0"/>
              </a:rPr>
              <a:t>1 </a:t>
            </a:r>
          </a:p>
          <a:p>
            <a:pPr algn="ctr" defTabSz="959348" fontAlgn="base">
              <a:spcBef>
                <a:spcPct val="0"/>
              </a:spcBef>
              <a:spcAft>
                <a:spcPct val="0"/>
              </a:spcAft>
            </a:pPr>
            <a:r>
              <a:rPr lang="es-ES" sz="1516" b="1" dirty="0" err="1">
                <a:solidFill>
                  <a:srgbClr val="000000"/>
                </a:solidFill>
                <a:latin typeface="Arial" charset="0"/>
              </a:rPr>
              <a:t>order</a:t>
            </a:r>
            <a:endParaRPr lang="es-AR" sz="1516" b="1" dirty="0">
              <a:solidFill>
                <a:srgbClr val="000000"/>
              </a:solidFill>
              <a:latin typeface="Arial" charset="0"/>
            </a:endParaRPr>
          </a:p>
        </p:txBody>
      </p:sp>
      <p:sp>
        <p:nvSpPr>
          <p:cNvPr id="7"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extLst>
      <p:ext uri="{BB962C8B-B14F-4D97-AF65-F5344CB8AC3E}">
        <p14:creationId xmlns:p14="http://schemas.microsoft.com/office/powerpoint/2010/main" val="2316406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down)">
                                      <p:cBhvr>
                                        <p:cTn id="7" dur="500"/>
                                        <p:tgtEl>
                                          <p:spTgt spid="18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96"/>
                                        </p:tgtEl>
                                        <p:attrNameLst>
                                          <p:attrName>style.visibility</p:attrName>
                                        </p:attrNameLst>
                                      </p:cBhvr>
                                      <p:to>
                                        <p:strVal val="visible"/>
                                      </p:to>
                                    </p:set>
                                    <p:animEffect transition="in" filter="dissolve">
                                      <p:cBhvr>
                                        <p:cTn id="15" dur="500"/>
                                        <p:tgtEl>
                                          <p:spTgt spid="19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91"/>
                                        </p:tgtEl>
                                        <p:attrNameLst>
                                          <p:attrName>style.visibility</p:attrName>
                                        </p:attrNameLst>
                                      </p:cBhvr>
                                      <p:to>
                                        <p:strVal val="visible"/>
                                      </p:to>
                                    </p:set>
                                    <p:animEffect transition="in" filter="wipe(right)">
                                      <p:cBhvr>
                                        <p:cTn id="20" dur="500"/>
                                        <p:tgtEl>
                                          <p:spTgt spid="191"/>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176"/>
                                        </p:tgtEl>
                                        <p:attrNameLst>
                                          <p:attrName>style.visibility</p:attrName>
                                        </p:attrNameLst>
                                      </p:cBhvr>
                                      <p:to>
                                        <p:strVal val="visible"/>
                                      </p:to>
                                    </p:set>
                                    <p:animEffect transition="in" filter="wipe(right)">
                                      <p:cBhvr>
                                        <p:cTn id="24" dur="500"/>
                                        <p:tgtEl>
                                          <p:spTgt spid="176"/>
                                        </p:tgtEl>
                                      </p:cBhvr>
                                    </p:animEffect>
                                  </p:childTnLst>
                                </p:cTn>
                              </p:par>
                            </p:childTnLst>
                          </p:cTn>
                        </p:par>
                        <p:par>
                          <p:cTn id="25" fill="hold">
                            <p:stCondLst>
                              <p:cond delay="1000"/>
                            </p:stCondLst>
                            <p:childTnLst>
                              <p:par>
                                <p:cTn id="26" presetID="9" presetClass="entr" presetSubtype="0" fill="hold" nodeType="afterEffect">
                                  <p:stCondLst>
                                    <p:cond delay="0"/>
                                  </p:stCondLst>
                                  <p:childTnLst>
                                    <p:set>
                                      <p:cBhvr>
                                        <p:cTn id="27" dur="1" fill="hold">
                                          <p:stCondLst>
                                            <p:cond delay="0"/>
                                          </p:stCondLst>
                                        </p:cTn>
                                        <p:tgtEl>
                                          <p:spTgt spid="206"/>
                                        </p:tgtEl>
                                        <p:attrNameLst>
                                          <p:attrName>style.visibility</p:attrName>
                                        </p:attrNameLst>
                                      </p:cBhvr>
                                      <p:to>
                                        <p:strVal val="visible"/>
                                      </p:to>
                                    </p:set>
                                    <p:animEffect transition="in" filter="dissolve">
                                      <p:cBhvr>
                                        <p:cTn id="28" dur="500"/>
                                        <p:tgtEl>
                                          <p:spTgt spid="20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wipe(right)">
                                      <p:cBhvr>
                                        <p:cTn id="33" dur="500"/>
                                        <p:tgtEl>
                                          <p:spTgt spid="192"/>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wipe(right)">
                                      <p:cBhvr>
                                        <p:cTn id="37" dur="500"/>
                                        <p:tgtEl>
                                          <p:spTgt spid="179"/>
                                        </p:tgtEl>
                                      </p:cBhvr>
                                    </p:animEffect>
                                  </p:childTnLst>
                                </p:cTn>
                              </p:par>
                            </p:childTnLst>
                          </p:cTn>
                        </p:par>
                        <p:par>
                          <p:cTn id="38" fill="hold">
                            <p:stCondLst>
                              <p:cond delay="1000"/>
                            </p:stCondLst>
                            <p:childTnLst>
                              <p:par>
                                <p:cTn id="39" presetID="9" presetClass="entr" presetSubtype="0" fill="hold" nodeType="afterEffect">
                                  <p:stCondLst>
                                    <p:cond delay="0"/>
                                  </p:stCondLst>
                                  <p:childTnLst>
                                    <p:set>
                                      <p:cBhvr>
                                        <p:cTn id="40" dur="1" fill="hold">
                                          <p:stCondLst>
                                            <p:cond delay="0"/>
                                          </p:stCondLst>
                                        </p:cTn>
                                        <p:tgtEl>
                                          <p:spTgt spid="209"/>
                                        </p:tgtEl>
                                        <p:attrNameLst>
                                          <p:attrName>style.visibility</p:attrName>
                                        </p:attrNameLst>
                                      </p:cBhvr>
                                      <p:to>
                                        <p:strVal val="visible"/>
                                      </p:to>
                                    </p:set>
                                    <p:animEffect transition="in" filter="dissolve">
                                      <p:cBhvr>
                                        <p:cTn id="41" dur="500"/>
                                        <p:tgtEl>
                                          <p:spTgt spid="20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193"/>
                                        </p:tgtEl>
                                        <p:attrNameLst>
                                          <p:attrName>style.visibility</p:attrName>
                                        </p:attrNameLst>
                                      </p:cBhvr>
                                      <p:to>
                                        <p:strVal val="visible"/>
                                      </p:to>
                                    </p:set>
                                    <p:animEffect transition="in" filter="wipe(right)">
                                      <p:cBhvr>
                                        <p:cTn id="46" dur="500"/>
                                        <p:tgtEl>
                                          <p:spTgt spid="193"/>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182"/>
                                        </p:tgtEl>
                                        <p:attrNameLst>
                                          <p:attrName>style.visibility</p:attrName>
                                        </p:attrNameLst>
                                      </p:cBhvr>
                                      <p:to>
                                        <p:strVal val="visible"/>
                                      </p:to>
                                    </p:set>
                                    <p:animEffect transition="in" filter="wipe(right)">
                                      <p:cBhvr>
                                        <p:cTn id="50" dur="500"/>
                                        <p:tgtEl>
                                          <p:spTgt spid="182"/>
                                        </p:tgtEl>
                                      </p:cBhvr>
                                    </p:animEffect>
                                  </p:childTnLst>
                                </p:cTn>
                              </p:par>
                            </p:childTnLst>
                          </p:cTn>
                        </p:par>
                        <p:par>
                          <p:cTn id="51" fill="hold">
                            <p:stCondLst>
                              <p:cond delay="1000"/>
                            </p:stCondLst>
                            <p:childTnLst>
                              <p:par>
                                <p:cTn id="52" presetID="9" presetClass="entr" presetSubtype="0" fill="hold" nodeType="afterEffect">
                                  <p:stCondLst>
                                    <p:cond delay="0"/>
                                  </p:stCondLst>
                                  <p:childTnLst>
                                    <p:set>
                                      <p:cBhvr>
                                        <p:cTn id="53" dur="1" fill="hold">
                                          <p:stCondLst>
                                            <p:cond delay="0"/>
                                          </p:stCondLst>
                                        </p:cTn>
                                        <p:tgtEl>
                                          <p:spTgt spid="214"/>
                                        </p:tgtEl>
                                        <p:attrNameLst>
                                          <p:attrName>style.visibility</p:attrName>
                                        </p:attrNameLst>
                                      </p:cBhvr>
                                      <p:to>
                                        <p:strVal val="visible"/>
                                      </p:to>
                                    </p:set>
                                    <p:animEffect transition="in" filter="dissolve">
                                      <p:cBhvr>
                                        <p:cTn id="54" dur="500"/>
                                        <p:tgtEl>
                                          <p:spTgt spid="214"/>
                                        </p:tgtEl>
                                      </p:cBhvr>
                                    </p:animEffect>
                                  </p:childTnLst>
                                </p:cTn>
                              </p:par>
                            </p:childTnLst>
                          </p:cTn>
                        </p:par>
                        <p:par>
                          <p:cTn id="55" fill="hold">
                            <p:stCondLst>
                              <p:cond delay="1500"/>
                            </p:stCondLst>
                            <p:childTnLst>
                              <p:par>
                                <p:cTn id="56" presetID="22" presetClass="entr" presetSubtype="1" fill="hold" nodeType="afterEffect">
                                  <p:stCondLst>
                                    <p:cond delay="0"/>
                                  </p:stCondLst>
                                  <p:childTnLst>
                                    <p:set>
                                      <p:cBhvr>
                                        <p:cTn id="57" dur="1" fill="hold">
                                          <p:stCondLst>
                                            <p:cond delay="0"/>
                                          </p:stCondLst>
                                        </p:cTn>
                                        <p:tgtEl>
                                          <p:spTgt spid="188"/>
                                        </p:tgtEl>
                                        <p:attrNameLst>
                                          <p:attrName>style.visibility</p:attrName>
                                        </p:attrNameLst>
                                      </p:cBhvr>
                                      <p:to>
                                        <p:strVal val="visible"/>
                                      </p:to>
                                    </p:set>
                                    <p:animEffect transition="in" filter="wipe(up)">
                                      <p:cBhvr>
                                        <p:cTn id="5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P spid="192" grpId="0" animBg="1"/>
      <p:bldP spid="19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p:cNvGrpSpPr/>
          <p:nvPr/>
        </p:nvGrpSpPr>
        <p:grpSpPr>
          <a:xfrm>
            <a:off x="7292340" y="2129122"/>
            <a:ext cx="3422774" cy="4041724"/>
            <a:chOff x="127000" y="127000"/>
            <a:chExt cx="1763014" cy="1661821"/>
          </a:xfrm>
        </p:grpSpPr>
        <p:sp>
          <p:nvSpPr>
            <p:cNvPr id="9" name="shpContent409861"/>
            <p:cNvSpPr txBox="1">
              <a:spLocks noChangeArrowheads="1"/>
            </p:cNvSpPr>
            <p:nvPr/>
          </p:nvSpPr>
          <p:spPr bwMode="auto">
            <a:xfrm>
              <a:off x="127000" y="339415"/>
              <a:ext cx="1763014" cy="1449406"/>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lang="de-DE" sz="1400" dirty="0" smtClean="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lang="de-DE" sz="1400" dirty="0" smtClean="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lang="de-DE" sz="1400" dirty="0" smtClean="0">
                  <a:solidFill>
                    <a:schemeClr val="tx1"/>
                  </a:solidFill>
                  <a:latin typeface="+mn-lt"/>
                </a:defRPr>
              </a:lvl3pPr>
              <a:lvl4pPr marL="358775" indent="-177800" algn="l" defTabSz="515938" rtl="0" eaLnBrk="1" fontAlgn="base" hangingPunct="1">
                <a:spcBef>
                  <a:spcPct val="0"/>
                </a:spcBef>
                <a:spcAft>
                  <a:spcPts val="800"/>
                </a:spcAft>
                <a:buChar char="-"/>
                <a:tabLst/>
                <a:defRPr lang="de-DE" sz="1400" dirty="0" smtClean="0">
                  <a:solidFill>
                    <a:schemeClr val="tx1"/>
                  </a:solidFill>
                  <a:latin typeface="+mn-lt"/>
                </a:defRPr>
              </a:lvl4pPr>
              <a:lvl5pPr marL="493713" indent="0" algn="l" defTabSz="515938" rtl="0" eaLnBrk="1" fontAlgn="base" hangingPunct="1">
                <a:spcBef>
                  <a:spcPts val="0"/>
                </a:spcBef>
                <a:spcAft>
                  <a:spcPts val="800"/>
                </a:spcAft>
                <a:buSzPct val="60000"/>
                <a:buFontTx/>
                <a:buNone/>
                <a:defRPr lang="de-DE" sz="1400" baseline="0" dirty="0" smtClean="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lang="de-DE" sz="1400" baseline="0" dirty="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marL="171420" lvl="1" indent="-169916" defTabSz="488696">
                <a:spcAft>
                  <a:spcPts val="379"/>
                </a:spcAft>
                <a:buClr>
                  <a:srgbClr val="5A5A5A"/>
                </a:buClr>
              </a:pPr>
              <a:r>
                <a:rPr lang="en-US" sz="1326" dirty="0">
                  <a:solidFill>
                    <a:srgbClr val="5A5A5A"/>
                  </a:solidFill>
                  <a:latin typeface="Arial"/>
                </a:rPr>
                <a:t>n employees are picking one entire order, but sequential picking in work zones.</a:t>
              </a:r>
            </a:p>
            <a:p>
              <a:pPr marL="171420" lvl="1" indent="-169916" defTabSz="488696">
                <a:spcAft>
                  <a:spcPts val="379"/>
                </a:spcAft>
                <a:buClr>
                  <a:srgbClr val="5A5A5A"/>
                </a:buClr>
              </a:pPr>
              <a:r>
                <a:rPr lang="en-US" sz="1326" dirty="0">
                  <a:solidFill>
                    <a:srgbClr val="5A5A5A"/>
                  </a:solidFill>
                  <a:latin typeface="Arial"/>
                </a:rPr>
                <a:t>The picking area is divided into zones, so that every employee is picking the products of his own zone </a:t>
              </a:r>
              <a:r>
                <a:rPr lang="en-US" sz="1326" b="1" dirty="0">
                  <a:solidFill>
                    <a:srgbClr val="5A5A5A"/>
                  </a:solidFill>
                  <a:latin typeface="Arial"/>
                </a:rPr>
                <a:t>with efficient walking distance</a:t>
              </a:r>
              <a:r>
                <a:rPr lang="en-US" sz="1326" dirty="0">
                  <a:solidFill>
                    <a:srgbClr val="5A5A5A"/>
                  </a:solidFill>
                  <a:latin typeface="Arial"/>
                </a:rPr>
                <a:t>.</a:t>
              </a:r>
            </a:p>
            <a:p>
              <a:pPr marL="171420" lvl="1" indent="-169916" defTabSz="488696">
                <a:spcAft>
                  <a:spcPts val="379"/>
                </a:spcAft>
                <a:buClr>
                  <a:srgbClr val="5A5A5A"/>
                </a:buClr>
              </a:pPr>
              <a:r>
                <a:rPr lang="en-US" sz="1326" dirty="0">
                  <a:solidFill>
                    <a:srgbClr val="5A5A5A"/>
                  </a:solidFill>
                  <a:latin typeface="Arial"/>
                </a:rPr>
                <a:t>Picking may be done directly into the shipping carton</a:t>
              </a:r>
            </a:p>
            <a:p>
              <a:pPr marL="171420" lvl="1" indent="-169916" defTabSz="488696">
                <a:spcAft>
                  <a:spcPts val="379"/>
                </a:spcAft>
                <a:buClr>
                  <a:srgbClr val="5A5A5A"/>
                </a:buClr>
              </a:pPr>
              <a:r>
                <a:rPr lang="en-US" sz="1326" dirty="0">
                  <a:solidFill>
                    <a:srgbClr val="5A5A5A"/>
                  </a:solidFill>
                  <a:latin typeface="Arial"/>
                </a:rPr>
                <a:t>There is one order start location, only. The first employee is picking all articles of his zone and is passing the tray to zone 2, where the second employee continues by adding the articles of his zone. At the end of the flow the order is ready to be packed.</a:t>
              </a:r>
            </a:p>
          </p:txBody>
        </p:sp>
        <p:sp>
          <p:nvSpPr>
            <p:cNvPr id="4" name="shpTitle409861"/>
            <p:cNvSpPr/>
            <p:nvPr/>
          </p:nvSpPr>
          <p:spPr>
            <a:xfrm>
              <a:off x="127000" y="127000"/>
              <a:ext cx="1763014" cy="21241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ts val="379"/>
                </a:spcAft>
                <a:buClr>
                  <a:srgbClr val="FFFFFF"/>
                </a:buClr>
              </a:pPr>
              <a:r>
                <a:rPr lang="en-US" sz="1326" b="1" dirty="0" err="1">
                  <a:solidFill>
                    <a:srgbClr val="FFFFFF"/>
                  </a:solidFill>
                  <a:latin typeface="Arial" pitchFamily="34" charset="0"/>
                </a:rPr>
                <a:t>Descripcion</a:t>
              </a:r>
              <a:endParaRPr lang="en-US" sz="1042" dirty="0">
                <a:solidFill>
                  <a:srgbClr val="FFFFFF"/>
                </a:solidFill>
                <a:latin typeface="Arial" pitchFamily="34" charset="0"/>
              </a:endParaRPr>
            </a:p>
          </p:txBody>
        </p:sp>
      </p:grpSp>
      <p:grpSp>
        <p:nvGrpSpPr>
          <p:cNvPr id="139" name="Group 4"/>
          <p:cNvGrpSpPr>
            <a:grpSpLocks/>
          </p:cNvGrpSpPr>
          <p:nvPr/>
        </p:nvGrpSpPr>
        <p:grpSpPr bwMode="auto">
          <a:xfrm>
            <a:off x="3101008" y="2328931"/>
            <a:ext cx="187953" cy="1762626"/>
            <a:chOff x="1090" y="2779"/>
            <a:chExt cx="141" cy="1237"/>
          </a:xfrm>
        </p:grpSpPr>
        <p:sp>
          <p:nvSpPr>
            <p:cNvPr id="140" name="Rectangle 5"/>
            <p:cNvSpPr>
              <a:spLocks noChangeArrowheads="1"/>
            </p:cNvSpPr>
            <p:nvPr/>
          </p:nvSpPr>
          <p:spPr bwMode="auto">
            <a:xfrm>
              <a:off x="1090" y="2779"/>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41" name="Rectangle 6"/>
            <p:cNvSpPr>
              <a:spLocks noChangeArrowheads="1"/>
            </p:cNvSpPr>
            <p:nvPr/>
          </p:nvSpPr>
          <p:spPr bwMode="auto">
            <a:xfrm>
              <a:off x="1090" y="3024"/>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42" name="Rectangle 7"/>
            <p:cNvSpPr>
              <a:spLocks noChangeArrowheads="1"/>
            </p:cNvSpPr>
            <p:nvPr/>
          </p:nvSpPr>
          <p:spPr bwMode="auto">
            <a:xfrm>
              <a:off x="1090" y="3269"/>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43" name="Rectangle 8"/>
            <p:cNvSpPr>
              <a:spLocks noChangeArrowheads="1"/>
            </p:cNvSpPr>
            <p:nvPr/>
          </p:nvSpPr>
          <p:spPr bwMode="auto">
            <a:xfrm>
              <a:off x="1090" y="3514"/>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44" name="Rectangle 9"/>
            <p:cNvSpPr>
              <a:spLocks noChangeArrowheads="1"/>
            </p:cNvSpPr>
            <p:nvPr/>
          </p:nvSpPr>
          <p:spPr bwMode="auto">
            <a:xfrm>
              <a:off x="1090" y="3758"/>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45" name="Group 10"/>
          <p:cNvGrpSpPr>
            <a:grpSpLocks/>
          </p:cNvGrpSpPr>
          <p:nvPr/>
        </p:nvGrpSpPr>
        <p:grpSpPr bwMode="auto">
          <a:xfrm>
            <a:off x="3690426" y="2328931"/>
            <a:ext cx="374401" cy="1762626"/>
            <a:chOff x="1266" y="1509"/>
            <a:chExt cx="249" cy="1172"/>
          </a:xfrm>
        </p:grpSpPr>
        <p:grpSp>
          <p:nvGrpSpPr>
            <p:cNvPr id="146" name="Group 11"/>
            <p:cNvGrpSpPr>
              <a:grpSpLocks/>
            </p:cNvGrpSpPr>
            <p:nvPr/>
          </p:nvGrpSpPr>
          <p:grpSpPr bwMode="auto">
            <a:xfrm>
              <a:off x="1266" y="1509"/>
              <a:ext cx="125" cy="709"/>
              <a:chOff x="1266" y="1509"/>
              <a:chExt cx="125" cy="709"/>
            </a:xfrm>
          </p:grpSpPr>
          <p:sp>
            <p:nvSpPr>
              <p:cNvPr id="155" name="Rectangle 12"/>
              <p:cNvSpPr>
                <a:spLocks noChangeArrowheads="1"/>
              </p:cNvSpPr>
              <p:nvPr/>
            </p:nvSpPr>
            <p:spPr bwMode="auto">
              <a:xfrm>
                <a:off x="1266"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6" name="Rectangle 13"/>
              <p:cNvSpPr>
                <a:spLocks noChangeArrowheads="1"/>
              </p:cNvSpPr>
              <p:nvPr/>
            </p:nvSpPr>
            <p:spPr bwMode="auto">
              <a:xfrm>
                <a:off x="1266"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7" name="Rectangle 14"/>
              <p:cNvSpPr>
                <a:spLocks noChangeArrowheads="1"/>
              </p:cNvSpPr>
              <p:nvPr/>
            </p:nvSpPr>
            <p:spPr bwMode="auto">
              <a:xfrm>
                <a:off x="1266"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47" name="Rectangle 15"/>
            <p:cNvSpPr>
              <a:spLocks noChangeArrowheads="1"/>
            </p:cNvSpPr>
            <p:nvPr/>
          </p:nvSpPr>
          <p:spPr bwMode="auto">
            <a:xfrm>
              <a:off x="1266" y="2206"/>
              <a:ext cx="125" cy="244"/>
            </a:xfrm>
            <a:prstGeom prst="rect">
              <a:avLst/>
            </a:prstGeom>
            <a:solidFill>
              <a:srgbClr val="FFFF00"/>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48" name="Rectangle 16"/>
            <p:cNvSpPr>
              <a:spLocks noChangeArrowheads="1"/>
            </p:cNvSpPr>
            <p:nvPr/>
          </p:nvSpPr>
          <p:spPr bwMode="auto">
            <a:xfrm>
              <a:off x="1266"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149" name="Group 17"/>
            <p:cNvGrpSpPr>
              <a:grpSpLocks/>
            </p:cNvGrpSpPr>
            <p:nvPr/>
          </p:nvGrpSpPr>
          <p:grpSpPr bwMode="auto">
            <a:xfrm>
              <a:off x="1390" y="1509"/>
              <a:ext cx="125" cy="1172"/>
              <a:chOff x="1390" y="1509"/>
              <a:chExt cx="125" cy="1172"/>
            </a:xfrm>
          </p:grpSpPr>
          <p:sp>
            <p:nvSpPr>
              <p:cNvPr id="150" name="Rectangle 18"/>
              <p:cNvSpPr>
                <a:spLocks noChangeArrowheads="1"/>
              </p:cNvSpPr>
              <p:nvPr/>
            </p:nvSpPr>
            <p:spPr bwMode="auto">
              <a:xfrm>
                <a:off x="1390"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1" name="Rectangle 19"/>
              <p:cNvSpPr>
                <a:spLocks noChangeArrowheads="1"/>
              </p:cNvSpPr>
              <p:nvPr/>
            </p:nvSpPr>
            <p:spPr bwMode="auto">
              <a:xfrm>
                <a:off x="1390"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2" name="Rectangle 20"/>
              <p:cNvSpPr>
                <a:spLocks noChangeArrowheads="1"/>
              </p:cNvSpPr>
              <p:nvPr/>
            </p:nvSpPr>
            <p:spPr bwMode="auto">
              <a:xfrm>
                <a:off x="1390"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3" name="Rectangle 21"/>
              <p:cNvSpPr>
                <a:spLocks noChangeArrowheads="1"/>
              </p:cNvSpPr>
              <p:nvPr/>
            </p:nvSpPr>
            <p:spPr bwMode="auto">
              <a:xfrm>
                <a:off x="1390"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4" name="Rectangle 22"/>
              <p:cNvSpPr>
                <a:spLocks noChangeArrowheads="1"/>
              </p:cNvSpPr>
              <p:nvPr/>
            </p:nvSpPr>
            <p:spPr bwMode="auto">
              <a:xfrm>
                <a:off x="1390"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nvGrpSpPr>
          <p:cNvPr id="158" name="Group 23"/>
          <p:cNvGrpSpPr>
            <a:grpSpLocks/>
          </p:cNvGrpSpPr>
          <p:nvPr/>
        </p:nvGrpSpPr>
        <p:grpSpPr bwMode="auto">
          <a:xfrm>
            <a:off x="4466293" y="2328931"/>
            <a:ext cx="374401" cy="1762626"/>
            <a:chOff x="1782" y="1509"/>
            <a:chExt cx="249" cy="1172"/>
          </a:xfrm>
        </p:grpSpPr>
        <p:grpSp>
          <p:nvGrpSpPr>
            <p:cNvPr id="159" name="Group 24"/>
            <p:cNvGrpSpPr>
              <a:grpSpLocks/>
            </p:cNvGrpSpPr>
            <p:nvPr/>
          </p:nvGrpSpPr>
          <p:grpSpPr bwMode="auto">
            <a:xfrm>
              <a:off x="1782" y="1509"/>
              <a:ext cx="125" cy="477"/>
              <a:chOff x="1782" y="1509"/>
              <a:chExt cx="125" cy="477"/>
            </a:xfrm>
          </p:grpSpPr>
          <p:sp>
            <p:nvSpPr>
              <p:cNvPr id="170" name="Rectangle 25"/>
              <p:cNvSpPr>
                <a:spLocks noChangeArrowheads="1"/>
              </p:cNvSpPr>
              <p:nvPr/>
            </p:nvSpPr>
            <p:spPr bwMode="auto">
              <a:xfrm>
                <a:off x="1782"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71" name="Rectangle 26"/>
              <p:cNvSpPr>
                <a:spLocks noChangeArrowheads="1"/>
              </p:cNvSpPr>
              <p:nvPr/>
            </p:nvSpPr>
            <p:spPr bwMode="auto">
              <a:xfrm>
                <a:off x="1782"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60" name="Rectangle 27"/>
            <p:cNvSpPr>
              <a:spLocks noChangeArrowheads="1"/>
            </p:cNvSpPr>
            <p:nvPr/>
          </p:nvSpPr>
          <p:spPr bwMode="auto">
            <a:xfrm>
              <a:off x="1782" y="1974"/>
              <a:ext cx="125" cy="244"/>
            </a:xfrm>
            <a:prstGeom prst="rect">
              <a:avLst/>
            </a:prstGeom>
            <a:solidFill>
              <a:srgbClr val="00FF00"/>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161" name="Group 28"/>
            <p:cNvGrpSpPr>
              <a:grpSpLocks/>
            </p:cNvGrpSpPr>
            <p:nvPr/>
          </p:nvGrpSpPr>
          <p:grpSpPr bwMode="auto">
            <a:xfrm>
              <a:off x="1782" y="2206"/>
              <a:ext cx="125" cy="475"/>
              <a:chOff x="1782" y="2206"/>
              <a:chExt cx="125" cy="475"/>
            </a:xfrm>
          </p:grpSpPr>
          <p:sp>
            <p:nvSpPr>
              <p:cNvPr id="168" name="Rectangle 29"/>
              <p:cNvSpPr>
                <a:spLocks noChangeArrowheads="1"/>
              </p:cNvSpPr>
              <p:nvPr/>
            </p:nvSpPr>
            <p:spPr bwMode="auto">
              <a:xfrm>
                <a:off x="1782"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9" name="Rectangle 30"/>
              <p:cNvSpPr>
                <a:spLocks noChangeArrowheads="1"/>
              </p:cNvSpPr>
              <p:nvPr/>
            </p:nvSpPr>
            <p:spPr bwMode="auto">
              <a:xfrm>
                <a:off x="1782"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62" name="Group 31"/>
            <p:cNvGrpSpPr>
              <a:grpSpLocks/>
            </p:cNvGrpSpPr>
            <p:nvPr/>
          </p:nvGrpSpPr>
          <p:grpSpPr bwMode="auto">
            <a:xfrm>
              <a:off x="1906" y="1509"/>
              <a:ext cx="125" cy="1172"/>
              <a:chOff x="1906" y="1509"/>
              <a:chExt cx="125" cy="1172"/>
            </a:xfrm>
          </p:grpSpPr>
          <p:sp>
            <p:nvSpPr>
              <p:cNvPr id="163" name="Rectangle 32"/>
              <p:cNvSpPr>
                <a:spLocks noChangeArrowheads="1"/>
              </p:cNvSpPr>
              <p:nvPr/>
            </p:nvSpPr>
            <p:spPr bwMode="auto">
              <a:xfrm>
                <a:off x="1906"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4" name="Rectangle 33"/>
              <p:cNvSpPr>
                <a:spLocks noChangeArrowheads="1"/>
              </p:cNvSpPr>
              <p:nvPr/>
            </p:nvSpPr>
            <p:spPr bwMode="auto">
              <a:xfrm>
                <a:off x="1906"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5" name="Rectangle 34"/>
              <p:cNvSpPr>
                <a:spLocks noChangeArrowheads="1"/>
              </p:cNvSpPr>
              <p:nvPr/>
            </p:nvSpPr>
            <p:spPr bwMode="auto">
              <a:xfrm>
                <a:off x="1906"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6" name="Rectangle 35"/>
              <p:cNvSpPr>
                <a:spLocks noChangeArrowheads="1"/>
              </p:cNvSpPr>
              <p:nvPr/>
            </p:nvSpPr>
            <p:spPr bwMode="auto">
              <a:xfrm>
                <a:off x="1906"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67" name="Rectangle 36"/>
              <p:cNvSpPr>
                <a:spLocks noChangeArrowheads="1"/>
              </p:cNvSpPr>
              <p:nvPr/>
            </p:nvSpPr>
            <p:spPr bwMode="auto">
              <a:xfrm>
                <a:off x="1906"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nvGrpSpPr>
          <p:cNvPr id="172" name="Group 37"/>
          <p:cNvGrpSpPr>
            <a:grpSpLocks/>
          </p:cNvGrpSpPr>
          <p:nvPr/>
        </p:nvGrpSpPr>
        <p:grpSpPr bwMode="auto">
          <a:xfrm>
            <a:off x="5242159" y="2328931"/>
            <a:ext cx="374401" cy="1762626"/>
            <a:chOff x="2298" y="1509"/>
            <a:chExt cx="249" cy="1172"/>
          </a:xfrm>
        </p:grpSpPr>
        <p:sp>
          <p:nvSpPr>
            <p:cNvPr id="173" name="Rectangle 38"/>
            <p:cNvSpPr>
              <a:spLocks noChangeArrowheads="1"/>
            </p:cNvSpPr>
            <p:nvPr/>
          </p:nvSpPr>
          <p:spPr bwMode="auto">
            <a:xfrm>
              <a:off x="2298"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74" name="Rectangle 39"/>
            <p:cNvSpPr>
              <a:spLocks noChangeArrowheads="1"/>
            </p:cNvSpPr>
            <p:nvPr/>
          </p:nvSpPr>
          <p:spPr bwMode="auto">
            <a:xfrm>
              <a:off x="2298" y="1742"/>
              <a:ext cx="125" cy="244"/>
            </a:xfrm>
            <a:prstGeom prst="rect">
              <a:avLst/>
            </a:prstGeom>
            <a:solidFill>
              <a:srgbClr val="0000FF"/>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175" name="Group 40"/>
            <p:cNvGrpSpPr>
              <a:grpSpLocks/>
            </p:cNvGrpSpPr>
            <p:nvPr/>
          </p:nvGrpSpPr>
          <p:grpSpPr bwMode="auto">
            <a:xfrm>
              <a:off x="2298" y="1974"/>
              <a:ext cx="125" cy="707"/>
              <a:chOff x="2298" y="1974"/>
              <a:chExt cx="125" cy="707"/>
            </a:xfrm>
          </p:grpSpPr>
          <p:sp>
            <p:nvSpPr>
              <p:cNvPr id="182" name="Rectangle 41"/>
              <p:cNvSpPr>
                <a:spLocks noChangeArrowheads="1"/>
              </p:cNvSpPr>
              <p:nvPr/>
            </p:nvSpPr>
            <p:spPr bwMode="auto">
              <a:xfrm>
                <a:off x="2298"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83" name="Rectangle 42"/>
              <p:cNvSpPr>
                <a:spLocks noChangeArrowheads="1"/>
              </p:cNvSpPr>
              <p:nvPr/>
            </p:nvSpPr>
            <p:spPr bwMode="auto">
              <a:xfrm>
                <a:off x="2298"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84" name="Rectangle 43"/>
              <p:cNvSpPr>
                <a:spLocks noChangeArrowheads="1"/>
              </p:cNvSpPr>
              <p:nvPr/>
            </p:nvSpPr>
            <p:spPr bwMode="auto">
              <a:xfrm>
                <a:off x="2298"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76" name="Group 44"/>
            <p:cNvGrpSpPr>
              <a:grpSpLocks/>
            </p:cNvGrpSpPr>
            <p:nvPr/>
          </p:nvGrpSpPr>
          <p:grpSpPr bwMode="auto">
            <a:xfrm>
              <a:off x="2422" y="1509"/>
              <a:ext cx="125" cy="709"/>
              <a:chOff x="2422" y="1509"/>
              <a:chExt cx="125" cy="709"/>
            </a:xfrm>
          </p:grpSpPr>
          <p:sp>
            <p:nvSpPr>
              <p:cNvPr id="179" name="Rectangle 45"/>
              <p:cNvSpPr>
                <a:spLocks noChangeArrowheads="1"/>
              </p:cNvSpPr>
              <p:nvPr/>
            </p:nvSpPr>
            <p:spPr bwMode="auto">
              <a:xfrm>
                <a:off x="2422"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80" name="Rectangle 46"/>
              <p:cNvSpPr>
                <a:spLocks noChangeArrowheads="1"/>
              </p:cNvSpPr>
              <p:nvPr/>
            </p:nvSpPr>
            <p:spPr bwMode="auto">
              <a:xfrm>
                <a:off x="2422"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81" name="Rectangle 47"/>
              <p:cNvSpPr>
                <a:spLocks noChangeArrowheads="1"/>
              </p:cNvSpPr>
              <p:nvPr/>
            </p:nvSpPr>
            <p:spPr bwMode="auto">
              <a:xfrm>
                <a:off x="2422"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77" name="Rectangle 48"/>
            <p:cNvSpPr>
              <a:spLocks noChangeArrowheads="1"/>
            </p:cNvSpPr>
            <p:nvPr/>
          </p:nvSpPr>
          <p:spPr bwMode="auto">
            <a:xfrm>
              <a:off x="2422" y="2206"/>
              <a:ext cx="125" cy="244"/>
            </a:xfrm>
            <a:prstGeom prst="rect">
              <a:avLst/>
            </a:prstGeom>
            <a:solidFill>
              <a:srgbClr val="FF0000"/>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78" name="Rectangle 49"/>
            <p:cNvSpPr>
              <a:spLocks noChangeArrowheads="1"/>
            </p:cNvSpPr>
            <p:nvPr/>
          </p:nvSpPr>
          <p:spPr bwMode="auto">
            <a:xfrm>
              <a:off x="2422"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85" name="Group 50"/>
          <p:cNvGrpSpPr>
            <a:grpSpLocks/>
          </p:cNvGrpSpPr>
          <p:nvPr/>
        </p:nvGrpSpPr>
        <p:grpSpPr bwMode="auto">
          <a:xfrm>
            <a:off x="6019530" y="2328931"/>
            <a:ext cx="186449" cy="1762626"/>
            <a:chOff x="2815" y="1509"/>
            <a:chExt cx="124" cy="1172"/>
          </a:xfrm>
        </p:grpSpPr>
        <p:sp>
          <p:nvSpPr>
            <p:cNvPr id="186" name="Rectangle 51"/>
            <p:cNvSpPr>
              <a:spLocks noChangeArrowheads="1"/>
            </p:cNvSpPr>
            <p:nvPr/>
          </p:nvSpPr>
          <p:spPr bwMode="auto">
            <a:xfrm>
              <a:off x="2815" y="1509"/>
              <a:ext cx="124"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87" name="Rectangle 52"/>
            <p:cNvSpPr>
              <a:spLocks noChangeArrowheads="1"/>
            </p:cNvSpPr>
            <p:nvPr/>
          </p:nvSpPr>
          <p:spPr bwMode="auto">
            <a:xfrm>
              <a:off x="2815" y="1742"/>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88" name="Rectangle 53"/>
            <p:cNvSpPr>
              <a:spLocks noChangeArrowheads="1"/>
            </p:cNvSpPr>
            <p:nvPr/>
          </p:nvSpPr>
          <p:spPr bwMode="auto">
            <a:xfrm>
              <a:off x="2815" y="1974"/>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89" name="Rectangle 54"/>
            <p:cNvSpPr>
              <a:spLocks noChangeArrowheads="1"/>
            </p:cNvSpPr>
            <p:nvPr/>
          </p:nvSpPr>
          <p:spPr bwMode="auto">
            <a:xfrm>
              <a:off x="2815" y="2206"/>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90" name="Rectangle 55"/>
            <p:cNvSpPr>
              <a:spLocks noChangeArrowheads="1"/>
            </p:cNvSpPr>
            <p:nvPr/>
          </p:nvSpPr>
          <p:spPr bwMode="auto">
            <a:xfrm>
              <a:off x="2815" y="2437"/>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91" name="Group 56"/>
          <p:cNvGrpSpPr>
            <a:grpSpLocks/>
          </p:cNvGrpSpPr>
          <p:nvPr/>
        </p:nvGrpSpPr>
        <p:grpSpPr bwMode="auto">
          <a:xfrm>
            <a:off x="5553409" y="3429822"/>
            <a:ext cx="469129" cy="239128"/>
            <a:chOff x="2505" y="2241"/>
            <a:chExt cx="312" cy="159"/>
          </a:xfrm>
        </p:grpSpPr>
        <p:sp>
          <p:nvSpPr>
            <p:cNvPr id="192" name="Line 57"/>
            <p:cNvSpPr>
              <a:spLocks noChangeShapeType="1"/>
            </p:cNvSpPr>
            <p:nvPr/>
          </p:nvSpPr>
          <p:spPr bwMode="auto">
            <a:xfrm>
              <a:off x="2505" y="2327"/>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93" name="Text Box 58"/>
            <p:cNvSpPr txBox="1">
              <a:spLocks noChangeArrowheads="1"/>
            </p:cNvSpPr>
            <p:nvPr/>
          </p:nvSpPr>
          <p:spPr bwMode="auto">
            <a:xfrm>
              <a:off x="2662" y="2241"/>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a:solidFill>
                    <a:srgbClr val="000000"/>
                  </a:solidFill>
                </a:rPr>
                <a:t>1</a:t>
              </a:r>
              <a:endParaRPr lang="en-US" sz="1042">
                <a:solidFill>
                  <a:srgbClr val="000000"/>
                </a:solidFill>
              </a:endParaRPr>
            </a:p>
          </p:txBody>
        </p:sp>
      </p:grpSp>
      <p:grpSp>
        <p:nvGrpSpPr>
          <p:cNvPr id="194" name="Group 59"/>
          <p:cNvGrpSpPr>
            <a:grpSpLocks/>
          </p:cNvGrpSpPr>
          <p:nvPr/>
        </p:nvGrpSpPr>
        <p:grpSpPr bwMode="auto">
          <a:xfrm>
            <a:off x="4825659" y="2700407"/>
            <a:ext cx="458603" cy="239128"/>
            <a:chOff x="2021" y="1756"/>
            <a:chExt cx="305" cy="159"/>
          </a:xfrm>
        </p:grpSpPr>
        <p:sp>
          <p:nvSpPr>
            <p:cNvPr id="195" name="Line 60"/>
            <p:cNvSpPr>
              <a:spLocks noChangeShapeType="1"/>
            </p:cNvSpPr>
            <p:nvPr/>
          </p:nvSpPr>
          <p:spPr bwMode="auto">
            <a:xfrm flipH="1">
              <a:off x="2168" y="1842"/>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96" name="Text Box 61"/>
            <p:cNvSpPr txBox="1">
              <a:spLocks noChangeArrowheads="1"/>
            </p:cNvSpPr>
            <p:nvPr/>
          </p:nvSpPr>
          <p:spPr bwMode="auto">
            <a:xfrm>
              <a:off x="2021" y="1756"/>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a:solidFill>
                    <a:srgbClr val="000000"/>
                  </a:solidFill>
                </a:rPr>
                <a:t>2</a:t>
              </a:r>
              <a:endParaRPr lang="en-US" sz="1042">
                <a:solidFill>
                  <a:srgbClr val="000000"/>
                </a:solidFill>
              </a:endParaRPr>
            </a:p>
          </p:txBody>
        </p:sp>
      </p:grpSp>
      <p:grpSp>
        <p:nvGrpSpPr>
          <p:cNvPr id="197" name="Group 62"/>
          <p:cNvGrpSpPr>
            <a:grpSpLocks/>
          </p:cNvGrpSpPr>
          <p:nvPr/>
        </p:nvGrpSpPr>
        <p:grpSpPr bwMode="auto">
          <a:xfrm>
            <a:off x="4060316" y="3059851"/>
            <a:ext cx="469129" cy="239128"/>
            <a:chOff x="1512" y="1995"/>
            <a:chExt cx="312" cy="159"/>
          </a:xfrm>
        </p:grpSpPr>
        <p:sp>
          <p:nvSpPr>
            <p:cNvPr id="198" name="Line 63"/>
            <p:cNvSpPr>
              <a:spLocks noChangeShapeType="1"/>
            </p:cNvSpPr>
            <p:nvPr/>
          </p:nvSpPr>
          <p:spPr bwMode="auto">
            <a:xfrm flipH="1">
              <a:off x="1666" y="2081"/>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99" name="Text Box 64"/>
            <p:cNvSpPr txBox="1">
              <a:spLocks noChangeArrowheads="1"/>
            </p:cNvSpPr>
            <p:nvPr/>
          </p:nvSpPr>
          <p:spPr bwMode="auto">
            <a:xfrm>
              <a:off x="1512" y="1995"/>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a:solidFill>
                    <a:srgbClr val="000000"/>
                  </a:solidFill>
                </a:rPr>
                <a:t>3</a:t>
              </a:r>
              <a:endParaRPr lang="en-US" sz="1042">
                <a:solidFill>
                  <a:srgbClr val="000000"/>
                </a:solidFill>
              </a:endParaRPr>
            </a:p>
          </p:txBody>
        </p:sp>
      </p:grpSp>
      <p:grpSp>
        <p:nvGrpSpPr>
          <p:cNvPr id="200" name="Group 65"/>
          <p:cNvGrpSpPr>
            <a:grpSpLocks/>
          </p:cNvGrpSpPr>
          <p:nvPr/>
        </p:nvGrpSpPr>
        <p:grpSpPr bwMode="auto">
          <a:xfrm>
            <a:off x="3281443" y="3417790"/>
            <a:ext cx="467626" cy="239128"/>
            <a:chOff x="994" y="2233"/>
            <a:chExt cx="311" cy="159"/>
          </a:xfrm>
        </p:grpSpPr>
        <p:sp>
          <p:nvSpPr>
            <p:cNvPr id="201" name="Line 66"/>
            <p:cNvSpPr>
              <a:spLocks noChangeShapeType="1"/>
            </p:cNvSpPr>
            <p:nvPr/>
          </p:nvSpPr>
          <p:spPr bwMode="auto">
            <a:xfrm flipH="1">
              <a:off x="1147" y="2320"/>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02" name="Text Box 67"/>
            <p:cNvSpPr txBox="1">
              <a:spLocks noChangeArrowheads="1"/>
            </p:cNvSpPr>
            <p:nvPr/>
          </p:nvSpPr>
          <p:spPr bwMode="auto">
            <a:xfrm>
              <a:off x="994" y="2233"/>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a:solidFill>
                    <a:srgbClr val="000000"/>
                  </a:solidFill>
                </a:rPr>
                <a:t>4</a:t>
              </a:r>
              <a:endParaRPr lang="en-US" sz="1042">
                <a:solidFill>
                  <a:srgbClr val="000000"/>
                </a:solidFill>
              </a:endParaRPr>
            </a:p>
          </p:txBody>
        </p:sp>
      </p:grpSp>
      <p:sp>
        <p:nvSpPr>
          <p:cNvPr id="203" name="Text Box 68"/>
          <p:cNvSpPr txBox="1">
            <a:spLocks noChangeArrowheads="1"/>
          </p:cNvSpPr>
          <p:nvPr/>
        </p:nvSpPr>
        <p:spPr bwMode="auto">
          <a:xfrm>
            <a:off x="2122153" y="3990792"/>
            <a:ext cx="420429" cy="399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dirty="0">
                <a:solidFill>
                  <a:srgbClr val="000000"/>
                </a:solidFill>
              </a:rPr>
              <a:t>Order</a:t>
            </a:r>
          </a:p>
          <a:p>
            <a:pPr defTabSz="781914" fontAlgn="base">
              <a:spcAft>
                <a:spcPct val="0"/>
              </a:spcAft>
            </a:pPr>
            <a:r>
              <a:rPr lang="en-US" sz="1042" dirty="0">
                <a:solidFill>
                  <a:srgbClr val="000000"/>
                </a:solidFill>
              </a:rPr>
              <a:t>start</a:t>
            </a:r>
          </a:p>
        </p:txBody>
      </p:sp>
      <p:sp>
        <p:nvSpPr>
          <p:cNvPr id="204" name="Text Box 69"/>
          <p:cNvSpPr txBox="1">
            <a:spLocks noChangeArrowheads="1"/>
          </p:cNvSpPr>
          <p:nvPr/>
        </p:nvSpPr>
        <p:spPr bwMode="auto">
          <a:xfrm>
            <a:off x="6190944" y="4129156"/>
            <a:ext cx="997951" cy="23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dirty="0">
                <a:solidFill>
                  <a:srgbClr val="000000"/>
                </a:solidFill>
              </a:rPr>
              <a:t>Check &amp; Pack</a:t>
            </a:r>
          </a:p>
        </p:txBody>
      </p:sp>
      <p:grpSp>
        <p:nvGrpSpPr>
          <p:cNvPr id="205" name="Group 70"/>
          <p:cNvGrpSpPr>
            <a:grpSpLocks/>
          </p:cNvGrpSpPr>
          <p:nvPr/>
        </p:nvGrpSpPr>
        <p:grpSpPr bwMode="auto">
          <a:xfrm>
            <a:off x="2095090" y="4396858"/>
            <a:ext cx="819471" cy="348916"/>
            <a:chOff x="803" y="2884"/>
            <a:chExt cx="545" cy="232"/>
          </a:xfrm>
        </p:grpSpPr>
        <p:grpSp>
          <p:nvGrpSpPr>
            <p:cNvPr id="206" name="Group 71"/>
            <p:cNvGrpSpPr>
              <a:grpSpLocks/>
            </p:cNvGrpSpPr>
            <p:nvPr/>
          </p:nvGrpSpPr>
          <p:grpSpPr bwMode="auto">
            <a:xfrm>
              <a:off x="803" y="2884"/>
              <a:ext cx="397" cy="232"/>
              <a:chOff x="1301" y="3238"/>
              <a:chExt cx="397" cy="232"/>
            </a:xfrm>
          </p:grpSpPr>
          <p:sp>
            <p:nvSpPr>
              <p:cNvPr id="208" name="Freeform 72"/>
              <p:cNvSpPr>
                <a:spLocks/>
              </p:cNvSpPr>
              <p:nvPr/>
            </p:nvSpPr>
            <p:spPr bwMode="auto">
              <a:xfrm>
                <a:off x="1334" y="3283"/>
                <a:ext cx="364" cy="187"/>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09" name="Text Box 73"/>
              <p:cNvSpPr txBox="1">
                <a:spLocks noChangeArrowheads="1"/>
              </p:cNvSpPr>
              <p:nvPr/>
            </p:nvSpPr>
            <p:spPr bwMode="auto">
              <a:xfrm>
                <a:off x="1301" y="3238"/>
                <a:ext cx="223"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dirty="0">
                    <a:solidFill>
                      <a:srgbClr val="000000"/>
                    </a:solidFill>
                  </a:rPr>
                  <a:t>O1</a:t>
                </a:r>
                <a:endParaRPr lang="en-US" sz="1042" dirty="0">
                  <a:solidFill>
                    <a:srgbClr val="000000"/>
                  </a:solidFill>
                </a:endParaRPr>
              </a:p>
            </p:txBody>
          </p:sp>
        </p:grpSp>
        <p:sp>
          <p:nvSpPr>
            <p:cNvPr id="207" name="Line 74"/>
            <p:cNvSpPr>
              <a:spLocks noChangeShapeType="1"/>
            </p:cNvSpPr>
            <p:nvPr/>
          </p:nvSpPr>
          <p:spPr bwMode="auto">
            <a:xfrm rot="-5400000">
              <a:off x="1291" y="2961"/>
              <a:ext cx="0" cy="11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210" name="Group 75"/>
          <p:cNvGrpSpPr>
            <a:grpSpLocks/>
          </p:cNvGrpSpPr>
          <p:nvPr/>
        </p:nvGrpSpPr>
        <p:grpSpPr bwMode="auto">
          <a:xfrm>
            <a:off x="2095090" y="4811947"/>
            <a:ext cx="819471" cy="348916"/>
            <a:chOff x="803" y="3160"/>
            <a:chExt cx="545" cy="232"/>
          </a:xfrm>
        </p:grpSpPr>
        <p:grpSp>
          <p:nvGrpSpPr>
            <p:cNvPr id="211" name="Group 76"/>
            <p:cNvGrpSpPr>
              <a:grpSpLocks/>
            </p:cNvGrpSpPr>
            <p:nvPr/>
          </p:nvGrpSpPr>
          <p:grpSpPr bwMode="auto">
            <a:xfrm>
              <a:off x="803" y="3160"/>
              <a:ext cx="397" cy="232"/>
              <a:chOff x="1301" y="3238"/>
              <a:chExt cx="397" cy="232"/>
            </a:xfrm>
          </p:grpSpPr>
          <p:sp>
            <p:nvSpPr>
              <p:cNvPr id="213" name="Freeform 77"/>
              <p:cNvSpPr>
                <a:spLocks/>
              </p:cNvSpPr>
              <p:nvPr/>
            </p:nvSpPr>
            <p:spPr bwMode="auto">
              <a:xfrm>
                <a:off x="1334" y="3283"/>
                <a:ext cx="364" cy="187"/>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14" name="Text Box 78"/>
              <p:cNvSpPr txBox="1">
                <a:spLocks noChangeArrowheads="1"/>
              </p:cNvSpPr>
              <p:nvPr/>
            </p:nvSpPr>
            <p:spPr bwMode="auto">
              <a:xfrm>
                <a:off x="1301" y="3238"/>
                <a:ext cx="223"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dirty="0">
                    <a:solidFill>
                      <a:srgbClr val="000000"/>
                    </a:solidFill>
                  </a:rPr>
                  <a:t>O2</a:t>
                </a:r>
                <a:endParaRPr lang="en-US" sz="1042" dirty="0">
                  <a:solidFill>
                    <a:srgbClr val="000000"/>
                  </a:solidFill>
                </a:endParaRPr>
              </a:p>
            </p:txBody>
          </p:sp>
        </p:grpSp>
        <p:sp>
          <p:nvSpPr>
            <p:cNvPr id="212" name="Line 79"/>
            <p:cNvSpPr>
              <a:spLocks noChangeShapeType="1"/>
            </p:cNvSpPr>
            <p:nvPr/>
          </p:nvSpPr>
          <p:spPr bwMode="auto">
            <a:xfrm rot="-5400000">
              <a:off x="1291" y="3237"/>
              <a:ext cx="0" cy="11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215" name="Line 80"/>
          <p:cNvSpPr>
            <a:spLocks noChangeShapeType="1"/>
          </p:cNvSpPr>
          <p:nvPr/>
        </p:nvSpPr>
        <p:spPr bwMode="auto">
          <a:xfrm>
            <a:off x="3491948" y="3577207"/>
            <a:ext cx="0" cy="822658"/>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216" name="Line 81"/>
          <p:cNvSpPr>
            <a:spLocks noChangeShapeType="1"/>
          </p:cNvSpPr>
          <p:nvPr/>
        </p:nvSpPr>
        <p:spPr bwMode="auto">
          <a:xfrm>
            <a:off x="4276837" y="3228292"/>
            <a:ext cx="0" cy="117157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217" name="Line 82"/>
          <p:cNvSpPr>
            <a:spLocks noChangeShapeType="1"/>
          </p:cNvSpPr>
          <p:nvPr/>
        </p:nvSpPr>
        <p:spPr bwMode="auto">
          <a:xfrm>
            <a:off x="5810527" y="3586231"/>
            <a:ext cx="0" cy="813635"/>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218" name="Line 83"/>
          <p:cNvSpPr>
            <a:spLocks noChangeShapeType="1"/>
          </p:cNvSpPr>
          <p:nvPr/>
        </p:nvSpPr>
        <p:spPr bwMode="auto">
          <a:xfrm>
            <a:off x="5034660" y="2847793"/>
            <a:ext cx="0" cy="1552073"/>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grpSp>
        <p:nvGrpSpPr>
          <p:cNvPr id="219" name="Group 84"/>
          <p:cNvGrpSpPr>
            <a:grpSpLocks/>
          </p:cNvGrpSpPr>
          <p:nvPr/>
        </p:nvGrpSpPr>
        <p:grpSpPr bwMode="auto">
          <a:xfrm>
            <a:off x="3087477" y="4396858"/>
            <a:ext cx="819471" cy="348916"/>
            <a:chOff x="1463" y="2884"/>
            <a:chExt cx="545" cy="232"/>
          </a:xfrm>
        </p:grpSpPr>
        <p:sp>
          <p:nvSpPr>
            <p:cNvPr id="220" name="Rectangle 85"/>
            <p:cNvSpPr>
              <a:spLocks noChangeArrowheads="1"/>
            </p:cNvSpPr>
            <p:nvPr/>
          </p:nvSpPr>
          <p:spPr bwMode="auto">
            <a:xfrm>
              <a:off x="1602" y="3032"/>
              <a:ext cx="60" cy="60"/>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21" name="Rectangle 86"/>
            <p:cNvSpPr>
              <a:spLocks noChangeArrowheads="1"/>
            </p:cNvSpPr>
            <p:nvPr/>
          </p:nvSpPr>
          <p:spPr bwMode="auto">
            <a:xfrm>
              <a:off x="1520" y="3032"/>
              <a:ext cx="60" cy="60"/>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222" name="Group 87"/>
            <p:cNvGrpSpPr>
              <a:grpSpLocks/>
            </p:cNvGrpSpPr>
            <p:nvPr/>
          </p:nvGrpSpPr>
          <p:grpSpPr bwMode="auto">
            <a:xfrm>
              <a:off x="1463" y="2884"/>
              <a:ext cx="545" cy="232"/>
              <a:chOff x="803" y="2884"/>
              <a:chExt cx="545" cy="232"/>
            </a:xfrm>
          </p:grpSpPr>
          <p:grpSp>
            <p:nvGrpSpPr>
              <p:cNvPr id="223" name="Group 88"/>
              <p:cNvGrpSpPr>
                <a:grpSpLocks/>
              </p:cNvGrpSpPr>
              <p:nvPr/>
            </p:nvGrpSpPr>
            <p:grpSpPr bwMode="auto">
              <a:xfrm>
                <a:off x="803" y="2884"/>
                <a:ext cx="397" cy="232"/>
                <a:chOff x="1301" y="3238"/>
                <a:chExt cx="397" cy="232"/>
              </a:xfrm>
            </p:grpSpPr>
            <p:sp>
              <p:nvSpPr>
                <p:cNvPr id="225" name="Freeform 89"/>
                <p:cNvSpPr>
                  <a:spLocks/>
                </p:cNvSpPr>
                <p:nvPr/>
              </p:nvSpPr>
              <p:spPr bwMode="auto">
                <a:xfrm>
                  <a:off x="1334" y="3283"/>
                  <a:ext cx="364" cy="187"/>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26" name="Text Box 90"/>
                <p:cNvSpPr txBox="1">
                  <a:spLocks noChangeArrowheads="1"/>
                </p:cNvSpPr>
                <p:nvPr/>
              </p:nvSpPr>
              <p:spPr bwMode="auto">
                <a:xfrm>
                  <a:off x="1301" y="3238"/>
                  <a:ext cx="223"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dirty="0">
                      <a:solidFill>
                        <a:srgbClr val="000000"/>
                      </a:solidFill>
                    </a:rPr>
                    <a:t>O1</a:t>
                  </a:r>
                  <a:endParaRPr lang="en-US" sz="1042" dirty="0">
                    <a:solidFill>
                      <a:srgbClr val="000000"/>
                    </a:solidFill>
                  </a:endParaRPr>
                </a:p>
              </p:txBody>
            </p:sp>
          </p:grpSp>
          <p:sp>
            <p:nvSpPr>
              <p:cNvPr id="224" name="Line 91"/>
              <p:cNvSpPr>
                <a:spLocks noChangeShapeType="1"/>
              </p:cNvSpPr>
              <p:nvPr/>
            </p:nvSpPr>
            <p:spPr bwMode="auto">
              <a:xfrm rot="-5400000">
                <a:off x="1291" y="2961"/>
                <a:ext cx="0" cy="11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nvGrpSpPr>
          <p:cNvPr id="227" name="Group 92"/>
          <p:cNvGrpSpPr>
            <a:grpSpLocks/>
          </p:cNvGrpSpPr>
          <p:nvPr/>
        </p:nvGrpSpPr>
        <p:grpSpPr bwMode="auto">
          <a:xfrm>
            <a:off x="3863344" y="4811947"/>
            <a:ext cx="819471" cy="348916"/>
            <a:chOff x="1979" y="3160"/>
            <a:chExt cx="545" cy="232"/>
          </a:xfrm>
        </p:grpSpPr>
        <p:grpSp>
          <p:nvGrpSpPr>
            <p:cNvPr id="228" name="Group 93"/>
            <p:cNvGrpSpPr>
              <a:grpSpLocks/>
            </p:cNvGrpSpPr>
            <p:nvPr/>
          </p:nvGrpSpPr>
          <p:grpSpPr bwMode="auto">
            <a:xfrm>
              <a:off x="1979" y="3160"/>
              <a:ext cx="545" cy="232"/>
              <a:chOff x="803" y="3160"/>
              <a:chExt cx="545" cy="232"/>
            </a:xfrm>
          </p:grpSpPr>
          <p:grpSp>
            <p:nvGrpSpPr>
              <p:cNvPr id="231" name="Group 94"/>
              <p:cNvGrpSpPr>
                <a:grpSpLocks/>
              </p:cNvGrpSpPr>
              <p:nvPr/>
            </p:nvGrpSpPr>
            <p:grpSpPr bwMode="auto">
              <a:xfrm>
                <a:off x="803" y="3160"/>
                <a:ext cx="397" cy="232"/>
                <a:chOff x="1301" y="3238"/>
                <a:chExt cx="397" cy="232"/>
              </a:xfrm>
            </p:grpSpPr>
            <p:sp>
              <p:nvSpPr>
                <p:cNvPr id="233" name="Freeform 95"/>
                <p:cNvSpPr>
                  <a:spLocks/>
                </p:cNvSpPr>
                <p:nvPr/>
              </p:nvSpPr>
              <p:spPr bwMode="auto">
                <a:xfrm>
                  <a:off x="1334" y="3283"/>
                  <a:ext cx="364" cy="187"/>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34" name="Text Box 96"/>
                <p:cNvSpPr txBox="1">
                  <a:spLocks noChangeArrowheads="1"/>
                </p:cNvSpPr>
                <p:nvPr/>
              </p:nvSpPr>
              <p:spPr bwMode="auto">
                <a:xfrm>
                  <a:off x="1301" y="3238"/>
                  <a:ext cx="223"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dirty="0">
                      <a:solidFill>
                        <a:srgbClr val="000000"/>
                      </a:solidFill>
                    </a:rPr>
                    <a:t>O2</a:t>
                  </a:r>
                  <a:endParaRPr lang="en-US" sz="1042" dirty="0">
                    <a:solidFill>
                      <a:srgbClr val="000000"/>
                    </a:solidFill>
                  </a:endParaRPr>
                </a:p>
              </p:txBody>
            </p:sp>
          </p:grpSp>
          <p:sp>
            <p:nvSpPr>
              <p:cNvPr id="232" name="Line 97"/>
              <p:cNvSpPr>
                <a:spLocks noChangeShapeType="1"/>
              </p:cNvSpPr>
              <p:nvPr/>
            </p:nvSpPr>
            <p:spPr bwMode="auto">
              <a:xfrm rot="-5400000">
                <a:off x="1291" y="3237"/>
                <a:ext cx="0" cy="11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229" name="Rectangle 98"/>
            <p:cNvSpPr>
              <a:spLocks noChangeArrowheads="1"/>
            </p:cNvSpPr>
            <p:nvPr/>
          </p:nvSpPr>
          <p:spPr bwMode="auto">
            <a:xfrm>
              <a:off x="2123" y="3306"/>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30" name="Rectangle 99"/>
            <p:cNvSpPr>
              <a:spLocks noChangeArrowheads="1"/>
            </p:cNvSpPr>
            <p:nvPr/>
          </p:nvSpPr>
          <p:spPr bwMode="auto">
            <a:xfrm>
              <a:off x="2039" y="3306"/>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235" name="Group 100"/>
          <p:cNvGrpSpPr>
            <a:grpSpLocks/>
          </p:cNvGrpSpPr>
          <p:nvPr/>
        </p:nvGrpSpPr>
        <p:grpSpPr bwMode="auto">
          <a:xfrm>
            <a:off x="3872366" y="4396858"/>
            <a:ext cx="819471" cy="348916"/>
            <a:chOff x="1985" y="2884"/>
            <a:chExt cx="545" cy="232"/>
          </a:xfrm>
        </p:grpSpPr>
        <p:sp>
          <p:nvSpPr>
            <p:cNvPr id="236" name="Rectangle 101"/>
            <p:cNvSpPr>
              <a:spLocks noChangeArrowheads="1"/>
            </p:cNvSpPr>
            <p:nvPr/>
          </p:nvSpPr>
          <p:spPr bwMode="auto">
            <a:xfrm>
              <a:off x="2213" y="3030"/>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237" name="Group 102"/>
            <p:cNvGrpSpPr>
              <a:grpSpLocks/>
            </p:cNvGrpSpPr>
            <p:nvPr/>
          </p:nvGrpSpPr>
          <p:grpSpPr bwMode="auto">
            <a:xfrm>
              <a:off x="1985" y="2884"/>
              <a:ext cx="545" cy="232"/>
              <a:chOff x="1463" y="2884"/>
              <a:chExt cx="545" cy="232"/>
            </a:xfrm>
          </p:grpSpPr>
          <p:sp>
            <p:nvSpPr>
              <p:cNvPr id="238" name="Rectangle 103"/>
              <p:cNvSpPr>
                <a:spLocks noChangeArrowheads="1"/>
              </p:cNvSpPr>
              <p:nvPr/>
            </p:nvSpPr>
            <p:spPr bwMode="auto">
              <a:xfrm>
                <a:off x="1602" y="3032"/>
                <a:ext cx="60" cy="60"/>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39" name="Rectangle 104"/>
              <p:cNvSpPr>
                <a:spLocks noChangeArrowheads="1"/>
              </p:cNvSpPr>
              <p:nvPr/>
            </p:nvSpPr>
            <p:spPr bwMode="auto">
              <a:xfrm>
                <a:off x="1520" y="3032"/>
                <a:ext cx="60" cy="60"/>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240" name="Group 105"/>
              <p:cNvGrpSpPr>
                <a:grpSpLocks/>
              </p:cNvGrpSpPr>
              <p:nvPr/>
            </p:nvGrpSpPr>
            <p:grpSpPr bwMode="auto">
              <a:xfrm>
                <a:off x="1463" y="2884"/>
                <a:ext cx="545" cy="232"/>
                <a:chOff x="803" y="2884"/>
                <a:chExt cx="545" cy="232"/>
              </a:xfrm>
            </p:grpSpPr>
            <p:grpSp>
              <p:nvGrpSpPr>
                <p:cNvPr id="241" name="Group 106"/>
                <p:cNvGrpSpPr>
                  <a:grpSpLocks/>
                </p:cNvGrpSpPr>
                <p:nvPr/>
              </p:nvGrpSpPr>
              <p:grpSpPr bwMode="auto">
                <a:xfrm>
                  <a:off x="803" y="2884"/>
                  <a:ext cx="397" cy="232"/>
                  <a:chOff x="1301" y="3238"/>
                  <a:chExt cx="397" cy="232"/>
                </a:xfrm>
              </p:grpSpPr>
              <p:sp>
                <p:nvSpPr>
                  <p:cNvPr id="243" name="Freeform 107"/>
                  <p:cNvSpPr>
                    <a:spLocks/>
                  </p:cNvSpPr>
                  <p:nvPr/>
                </p:nvSpPr>
                <p:spPr bwMode="auto">
                  <a:xfrm>
                    <a:off x="1334" y="3283"/>
                    <a:ext cx="364" cy="187"/>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44" name="Text Box 108"/>
                  <p:cNvSpPr txBox="1">
                    <a:spLocks noChangeArrowheads="1"/>
                  </p:cNvSpPr>
                  <p:nvPr/>
                </p:nvSpPr>
                <p:spPr bwMode="auto">
                  <a:xfrm>
                    <a:off x="1301" y="3238"/>
                    <a:ext cx="223"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dirty="0">
                        <a:solidFill>
                          <a:srgbClr val="000000"/>
                        </a:solidFill>
                      </a:rPr>
                      <a:t>O1</a:t>
                    </a:r>
                    <a:endParaRPr lang="en-US" sz="1042" dirty="0">
                      <a:solidFill>
                        <a:srgbClr val="000000"/>
                      </a:solidFill>
                    </a:endParaRPr>
                  </a:p>
                </p:txBody>
              </p:sp>
            </p:grpSp>
            <p:sp>
              <p:nvSpPr>
                <p:cNvPr id="242" name="Line 109"/>
                <p:cNvSpPr>
                  <a:spLocks noChangeShapeType="1"/>
                </p:cNvSpPr>
                <p:nvPr/>
              </p:nvSpPr>
              <p:spPr bwMode="auto">
                <a:xfrm rot="-5400000">
                  <a:off x="1291" y="2961"/>
                  <a:ext cx="0" cy="11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grpSp>
        <p:nvGrpSpPr>
          <p:cNvPr id="245" name="Group 110"/>
          <p:cNvGrpSpPr>
            <a:grpSpLocks/>
          </p:cNvGrpSpPr>
          <p:nvPr/>
        </p:nvGrpSpPr>
        <p:grpSpPr bwMode="auto">
          <a:xfrm>
            <a:off x="4621167" y="4811947"/>
            <a:ext cx="819471" cy="348916"/>
            <a:chOff x="2483" y="3160"/>
            <a:chExt cx="545" cy="232"/>
          </a:xfrm>
        </p:grpSpPr>
        <p:sp>
          <p:nvSpPr>
            <p:cNvPr id="246" name="Rectangle 111"/>
            <p:cNvSpPr>
              <a:spLocks noChangeArrowheads="1"/>
            </p:cNvSpPr>
            <p:nvPr/>
          </p:nvSpPr>
          <p:spPr bwMode="auto">
            <a:xfrm>
              <a:off x="2711" y="3306"/>
              <a:ext cx="60" cy="60"/>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247" name="Rectangle 112"/>
            <p:cNvSpPr>
              <a:spLocks noChangeArrowheads="1"/>
            </p:cNvSpPr>
            <p:nvPr/>
          </p:nvSpPr>
          <p:spPr bwMode="auto">
            <a:xfrm>
              <a:off x="2711" y="3222"/>
              <a:ext cx="60" cy="60"/>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248" name="Group 113"/>
            <p:cNvGrpSpPr>
              <a:grpSpLocks/>
            </p:cNvGrpSpPr>
            <p:nvPr/>
          </p:nvGrpSpPr>
          <p:grpSpPr bwMode="auto">
            <a:xfrm>
              <a:off x="2483" y="3160"/>
              <a:ext cx="545" cy="232"/>
              <a:chOff x="1979" y="3160"/>
              <a:chExt cx="545" cy="232"/>
            </a:xfrm>
          </p:grpSpPr>
          <p:grpSp>
            <p:nvGrpSpPr>
              <p:cNvPr id="249" name="Group 114"/>
              <p:cNvGrpSpPr>
                <a:grpSpLocks/>
              </p:cNvGrpSpPr>
              <p:nvPr/>
            </p:nvGrpSpPr>
            <p:grpSpPr bwMode="auto">
              <a:xfrm>
                <a:off x="1979" y="3160"/>
                <a:ext cx="545" cy="232"/>
                <a:chOff x="803" y="3160"/>
                <a:chExt cx="545" cy="232"/>
              </a:xfrm>
            </p:grpSpPr>
            <p:grpSp>
              <p:nvGrpSpPr>
                <p:cNvPr id="377" name="Group 115"/>
                <p:cNvGrpSpPr>
                  <a:grpSpLocks/>
                </p:cNvGrpSpPr>
                <p:nvPr/>
              </p:nvGrpSpPr>
              <p:grpSpPr bwMode="auto">
                <a:xfrm>
                  <a:off x="803" y="3160"/>
                  <a:ext cx="397" cy="232"/>
                  <a:chOff x="1301" y="3238"/>
                  <a:chExt cx="397" cy="232"/>
                </a:xfrm>
              </p:grpSpPr>
              <p:sp>
                <p:nvSpPr>
                  <p:cNvPr id="379" name="Freeform 116"/>
                  <p:cNvSpPr>
                    <a:spLocks/>
                  </p:cNvSpPr>
                  <p:nvPr/>
                </p:nvSpPr>
                <p:spPr bwMode="auto">
                  <a:xfrm>
                    <a:off x="1334" y="3283"/>
                    <a:ext cx="364" cy="187"/>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380" name="Text Box 117"/>
                  <p:cNvSpPr txBox="1">
                    <a:spLocks noChangeArrowheads="1"/>
                  </p:cNvSpPr>
                  <p:nvPr/>
                </p:nvSpPr>
                <p:spPr bwMode="auto">
                  <a:xfrm>
                    <a:off x="1301" y="3238"/>
                    <a:ext cx="223"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dirty="0">
                        <a:solidFill>
                          <a:srgbClr val="000000"/>
                        </a:solidFill>
                      </a:rPr>
                      <a:t>O2</a:t>
                    </a:r>
                    <a:endParaRPr lang="en-US" sz="1042" dirty="0">
                      <a:solidFill>
                        <a:srgbClr val="000000"/>
                      </a:solidFill>
                    </a:endParaRPr>
                  </a:p>
                </p:txBody>
              </p:sp>
            </p:grpSp>
            <p:sp>
              <p:nvSpPr>
                <p:cNvPr id="378" name="Line 118"/>
                <p:cNvSpPr>
                  <a:spLocks noChangeShapeType="1"/>
                </p:cNvSpPr>
                <p:nvPr/>
              </p:nvSpPr>
              <p:spPr bwMode="auto">
                <a:xfrm rot="-5400000">
                  <a:off x="1291" y="3237"/>
                  <a:ext cx="0" cy="11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298" name="Rectangle 119"/>
              <p:cNvSpPr>
                <a:spLocks noChangeArrowheads="1"/>
              </p:cNvSpPr>
              <p:nvPr/>
            </p:nvSpPr>
            <p:spPr bwMode="auto">
              <a:xfrm>
                <a:off x="2123" y="3306"/>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376" name="Rectangle 120"/>
              <p:cNvSpPr>
                <a:spLocks noChangeArrowheads="1"/>
              </p:cNvSpPr>
              <p:nvPr/>
            </p:nvSpPr>
            <p:spPr bwMode="auto">
              <a:xfrm>
                <a:off x="2039" y="3306"/>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nvGrpSpPr>
          <p:cNvPr id="381" name="Group 121"/>
          <p:cNvGrpSpPr>
            <a:grpSpLocks/>
          </p:cNvGrpSpPr>
          <p:nvPr/>
        </p:nvGrpSpPr>
        <p:grpSpPr bwMode="auto">
          <a:xfrm>
            <a:off x="5406056" y="4396858"/>
            <a:ext cx="819471" cy="348916"/>
            <a:chOff x="3005" y="2884"/>
            <a:chExt cx="545" cy="232"/>
          </a:xfrm>
        </p:grpSpPr>
        <p:sp>
          <p:nvSpPr>
            <p:cNvPr id="382" name="Rectangle 122"/>
            <p:cNvSpPr>
              <a:spLocks noChangeArrowheads="1"/>
            </p:cNvSpPr>
            <p:nvPr/>
          </p:nvSpPr>
          <p:spPr bwMode="auto">
            <a:xfrm>
              <a:off x="3313" y="3030"/>
              <a:ext cx="60" cy="60"/>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383" name="Rectangle 123"/>
            <p:cNvSpPr>
              <a:spLocks noChangeArrowheads="1"/>
            </p:cNvSpPr>
            <p:nvPr/>
          </p:nvSpPr>
          <p:spPr bwMode="auto">
            <a:xfrm>
              <a:off x="3313" y="2952"/>
              <a:ext cx="60" cy="60"/>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384" name="Group 124"/>
            <p:cNvGrpSpPr>
              <a:grpSpLocks/>
            </p:cNvGrpSpPr>
            <p:nvPr/>
          </p:nvGrpSpPr>
          <p:grpSpPr bwMode="auto">
            <a:xfrm>
              <a:off x="3005" y="2884"/>
              <a:ext cx="545" cy="232"/>
              <a:chOff x="1985" y="2884"/>
              <a:chExt cx="545" cy="232"/>
            </a:xfrm>
          </p:grpSpPr>
          <p:sp>
            <p:nvSpPr>
              <p:cNvPr id="385" name="Rectangle 125"/>
              <p:cNvSpPr>
                <a:spLocks noChangeArrowheads="1"/>
              </p:cNvSpPr>
              <p:nvPr/>
            </p:nvSpPr>
            <p:spPr bwMode="auto">
              <a:xfrm>
                <a:off x="2213" y="3030"/>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386" name="Group 126"/>
              <p:cNvGrpSpPr>
                <a:grpSpLocks/>
              </p:cNvGrpSpPr>
              <p:nvPr/>
            </p:nvGrpSpPr>
            <p:grpSpPr bwMode="auto">
              <a:xfrm>
                <a:off x="1985" y="2884"/>
                <a:ext cx="545" cy="232"/>
                <a:chOff x="1463" y="2884"/>
                <a:chExt cx="545" cy="232"/>
              </a:xfrm>
            </p:grpSpPr>
            <p:sp>
              <p:nvSpPr>
                <p:cNvPr id="387" name="Rectangle 127"/>
                <p:cNvSpPr>
                  <a:spLocks noChangeArrowheads="1"/>
                </p:cNvSpPr>
                <p:nvPr/>
              </p:nvSpPr>
              <p:spPr bwMode="auto">
                <a:xfrm>
                  <a:off x="1602" y="3032"/>
                  <a:ext cx="60" cy="60"/>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388" name="Rectangle 128"/>
                <p:cNvSpPr>
                  <a:spLocks noChangeArrowheads="1"/>
                </p:cNvSpPr>
                <p:nvPr/>
              </p:nvSpPr>
              <p:spPr bwMode="auto">
                <a:xfrm>
                  <a:off x="1520" y="3032"/>
                  <a:ext cx="60" cy="60"/>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389" name="Group 129"/>
                <p:cNvGrpSpPr>
                  <a:grpSpLocks/>
                </p:cNvGrpSpPr>
                <p:nvPr/>
              </p:nvGrpSpPr>
              <p:grpSpPr bwMode="auto">
                <a:xfrm>
                  <a:off x="1463" y="2884"/>
                  <a:ext cx="545" cy="232"/>
                  <a:chOff x="803" y="2884"/>
                  <a:chExt cx="545" cy="232"/>
                </a:xfrm>
              </p:grpSpPr>
              <p:grpSp>
                <p:nvGrpSpPr>
                  <p:cNvPr id="390" name="Group 130"/>
                  <p:cNvGrpSpPr>
                    <a:grpSpLocks/>
                  </p:cNvGrpSpPr>
                  <p:nvPr/>
                </p:nvGrpSpPr>
                <p:grpSpPr bwMode="auto">
                  <a:xfrm>
                    <a:off x="803" y="2884"/>
                    <a:ext cx="397" cy="232"/>
                    <a:chOff x="1301" y="3238"/>
                    <a:chExt cx="397" cy="232"/>
                  </a:xfrm>
                </p:grpSpPr>
                <p:sp>
                  <p:nvSpPr>
                    <p:cNvPr id="392" name="Freeform 131"/>
                    <p:cNvSpPr>
                      <a:spLocks/>
                    </p:cNvSpPr>
                    <p:nvPr/>
                  </p:nvSpPr>
                  <p:spPr bwMode="auto">
                    <a:xfrm>
                      <a:off x="1334" y="3283"/>
                      <a:ext cx="364" cy="187"/>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393" name="Text Box 132"/>
                    <p:cNvSpPr txBox="1">
                      <a:spLocks noChangeArrowheads="1"/>
                    </p:cNvSpPr>
                    <p:nvPr/>
                  </p:nvSpPr>
                  <p:spPr bwMode="auto">
                    <a:xfrm>
                      <a:off x="1301" y="3238"/>
                      <a:ext cx="223"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dirty="0">
                          <a:solidFill>
                            <a:srgbClr val="000000"/>
                          </a:solidFill>
                        </a:rPr>
                        <a:t>O1</a:t>
                      </a:r>
                      <a:endParaRPr lang="en-US" sz="1042" dirty="0">
                        <a:solidFill>
                          <a:srgbClr val="000000"/>
                        </a:solidFill>
                      </a:endParaRPr>
                    </a:p>
                  </p:txBody>
                </p:sp>
              </p:grpSp>
              <p:sp>
                <p:nvSpPr>
                  <p:cNvPr id="391" name="Line 133"/>
                  <p:cNvSpPr>
                    <a:spLocks noChangeShapeType="1"/>
                  </p:cNvSpPr>
                  <p:nvPr/>
                </p:nvSpPr>
                <p:spPr bwMode="auto">
                  <a:xfrm rot="-5400000">
                    <a:off x="1291" y="2961"/>
                    <a:ext cx="0" cy="11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grpSp>
      <p:grpSp>
        <p:nvGrpSpPr>
          <p:cNvPr id="394" name="Group 134"/>
          <p:cNvGrpSpPr>
            <a:grpSpLocks/>
          </p:cNvGrpSpPr>
          <p:nvPr/>
        </p:nvGrpSpPr>
        <p:grpSpPr bwMode="auto">
          <a:xfrm>
            <a:off x="5397034" y="4811947"/>
            <a:ext cx="819471" cy="348916"/>
            <a:chOff x="2999" y="3160"/>
            <a:chExt cx="545" cy="232"/>
          </a:xfrm>
        </p:grpSpPr>
        <p:sp>
          <p:nvSpPr>
            <p:cNvPr id="395" name="Rectangle 135"/>
            <p:cNvSpPr>
              <a:spLocks noChangeArrowheads="1"/>
            </p:cNvSpPr>
            <p:nvPr/>
          </p:nvSpPr>
          <p:spPr bwMode="auto">
            <a:xfrm>
              <a:off x="3307" y="3306"/>
              <a:ext cx="60" cy="60"/>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396" name="Group 136"/>
            <p:cNvGrpSpPr>
              <a:grpSpLocks/>
            </p:cNvGrpSpPr>
            <p:nvPr/>
          </p:nvGrpSpPr>
          <p:grpSpPr bwMode="auto">
            <a:xfrm>
              <a:off x="2999" y="3160"/>
              <a:ext cx="545" cy="232"/>
              <a:chOff x="2483" y="3160"/>
              <a:chExt cx="545" cy="232"/>
            </a:xfrm>
          </p:grpSpPr>
          <p:sp>
            <p:nvSpPr>
              <p:cNvPr id="397" name="Rectangle 137"/>
              <p:cNvSpPr>
                <a:spLocks noChangeArrowheads="1"/>
              </p:cNvSpPr>
              <p:nvPr/>
            </p:nvSpPr>
            <p:spPr bwMode="auto">
              <a:xfrm>
                <a:off x="2711" y="3306"/>
                <a:ext cx="60" cy="60"/>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398" name="Rectangle 138"/>
              <p:cNvSpPr>
                <a:spLocks noChangeArrowheads="1"/>
              </p:cNvSpPr>
              <p:nvPr/>
            </p:nvSpPr>
            <p:spPr bwMode="auto">
              <a:xfrm>
                <a:off x="2711" y="3222"/>
                <a:ext cx="60" cy="60"/>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399" name="Group 139"/>
              <p:cNvGrpSpPr>
                <a:grpSpLocks/>
              </p:cNvGrpSpPr>
              <p:nvPr/>
            </p:nvGrpSpPr>
            <p:grpSpPr bwMode="auto">
              <a:xfrm>
                <a:off x="2483" y="3160"/>
                <a:ext cx="545" cy="232"/>
                <a:chOff x="1979" y="3160"/>
                <a:chExt cx="545" cy="232"/>
              </a:xfrm>
            </p:grpSpPr>
            <p:grpSp>
              <p:nvGrpSpPr>
                <p:cNvPr id="400" name="Group 140"/>
                <p:cNvGrpSpPr>
                  <a:grpSpLocks/>
                </p:cNvGrpSpPr>
                <p:nvPr/>
              </p:nvGrpSpPr>
              <p:grpSpPr bwMode="auto">
                <a:xfrm>
                  <a:off x="1979" y="3160"/>
                  <a:ext cx="545" cy="232"/>
                  <a:chOff x="803" y="3160"/>
                  <a:chExt cx="545" cy="232"/>
                </a:xfrm>
              </p:grpSpPr>
              <p:grpSp>
                <p:nvGrpSpPr>
                  <p:cNvPr id="403" name="Group 141"/>
                  <p:cNvGrpSpPr>
                    <a:grpSpLocks/>
                  </p:cNvGrpSpPr>
                  <p:nvPr/>
                </p:nvGrpSpPr>
                <p:grpSpPr bwMode="auto">
                  <a:xfrm>
                    <a:off x="803" y="3160"/>
                    <a:ext cx="397" cy="232"/>
                    <a:chOff x="1301" y="3238"/>
                    <a:chExt cx="397" cy="232"/>
                  </a:xfrm>
                </p:grpSpPr>
                <p:sp>
                  <p:nvSpPr>
                    <p:cNvPr id="405" name="Freeform 142"/>
                    <p:cNvSpPr>
                      <a:spLocks/>
                    </p:cNvSpPr>
                    <p:nvPr/>
                  </p:nvSpPr>
                  <p:spPr bwMode="auto">
                    <a:xfrm>
                      <a:off x="1334" y="3283"/>
                      <a:ext cx="364" cy="187"/>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406" name="Text Box 143"/>
                    <p:cNvSpPr txBox="1">
                      <a:spLocks noChangeArrowheads="1"/>
                    </p:cNvSpPr>
                    <p:nvPr/>
                  </p:nvSpPr>
                  <p:spPr bwMode="auto">
                    <a:xfrm>
                      <a:off x="1301" y="3238"/>
                      <a:ext cx="223"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dirty="0">
                          <a:solidFill>
                            <a:srgbClr val="000000"/>
                          </a:solidFill>
                        </a:rPr>
                        <a:t>O2</a:t>
                      </a:r>
                      <a:endParaRPr lang="en-US" sz="1042" dirty="0">
                        <a:solidFill>
                          <a:srgbClr val="000000"/>
                        </a:solidFill>
                      </a:endParaRPr>
                    </a:p>
                  </p:txBody>
                </p:sp>
              </p:grpSp>
              <p:sp>
                <p:nvSpPr>
                  <p:cNvPr id="404" name="Line 144"/>
                  <p:cNvSpPr>
                    <a:spLocks noChangeShapeType="1"/>
                  </p:cNvSpPr>
                  <p:nvPr/>
                </p:nvSpPr>
                <p:spPr bwMode="auto">
                  <a:xfrm rot="-5400000">
                    <a:off x="1291" y="3237"/>
                    <a:ext cx="0" cy="114"/>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401" name="Rectangle 145"/>
                <p:cNvSpPr>
                  <a:spLocks noChangeArrowheads="1"/>
                </p:cNvSpPr>
                <p:nvPr/>
              </p:nvSpPr>
              <p:spPr bwMode="auto">
                <a:xfrm>
                  <a:off x="2123" y="3306"/>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402" name="Rectangle 146"/>
                <p:cNvSpPr>
                  <a:spLocks noChangeArrowheads="1"/>
                </p:cNvSpPr>
                <p:nvPr/>
              </p:nvSpPr>
              <p:spPr bwMode="auto">
                <a:xfrm>
                  <a:off x="2039" y="3306"/>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sp>
        <p:nvSpPr>
          <p:cNvPr id="407" name="Rectangle 147"/>
          <p:cNvSpPr>
            <a:spLocks noChangeArrowheads="1"/>
          </p:cNvSpPr>
          <p:nvPr/>
        </p:nvSpPr>
        <p:spPr bwMode="auto">
          <a:xfrm>
            <a:off x="6832988" y="4318653"/>
            <a:ext cx="387933" cy="1263316"/>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250" name="Titel 1"/>
          <p:cNvSpPr>
            <a:spLocks noGrp="1"/>
          </p:cNvSpPr>
          <p:nvPr>
            <p:ph type="title"/>
          </p:nvPr>
        </p:nvSpPr>
        <p:spPr>
          <a:xfrm>
            <a:off x="2326432" y="790688"/>
            <a:ext cx="8157125" cy="828493"/>
          </a:xfrm>
        </p:spPr>
        <p:txBody>
          <a:bodyPr/>
          <a:lstStyle/>
          <a:p>
            <a:r>
              <a:rPr lang="es-AR" sz="1705" dirty="0">
                <a:solidFill>
                  <a:srgbClr val="5A5A5A"/>
                </a:solidFill>
              </a:rPr>
              <a:t>Estrategias del Sistema de Picking</a:t>
            </a:r>
            <a:br>
              <a:rPr lang="es-AR" sz="1705" dirty="0">
                <a:solidFill>
                  <a:srgbClr val="5A5A5A"/>
                </a:solidFill>
              </a:rPr>
            </a:br>
            <a:r>
              <a:rPr lang="es-AR" u="sng" dirty="0">
                <a:solidFill>
                  <a:srgbClr val="004696"/>
                </a:solidFill>
              </a:rPr>
              <a:t>1 Etapa</a:t>
            </a:r>
            <a:r>
              <a:rPr lang="es-AR" dirty="0">
                <a:solidFill>
                  <a:srgbClr val="004696"/>
                </a:solidFill>
              </a:rPr>
              <a:t>: </a:t>
            </a:r>
            <a:r>
              <a:rPr lang="es-AR" dirty="0" err="1">
                <a:solidFill>
                  <a:srgbClr val="004696"/>
                </a:solidFill>
              </a:rPr>
              <a:t>Forwarding</a:t>
            </a:r>
            <a:r>
              <a:rPr lang="es-AR" dirty="0">
                <a:solidFill>
                  <a:srgbClr val="004696"/>
                </a:solidFill>
              </a:rPr>
              <a:t> </a:t>
            </a:r>
            <a:r>
              <a:rPr lang="es-AR" dirty="0" err="1">
                <a:solidFill>
                  <a:srgbClr val="004696"/>
                </a:solidFill>
              </a:rPr>
              <a:t>System</a:t>
            </a:r>
            <a:r>
              <a:rPr lang="es-AR" dirty="0">
                <a:solidFill>
                  <a:srgbClr val="004696"/>
                </a:solidFill>
              </a:rPr>
              <a:t> (FWS)</a:t>
            </a:r>
          </a:p>
        </p:txBody>
      </p:sp>
      <p:sp>
        <p:nvSpPr>
          <p:cNvPr id="251" name="250 Rectángulo redondeado"/>
          <p:cNvSpPr/>
          <p:nvPr/>
        </p:nvSpPr>
        <p:spPr>
          <a:xfrm>
            <a:off x="2529627" y="5816110"/>
            <a:ext cx="852445" cy="511467"/>
          </a:xfrm>
          <a:prstGeom prst="roundRect">
            <a:avLst/>
          </a:prstGeom>
          <a:solidFill>
            <a:schemeClr val="accent3">
              <a:lumMod val="40000"/>
              <a:lumOff val="60000"/>
            </a:schemeClr>
          </a:solidFill>
          <a:ln>
            <a:noFill/>
          </a:ln>
        </p:spPr>
        <p:txBody>
          <a:bodyPr vert="horz" wrap="square" lIns="85244" tIns="44327" rIns="85244" bIns="44327" numCol="1" rtlCol="0" anchor="ctr" anchorCtr="0" compatLnSpc="1">
            <a:prstTxWarp prst="textNoShape">
              <a:avLst/>
            </a:prstTxWarp>
          </a:bodyPr>
          <a:lstStyle/>
          <a:p>
            <a:pPr algn="ctr" defTabSz="959348" fontAlgn="base">
              <a:spcBef>
                <a:spcPct val="0"/>
              </a:spcBef>
              <a:spcAft>
                <a:spcPct val="0"/>
              </a:spcAft>
            </a:pPr>
            <a:r>
              <a:rPr lang="es-ES" sz="1516" b="1" dirty="0">
                <a:solidFill>
                  <a:srgbClr val="000000"/>
                </a:solidFill>
                <a:latin typeface="Arial" charset="0"/>
              </a:rPr>
              <a:t>“n” </a:t>
            </a:r>
          </a:p>
          <a:p>
            <a:pPr algn="ctr" defTabSz="959348" fontAlgn="base">
              <a:spcBef>
                <a:spcPct val="0"/>
              </a:spcBef>
              <a:spcAft>
                <a:spcPct val="0"/>
              </a:spcAft>
            </a:pPr>
            <a:r>
              <a:rPr lang="es-ES" sz="1516" b="1" dirty="0" err="1">
                <a:solidFill>
                  <a:srgbClr val="000000"/>
                </a:solidFill>
                <a:latin typeface="Arial" charset="0"/>
              </a:rPr>
              <a:t>man</a:t>
            </a:r>
            <a:endParaRPr lang="es-AR" sz="1516" b="1" dirty="0">
              <a:solidFill>
                <a:srgbClr val="000000"/>
              </a:solidFill>
              <a:latin typeface="Arial" charset="0"/>
            </a:endParaRPr>
          </a:p>
        </p:txBody>
      </p:sp>
      <p:sp>
        <p:nvSpPr>
          <p:cNvPr id="252" name="251 Rectángulo redondeado"/>
          <p:cNvSpPr/>
          <p:nvPr/>
        </p:nvSpPr>
        <p:spPr>
          <a:xfrm>
            <a:off x="3528523" y="5816110"/>
            <a:ext cx="852445" cy="511467"/>
          </a:xfrm>
          <a:prstGeom prst="roundRect">
            <a:avLst/>
          </a:prstGeom>
          <a:solidFill>
            <a:schemeClr val="accent3">
              <a:lumMod val="40000"/>
              <a:lumOff val="60000"/>
            </a:schemeClr>
          </a:solidFill>
          <a:ln>
            <a:noFill/>
          </a:ln>
        </p:spPr>
        <p:txBody>
          <a:bodyPr vert="horz" wrap="square" lIns="85244" tIns="44327" rIns="85244" bIns="44327" numCol="1" rtlCol="0" anchor="ctr" anchorCtr="0" compatLnSpc="1">
            <a:prstTxWarp prst="textNoShape">
              <a:avLst/>
            </a:prstTxWarp>
          </a:bodyPr>
          <a:lstStyle/>
          <a:p>
            <a:pPr algn="ctr" defTabSz="959348" fontAlgn="base">
              <a:spcBef>
                <a:spcPct val="0"/>
              </a:spcBef>
              <a:spcAft>
                <a:spcPct val="0"/>
              </a:spcAft>
            </a:pPr>
            <a:r>
              <a:rPr lang="es-ES" sz="1516" b="1" dirty="0">
                <a:solidFill>
                  <a:srgbClr val="000000"/>
                </a:solidFill>
                <a:latin typeface="Arial" charset="0"/>
              </a:rPr>
              <a:t>1 </a:t>
            </a:r>
          </a:p>
          <a:p>
            <a:pPr algn="ctr" defTabSz="959348" fontAlgn="base">
              <a:spcBef>
                <a:spcPct val="0"/>
              </a:spcBef>
              <a:spcAft>
                <a:spcPct val="0"/>
              </a:spcAft>
            </a:pPr>
            <a:r>
              <a:rPr lang="es-ES" sz="1516" b="1" dirty="0" err="1">
                <a:solidFill>
                  <a:srgbClr val="000000"/>
                </a:solidFill>
                <a:latin typeface="Arial" charset="0"/>
              </a:rPr>
              <a:t>stage</a:t>
            </a:r>
            <a:endParaRPr lang="es-AR" sz="1516" b="1" dirty="0">
              <a:solidFill>
                <a:srgbClr val="000000"/>
              </a:solidFill>
              <a:latin typeface="Arial" charset="0"/>
            </a:endParaRPr>
          </a:p>
        </p:txBody>
      </p:sp>
      <p:sp>
        <p:nvSpPr>
          <p:cNvPr id="253" name="252 Rectángulo redondeado"/>
          <p:cNvSpPr/>
          <p:nvPr/>
        </p:nvSpPr>
        <p:spPr>
          <a:xfrm>
            <a:off x="4527418" y="5816110"/>
            <a:ext cx="852445" cy="511467"/>
          </a:xfrm>
          <a:prstGeom prst="roundRect">
            <a:avLst/>
          </a:prstGeom>
          <a:solidFill>
            <a:schemeClr val="accent3">
              <a:lumMod val="40000"/>
              <a:lumOff val="60000"/>
            </a:schemeClr>
          </a:solidFill>
          <a:ln>
            <a:noFill/>
          </a:ln>
        </p:spPr>
        <p:txBody>
          <a:bodyPr vert="horz" wrap="square" lIns="85244" tIns="44327" rIns="85244" bIns="44327" numCol="1" rtlCol="0" anchor="ctr" anchorCtr="0" compatLnSpc="1">
            <a:prstTxWarp prst="textNoShape">
              <a:avLst/>
            </a:prstTxWarp>
          </a:bodyPr>
          <a:lstStyle/>
          <a:p>
            <a:pPr algn="ctr" defTabSz="959348" fontAlgn="base">
              <a:spcBef>
                <a:spcPct val="0"/>
              </a:spcBef>
              <a:spcAft>
                <a:spcPct val="0"/>
              </a:spcAft>
            </a:pPr>
            <a:r>
              <a:rPr lang="es-ES" sz="1516" b="1" dirty="0">
                <a:solidFill>
                  <a:srgbClr val="000000"/>
                </a:solidFill>
                <a:latin typeface="Arial" pitchFamily="34" charset="0"/>
              </a:rPr>
              <a:t>“n”</a:t>
            </a:r>
            <a:r>
              <a:rPr lang="es-ES" sz="1516" b="1" dirty="0">
                <a:solidFill>
                  <a:srgbClr val="000000"/>
                </a:solidFill>
                <a:latin typeface="Arial" charset="0"/>
              </a:rPr>
              <a:t> </a:t>
            </a:r>
          </a:p>
          <a:p>
            <a:pPr algn="ctr" defTabSz="959348" fontAlgn="base">
              <a:spcBef>
                <a:spcPct val="0"/>
              </a:spcBef>
              <a:spcAft>
                <a:spcPct val="0"/>
              </a:spcAft>
            </a:pPr>
            <a:r>
              <a:rPr lang="es-ES" sz="1516" b="1" dirty="0" err="1">
                <a:solidFill>
                  <a:srgbClr val="000000"/>
                </a:solidFill>
                <a:latin typeface="Arial" charset="0"/>
              </a:rPr>
              <a:t>orders</a:t>
            </a:r>
            <a:endParaRPr lang="es-AR" sz="1516" b="1" dirty="0">
              <a:solidFill>
                <a:srgbClr val="000000"/>
              </a:solidFill>
              <a:latin typeface="Arial" charset="0"/>
            </a:endParaRPr>
          </a:p>
        </p:txBody>
      </p:sp>
      <p:sp>
        <p:nvSpPr>
          <p:cNvPr id="6"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extLst>
      <p:ext uri="{BB962C8B-B14F-4D97-AF65-F5344CB8AC3E}">
        <p14:creationId xmlns:p14="http://schemas.microsoft.com/office/powerpoint/2010/main" val="30692626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21212E-6 -4.73684E-6 L 0.10091 -4.73684E-6 " pathEditMode="relative" rAng="0" ptsTypes="AA">
                                      <p:cBhvr>
                                        <p:cTn id="6" dur="2000" fill="hold"/>
                                        <p:tgtEl>
                                          <p:spTgt spid="205"/>
                                        </p:tgtEl>
                                        <p:attrNameLst>
                                          <p:attrName>ppt_x</p:attrName>
                                          <p:attrName>ppt_y</p:attrName>
                                        </p:attrNameLst>
                                      </p:cBhvr>
                                      <p:rCtr x="5045" y="0"/>
                                    </p:animMotion>
                                  </p:childTnLst>
                                </p:cTn>
                              </p:par>
                            </p:childTnLst>
                          </p:cTn>
                        </p:par>
                        <p:par>
                          <p:cTn id="7" fill="hold">
                            <p:stCondLst>
                              <p:cond delay="2000"/>
                            </p:stCondLst>
                            <p:childTnLst>
                              <p:par>
                                <p:cTn id="8" presetID="3" presetClass="exit" presetSubtype="10" fill="hold" nodeType="afterEffect">
                                  <p:stCondLst>
                                    <p:cond delay="0"/>
                                  </p:stCondLst>
                                  <p:childTnLst>
                                    <p:animEffect transition="out" filter="blinds(horizontal)">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dissolve">
                                      <p:cBhvr>
                                        <p:cTn id="13" dur="500"/>
                                        <p:tgtEl>
                                          <p:spTgt spid="219"/>
                                        </p:tgtEl>
                                      </p:cBhvr>
                                    </p:animEffect>
                                  </p:childTnLst>
                                </p:cTn>
                              </p:par>
                            </p:childTnLst>
                          </p:cTn>
                        </p:par>
                        <p:par>
                          <p:cTn id="14" fill="hold">
                            <p:stCondLst>
                              <p:cond delay="2500"/>
                            </p:stCondLst>
                            <p:childTnLst>
                              <p:par>
                                <p:cTn id="15" presetID="63" presetClass="path" presetSubtype="0" accel="50000" decel="50000" fill="hold" nodeType="afterEffect">
                                  <p:stCondLst>
                                    <p:cond delay="0"/>
                                  </p:stCondLst>
                                  <p:childTnLst>
                                    <p:animMotion origin="layout" path="M 1.21212E-6 -1.05263E-6 L 0.17818 -1.05263E-6 " pathEditMode="relative" rAng="0" ptsTypes="AA">
                                      <p:cBhvr>
                                        <p:cTn id="16" dur="2000" fill="hold"/>
                                        <p:tgtEl>
                                          <p:spTgt spid="210"/>
                                        </p:tgtEl>
                                        <p:attrNameLst>
                                          <p:attrName>ppt_x</p:attrName>
                                          <p:attrName>ppt_y</p:attrName>
                                        </p:attrNameLst>
                                      </p:cBhvr>
                                      <p:rCtr x="8909" y="0"/>
                                    </p:animMotion>
                                  </p:childTnLst>
                                </p:cTn>
                              </p:par>
                            </p:childTnLst>
                          </p:cTn>
                        </p:par>
                        <p:par>
                          <p:cTn id="17" fill="hold">
                            <p:stCondLst>
                              <p:cond delay="4500"/>
                            </p:stCondLst>
                            <p:childTnLst>
                              <p:par>
                                <p:cTn id="18" presetID="3" presetClass="exit" presetSubtype="10" fill="hold" nodeType="afterEffect">
                                  <p:stCondLst>
                                    <p:cond delay="0"/>
                                  </p:stCondLst>
                                  <p:childTnLst>
                                    <p:animEffect transition="out" filter="blinds(horizontal)">
                                      <p:cBhvr>
                                        <p:cTn id="19" dur="500"/>
                                        <p:tgtEl>
                                          <p:spTgt spid="210"/>
                                        </p:tgtEl>
                                      </p:cBhvr>
                                    </p:animEffect>
                                    <p:set>
                                      <p:cBhvr>
                                        <p:cTn id="20" dur="1" fill="hold">
                                          <p:stCondLst>
                                            <p:cond delay="499"/>
                                          </p:stCondLst>
                                        </p:cTn>
                                        <p:tgtEl>
                                          <p:spTgt spid="210"/>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dissolve">
                                      <p:cBhvr>
                                        <p:cTn id="23" dur="500"/>
                                        <p:tgtEl>
                                          <p:spTgt spid="227"/>
                                        </p:tgtEl>
                                      </p:cBhvr>
                                    </p:animEffect>
                                  </p:childTnLst>
                                </p:cTn>
                              </p:par>
                            </p:childTnLst>
                          </p:cTn>
                        </p:par>
                        <p:par>
                          <p:cTn id="24" fill="hold">
                            <p:stCondLst>
                              <p:cond delay="5000"/>
                            </p:stCondLst>
                            <p:childTnLst>
                              <p:par>
                                <p:cTn id="25" presetID="63" presetClass="path" presetSubtype="0" accel="50000" decel="50000" fill="hold" nodeType="afterEffect">
                                  <p:stCondLst>
                                    <p:cond delay="0"/>
                                  </p:stCondLst>
                                  <p:childTnLst>
                                    <p:animMotion origin="layout" path="M 0.00091 -4.73684E-6 L 0.07909 -4.73684E-6 " pathEditMode="relative" rAng="0" ptsTypes="AA">
                                      <p:cBhvr>
                                        <p:cTn id="26" dur="2000" fill="hold"/>
                                        <p:tgtEl>
                                          <p:spTgt spid="219"/>
                                        </p:tgtEl>
                                        <p:attrNameLst>
                                          <p:attrName>ppt_x</p:attrName>
                                          <p:attrName>ppt_y</p:attrName>
                                        </p:attrNameLst>
                                      </p:cBhvr>
                                      <p:rCtr x="3909" y="0"/>
                                    </p:animMotion>
                                  </p:childTnLst>
                                </p:cTn>
                              </p:par>
                            </p:childTnLst>
                          </p:cTn>
                        </p:par>
                        <p:par>
                          <p:cTn id="27" fill="hold">
                            <p:stCondLst>
                              <p:cond delay="7000"/>
                            </p:stCondLst>
                            <p:childTnLst>
                              <p:par>
                                <p:cTn id="28" presetID="3" presetClass="exit" presetSubtype="10" fill="hold" nodeType="afterEffect">
                                  <p:stCondLst>
                                    <p:cond delay="0"/>
                                  </p:stCondLst>
                                  <p:childTnLst>
                                    <p:animEffect transition="out" filter="blinds(horizontal)">
                                      <p:cBhvr>
                                        <p:cTn id="29" dur="500"/>
                                        <p:tgtEl>
                                          <p:spTgt spid="219"/>
                                        </p:tgtEl>
                                      </p:cBhvr>
                                    </p:animEffect>
                                    <p:set>
                                      <p:cBhvr>
                                        <p:cTn id="30" dur="1" fill="hold">
                                          <p:stCondLst>
                                            <p:cond delay="499"/>
                                          </p:stCondLst>
                                        </p:cTn>
                                        <p:tgtEl>
                                          <p:spTgt spid="219"/>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235"/>
                                        </p:tgtEl>
                                        <p:attrNameLst>
                                          <p:attrName>style.visibility</p:attrName>
                                        </p:attrNameLst>
                                      </p:cBhvr>
                                      <p:to>
                                        <p:strVal val="visible"/>
                                      </p:to>
                                    </p:set>
                                    <p:animEffect transition="in" filter="dissolve">
                                      <p:cBhvr>
                                        <p:cTn id="33" dur="500"/>
                                        <p:tgtEl>
                                          <p:spTgt spid="235"/>
                                        </p:tgtEl>
                                      </p:cBhvr>
                                    </p:animEffect>
                                  </p:childTnLst>
                                </p:cTn>
                              </p:par>
                            </p:childTnLst>
                          </p:cTn>
                        </p:par>
                        <p:par>
                          <p:cTn id="34" fill="hold">
                            <p:stCondLst>
                              <p:cond delay="7500"/>
                            </p:stCondLst>
                            <p:childTnLst>
                              <p:par>
                                <p:cTn id="35" presetID="63" presetClass="path" presetSubtype="0" accel="50000" decel="50000" fill="hold" nodeType="afterEffect">
                                  <p:stCondLst>
                                    <p:cond delay="0"/>
                                  </p:stCondLst>
                                  <p:childTnLst>
                                    <p:animMotion origin="layout" path="M -6.06061E-7 -1.05263E-6 L 0.07636 -1.05263E-6 " pathEditMode="relative" rAng="0" ptsTypes="AA">
                                      <p:cBhvr>
                                        <p:cTn id="36" dur="2000" fill="hold"/>
                                        <p:tgtEl>
                                          <p:spTgt spid="227"/>
                                        </p:tgtEl>
                                        <p:attrNameLst>
                                          <p:attrName>ppt_x</p:attrName>
                                          <p:attrName>ppt_y</p:attrName>
                                        </p:attrNameLst>
                                      </p:cBhvr>
                                      <p:rCtr x="3818" y="0"/>
                                    </p:animMotion>
                                  </p:childTnLst>
                                </p:cTn>
                              </p:par>
                            </p:childTnLst>
                          </p:cTn>
                        </p:par>
                        <p:par>
                          <p:cTn id="37" fill="hold">
                            <p:stCondLst>
                              <p:cond delay="9500"/>
                            </p:stCondLst>
                            <p:childTnLst>
                              <p:par>
                                <p:cTn id="38" presetID="3" presetClass="exit" presetSubtype="10" fill="hold" nodeType="afterEffect">
                                  <p:stCondLst>
                                    <p:cond delay="0"/>
                                  </p:stCondLst>
                                  <p:childTnLst>
                                    <p:animEffect transition="out" filter="blinds(horizontal)">
                                      <p:cBhvr>
                                        <p:cTn id="39" dur="500"/>
                                        <p:tgtEl>
                                          <p:spTgt spid="227"/>
                                        </p:tgtEl>
                                      </p:cBhvr>
                                    </p:animEffect>
                                    <p:set>
                                      <p:cBhvr>
                                        <p:cTn id="40" dur="1" fill="hold">
                                          <p:stCondLst>
                                            <p:cond delay="499"/>
                                          </p:stCondLst>
                                        </p:cTn>
                                        <p:tgtEl>
                                          <p:spTgt spid="227"/>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245"/>
                                        </p:tgtEl>
                                        <p:attrNameLst>
                                          <p:attrName>style.visibility</p:attrName>
                                        </p:attrNameLst>
                                      </p:cBhvr>
                                      <p:to>
                                        <p:strVal val="visible"/>
                                      </p:to>
                                    </p:set>
                                    <p:animEffect transition="in" filter="dissolve">
                                      <p:cBhvr>
                                        <p:cTn id="43" dur="500"/>
                                        <p:tgtEl>
                                          <p:spTgt spid="245"/>
                                        </p:tgtEl>
                                      </p:cBhvr>
                                    </p:animEffect>
                                  </p:childTnLst>
                                </p:cTn>
                              </p:par>
                            </p:childTnLst>
                          </p:cTn>
                        </p:par>
                        <p:par>
                          <p:cTn id="44" fill="hold">
                            <p:stCondLst>
                              <p:cond delay="10000"/>
                            </p:stCondLst>
                            <p:childTnLst>
                              <p:par>
                                <p:cTn id="45" presetID="63" presetClass="path" presetSubtype="0" accel="50000" decel="50000" fill="hold" nodeType="afterEffect">
                                  <p:stCondLst>
                                    <p:cond delay="0"/>
                                  </p:stCondLst>
                                  <p:childTnLst>
                                    <p:animMotion origin="layout" path="M 3.0303E-7 -4.73684E-6 L 0.15455 -4.73684E-6 " pathEditMode="relative" rAng="0" ptsTypes="AA">
                                      <p:cBhvr>
                                        <p:cTn id="46" dur="2000" fill="hold"/>
                                        <p:tgtEl>
                                          <p:spTgt spid="235"/>
                                        </p:tgtEl>
                                        <p:attrNameLst>
                                          <p:attrName>ppt_x</p:attrName>
                                          <p:attrName>ppt_y</p:attrName>
                                        </p:attrNameLst>
                                      </p:cBhvr>
                                      <p:rCtr x="7727" y="0"/>
                                    </p:animMotion>
                                  </p:childTnLst>
                                </p:cTn>
                              </p:par>
                            </p:childTnLst>
                          </p:cTn>
                        </p:par>
                        <p:par>
                          <p:cTn id="47" fill="hold">
                            <p:stCondLst>
                              <p:cond delay="12000"/>
                            </p:stCondLst>
                            <p:childTnLst>
                              <p:par>
                                <p:cTn id="48" presetID="3" presetClass="exit" presetSubtype="10" fill="hold" nodeType="afterEffect">
                                  <p:stCondLst>
                                    <p:cond delay="0"/>
                                  </p:stCondLst>
                                  <p:childTnLst>
                                    <p:animEffect transition="out" filter="blinds(horizontal)">
                                      <p:cBhvr>
                                        <p:cTn id="49" dur="500"/>
                                        <p:tgtEl>
                                          <p:spTgt spid="235"/>
                                        </p:tgtEl>
                                      </p:cBhvr>
                                    </p:animEffect>
                                    <p:set>
                                      <p:cBhvr>
                                        <p:cTn id="50" dur="1" fill="hold">
                                          <p:stCondLst>
                                            <p:cond delay="499"/>
                                          </p:stCondLst>
                                        </p:cTn>
                                        <p:tgtEl>
                                          <p:spTgt spid="235"/>
                                        </p:tgtEl>
                                        <p:attrNameLst>
                                          <p:attrName>style.visibility</p:attrName>
                                        </p:attrNameLst>
                                      </p:cBhvr>
                                      <p:to>
                                        <p:strVal val="hidden"/>
                                      </p:to>
                                    </p:set>
                                  </p:childTnLst>
                                </p:cTn>
                              </p:par>
                              <p:par>
                                <p:cTn id="51" presetID="9" presetClass="entr" presetSubtype="0" fill="hold" nodeType="withEffect">
                                  <p:stCondLst>
                                    <p:cond delay="0"/>
                                  </p:stCondLst>
                                  <p:childTnLst>
                                    <p:set>
                                      <p:cBhvr>
                                        <p:cTn id="52" dur="1" fill="hold">
                                          <p:stCondLst>
                                            <p:cond delay="0"/>
                                          </p:stCondLst>
                                        </p:cTn>
                                        <p:tgtEl>
                                          <p:spTgt spid="381"/>
                                        </p:tgtEl>
                                        <p:attrNameLst>
                                          <p:attrName>style.visibility</p:attrName>
                                        </p:attrNameLst>
                                      </p:cBhvr>
                                      <p:to>
                                        <p:strVal val="visible"/>
                                      </p:to>
                                    </p:set>
                                    <p:animEffect transition="in" filter="dissolve">
                                      <p:cBhvr>
                                        <p:cTn id="53" dur="500"/>
                                        <p:tgtEl>
                                          <p:spTgt spid="381"/>
                                        </p:tgtEl>
                                      </p:cBhvr>
                                    </p:animEffect>
                                  </p:childTnLst>
                                </p:cTn>
                              </p:par>
                            </p:childTnLst>
                          </p:cTn>
                        </p:par>
                        <p:par>
                          <p:cTn id="54" fill="hold">
                            <p:stCondLst>
                              <p:cond delay="12500"/>
                            </p:stCondLst>
                            <p:childTnLst>
                              <p:par>
                                <p:cTn id="55" presetID="63" presetClass="path" presetSubtype="0" accel="50000" decel="50000" fill="hold" nodeType="afterEffect">
                                  <p:stCondLst>
                                    <p:cond delay="0"/>
                                  </p:stCondLst>
                                  <p:childTnLst>
                                    <p:animMotion origin="layout" path="M 4.84848E-6 -4.73684E-6 L 0.08181 -4.73684E-6 " pathEditMode="relative" rAng="0" ptsTypes="AA">
                                      <p:cBhvr>
                                        <p:cTn id="56" dur="2000" fill="hold"/>
                                        <p:tgtEl>
                                          <p:spTgt spid="381"/>
                                        </p:tgtEl>
                                        <p:attrNameLst>
                                          <p:attrName>ppt_x</p:attrName>
                                          <p:attrName>ppt_y</p:attrName>
                                        </p:attrNameLst>
                                      </p:cBhvr>
                                      <p:rCtr x="4091" y="0"/>
                                    </p:animMotion>
                                  </p:childTnLst>
                                </p:cTn>
                              </p:par>
                            </p:childTnLst>
                          </p:cTn>
                        </p:par>
                        <p:par>
                          <p:cTn id="57" fill="hold">
                            <p:stCondLst>
                              <p:cond delay="14500"/>
                            </p:stCondLst>
                            <p:childTnLst>
                              <p:par>
                                <p:cTn id="58" presetID="63" presetClass="path" presetSubtype="0" accel="50000" decel="50000" fill="hold" nodeType="afterEffect">
                                  <p:stCondLst>
                                    <p:cond delay="0"/>
                                  </p:stCondLst>
                                  <p:childTnLst>
                                    <p:animMotion origin="layout" path="M -4.24242E-6 -1.05263E-6 L 0.07819 -1.05263E-6 " pathEditMode="relative" rAng="0" ptsTypes="AA">
                                      <p:cBhvr>
                                        <p:cTn id="59" dur="2000" fill="hold"/>
                                        <p:tgtEl>
                                          <p:spTgt spid="245"/>
                                        </p:tgtEl>
                                        <p:attrNameLst>
                                          <p:attrName>ppt_x</p:attrName>
                                          <p:attrName>ppt_y</p:attrName>
                                        </p:attrNameLst>
                                      </p:cBhvr>
                                      <p:rCtr x="3909" y="0"/>
                                    </p:animMotion>
                                  </p:childTnLst>
                                </p:cTn>
                              </p:par>
                            </p:childTnLst>
                          </p:cTn>
                        </p:par>
                        <p:par>
                          <p:cTn id="60" fill="hold">
                            <p:stCondLst>
                              <p:cond delay="16500"/>
                            </p:stCondLst>
                            <p:childTnLst>
                              <p:par>
                                <p:cTn id="61" presetID="3" presetClass="exit" presetSubtype="10" fill="hold" nodeType="afterEffect">
                                  <p:stCondLst>
                                    <p:cond delay="0"/>
                                  </p:stCondLst>
                                  <p:childTnLst>
                                    <p:animEffect transition="out" filter="blinds(horizontal)">
                                      <p:cBhvr>
                                        <p:cTn id="62" dur="500"/>
                                        <p:tgtEl>
                                          <p:spTgt spid="245"/>
                                        </p:tgtEl>
                                      </p:cBhvr>
                                    </p:animEffect>
                                    <p:set>
                                      <p:cBhvr>
                                        <p:cTn id="63" dur="1" fill="hold">
                                          <p:stCondLst>
                                            <p:cond delay="499"/>
                                          </p:stCondLst>
                                        </p:cTn>
                                        <p:tgtEl>
                                          <p:spTgt spid="245"/>
                                        </p:tgtEl>
                                        <p:attrNameLst>
                                          <p:attrName>style.visibility</p:attrName>
                                        </p:attrNameLst>
                                      </p:cBhvr>
                                      <p:to>
                                        <p:strVal val="hidden"/>
                                      </p:to>
                                    </p:set>
                                  </p:childTnLst>
                                </p:cTn>
                              </p:par>
                              <p:par>
                                <p:cTn id="64" presetID="9" presetClass="entr" presetSubtype="0" fill="hold" nodeType="withEffect">
                                  <p:stCondLst>
                                    <p:cond delay="0"/>
                                  </p:stCondLst>
                                  <p:childTnLst>
                                    <p:set>
                                      <p:cBhvr>
                                        <p:cTn id="65" dur="1" fill="hold">
                                          <p:stCondLst>
                                            <p:cond delay="0"/>
                                          </p:stCondLst>
                                        </p:cTn>
                                        <p:tgtEl>
                                          <p:spTgt spid="394"/>
                                        </p:tgtEl>
                                        <p:attrNameLst>
                                          <p:attrName>style.visibility</p:attrName>
                                        </p:attrNameLst>
                                      </p:cBhvr>
                                      <p:to>
                                        <p:strVal val="visible"/>
                                      </p:to>
                                    </p:set>
                                    <p:animEffect transition="in" filter="dissolve">
                                      <p:cBhvr>
                                        <p:cTn id="66" dur="500"/>
                                        <p:tgtEl>
                                          <p:spTgt spid="394"/>
                                        </p:tgtEl>
                                      </p:cBhvr>
                                    </p:animEffect>
                                  </p:childTnLst>
                                </p:cTn>
                              </p:par>
                            </p:childTnLst>
                          </p:cTn>
                        </p:par>
                        <p:par>
                          <p:cTn id="67" fill="hold">
                            <p:stCondLst>
                              <p:cond delay="17000"/>
                            </p:stCondLst>
                            <p:childTnLst>
                              <p:par>
                                <p:cTn id="68" presetID="63" presetClass="path" presetSubtype="0" accel="50000" decel="50000" fill="hold" nodeType="afterEffect">
                                  <p:stCondLst>
                                    <p:cond delay="0"/>
                                  </p:stCondLst>
                                  <p:childTnLst>
                                    <p:animMotion origin="layout" path="M 3.93939E-6 -1.05263E-6 L 0.08272 -1.05263E-6 " pathEditMode="relative" rAng="0" ptsTypes="AA">
                                      <p:cBhvr>
                                        <p:cTn id="69" dur="2000" fill="hold"/>
                                        <p:tgtEl>
                                          <p:spTgt spid="394"/>
                                        </p:tgtEl>
                                        <p:attrNameLst>
                                          <p:attrName>ppt_x</p:attrName>
                                          <p:attrName>ppt_y</p:attrName>
                                        </p:attrNameLst>
                                      </p:cBhvr>
                                      <p:rCtr x="4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p:cNvGrpSpPr/>
          <p:nvPr/>
        </p:nvGrpSpPr>
        <p:grpSpPr>
          <a:xfrm>
            <a:off x="6829765" y="2102714"/>
            <a:ext cx="3861290" cy="4068133"/>
            <a:chOff x="127000" y="127000"/>
            <a:chExt cx="1763014" cy="1655705"/>
          </a:xfrm>
        </p:grpSpPr>
        <p:sp>
          <p:nvSpPr>
            <p:cNvPr id="9" name="shpContent409861"/>
            <p:cNvSpPr txBox="1">
              <a:spLocks noChangeArrowheads="1"/>
            </p:cNvSpPr>
            <p:nvPr/>
          </p:nvSpPr>
          <p:spPr bwMode="auto">
            <a:xfrm>
              <a:off x="127000" y="339415"/>
              <a:ext cx="1763014" cy="1443290"/>
            </a:xfrm>
            <a:prstGeom prst="rect">
              <a:avLst/>
            </a:prstGeom>
            <a:solidFill>
              <a:srgbClr val="FFFFFF"/>
            </a:solidFill>
            <a:ln w="19050">
              <a:solidFill>
                <a:srgbClr val="82A0C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0" indent="0" algn="l" defTabSz="515938" rtl="0" eaLnBrk="1" fontAlgn="base" hangingPunct="1">
                <a:spcBef>
                  <a:spcPct val="0"/>
                </a:spcBef>
                <a:spcAft>
                  <a:spcPts val="800"/>
                </a:spcAft>
                <a:buClr>
                  <a:srgbClr val="5A5A5A"/>
                </a:buClr>
                <a:buFont typeface="Arial" charset="0"/>
                <a:defRPr lang="de-DE" sz="1400" dirty="0" smtClean="0">
                  <a:solidFill>
                    <a:schemeClr val="tx1"/>
                  </a:solidFill>
                  <a:latin typeface="+mn-lt"/>
                  <a:ea typeface="+mn-ea"/>
                  <a:cs typeface="+mn-cs"/>
                </a:defRPr>
              </a:lvl1pPr>
              <a:lvl2pPr marL="180975" indent="-179388" algn="l" defTabSz="515938" rtl="0" eaLnBrk="1" fontAlgn="base" hangingPunct="1">
                <a:spcBef>
                  <a:spcPct val="0"/>
                </a:spcBef>
                <a:spcAft>
                  <a:spcPts val="800"/>
                </a:spcAft>
                <a:buClr>
                  <a:schemeClr val="tx1"/>
                </a:buClr>
                <a:buFont typeface="Arial" charset="0"/>
                <a:buChar char="•"/>
                <a:defRPr lang="de-DE" sz="1400" dirty="0" smtClean="0">
                  <a:solidFill>
                    <a:schemeClr val="tx1"/>
                  </a:solidFill>
                  <a:latin typeface="+mn-lt"/>
                </a:defRPr>
              </a:lvl2pPr>
              <a:lvl3pPr marL="180975" indent="0" algn="l" defTabSz="515938" rtl="0" eaLnBrk="1" fontAlgn="base" hangingPunct="1">
                <a:spcBef>
                  <a:spcPct val="0"/>
                </a:spcBef>
                <a:spcAft>
                  <a:spcPts val="800"/>
                </a:spcAft>
                <a:buSzPct val="75000"/>
                <a:buFont typeface="Wingdings" pitchFamily="2" charset="2"/>
                <a:defRPr lang="de-DE" sz="1400" dirty="0" smtClean="0">
                  <a:solidFill>
                    <a:schemeClr val="tx1"/>
                  </a:solidFill>
                  <a:latin typeface="+mn-lt"/>
                </a:defRPr>
              </a:lvl3pPr>
              <a:lvl4pPr marL="358775" indent="-177800" algn="l" defTabSz="515938" rtl="0" eaLnBrk="1" fontAlgn="base" hangingPunct="1">
                <a:spcBef>
                  <a:spcPct val="0"/>
                </a:spcBef>
                <a:spcAft>
                  <a:spcPts val="800"/>
                </a:spcAft>
                <a:buChar char="-"/>
                <a:tabLst/>
                <a:defRPr lang="de-DE" sz="1400" dirty="0" smtClean="0">
                  <a:solidFill>
                    <a:schemeClr val="tx1"/>
                  </a:solidFill>
                  <a:latin typeface="+mn-lt"/>
                </a:defRPr>
              </a:lvl4pPr>
              <a:lvl5pPr marL="493713" indent="0" algn="l" defTabSz="515938" rtl="0" eaLnBrk="1" fontAlgn="base" hangingPunct="1">
                <a:spcBef>
                  <a:spcPts val="0"/>
                </a:spcBef>
                <a:spcAft>
                  <a:spcPts val="800"/>
                </a:spcAft>
                <a:buSzPct val="60000"/>
                <a:buFontTx/>
                <a:buNone/>
                <a:defRPr lang="de-DE" sz="1400" baseline="0" dirty="0" smtClean="0">
                  <a:solidFill>
                    <a:schemeClr val="tx1"/>
                  </a:solidFill>
                  <a:latin typeface="+mn-lt"/>
                </a:defRPr>
              </a:lvl5pPr>
              <a:lvl6pPr marL="769938" indent="0" algn="l" defTabSz="515938" rtl="0" eaLnBrk="1" fontAlgn="base" hangingPunct="1">
                <a:spcBef>
                  <a:spcPts val="0"/>
                </a:spcBef>
                <a:spcAft>
                  <a:spcPts val="800"/>
                </a:spcAft>
                <a:buSzPct val="60000"/>
                <a:buFont typeface="Wingdings" pitchFamily="2" charset="2"/>
                <a:buNone/>
                <a:defRPr lang="de-DE" sz="1400" baseline="0" dirty="0">
                  <a:solidFill>
                    <a:schemeClr val="tx1"/>
                  </a:solidFill>
                  <a:latin typeface="+mn-lt"/>
                </a:defRPr>
              </a:lvl6pPr>
              <a:lvl7pPr marL="22637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7pPr>
              <a:lvl8pPr marL="27209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8pPr>
              <a:lvl9pPr marL="3178175" indent="7358063" algn="l" defTabSz="515938" rtl="0" eaLnBrk="1" fontAlgn="base" hangingPunct="1">
                <a:spcBef>
                  <a:spcPts val="0"/>
                </a:spcBef>
                <a:spcAft>
                  <a:spcPts val="800"/>
                </a:spcAft>
                <a:buSzPct val="60000"/>
                <a:buFont typeface="Wingdings" pitchFamily="2" charset="2"/>
                <a:buChar char="n"/>
                <a:defRPr sz="1400">
                  <a:solidFill>
                    <a:schemeClr val="tx1"/>
                  </a:solidFill>
                  <a:latin typeface="+mn-lt"/>
                </a:defRPr>
              </a:lvl9pPr>
            </a:lstStyle>
            <a:p>
              <a:pPr defTabSz="488696" eaLnBrk="0" hangingPunct="0">
                <a:lnSpc>
                  <a:spcPct val="120000"/>
                </a:lnSpc>
                <a:spcBef>
                  <a:spcPct val="20000"/>
                </a:spcBef>
                <a:spcAft>
                  <a:spcPts val="758"/>
                </a:spcAft>
                <a:buSzPct val="100000"/>
              </a:pPr>
              <a:r>
                <a:rPr lang="es-AR" sz="1326" dirty="0">
                  <a:solidFill>
                    <a:srgbClr val="000000"/>
                  </a:solidFill>
                  <a:latin typeface="Arial"/>
                </a:rPr>
                <a:t>Los productos son primero </a:t>
              </a:r>
              <a:r>
                <a:rPr lang="es-AR" sz="1326" dirty="0" err="1">
                  <a:solidFill>
                    <a:srgbClr val="000000"/>
                  </a:solidFill>
                  <a:latin typeface="Arial"/>
                </a:rPr>
                <a:t>pickeados</a:t>
              </a:r>
              <a:r>
                <a:rPr lang="es-AR" sz="1326" dirty="0">
                  <a:solidFill>
                    <a:srgbClr val="000000"/>
                  </a:solidFill>
                  <a:latin typeface="Arial"/>
                </a:rPr>
                <a:t> en </a:t>
              </a:r>
              <a:r>
                <a:rPr lang="es-AR" sz="1326" dirty="0" err="1">
                  <a:solidFill>
                    <a:srgbClr val="000000"/>
                  </a:solidFill>
                  <a:latin typeface="Arial"/>
                </a:rPr>
                <a:t>batch</a:t>
              </a:r>
              <a:r>
                <a:rPr lang="es-AR" sz="1326" dirty="0">
                  <a:solidFill>
                    <a:srgbClr val="000000"/>
                  </a:solidFill>
                  <a:latin typeface="Arial"/>
                </a:rPr>
                <a:t>, y luego clasificados para cada pedido.</a:t>
              </a:r>
            </a:p>
            <a:p>
              <a:pPr marL="171420" lvl="1" indent="-169916" defTabSz="488696" eaLnBrk="0" hangingPunct="0">
                <a:lnSpc>
                  <a:spcPct val="120000"/>
                </a:lnSpc>
                <a:spcBef>
                  <a:spcPct val="20000"/>
                </a:spcBef>
                <a:spcAft>
                  <a:spcPts val="758"/>
                </a:spcAft>
                <a:buClr>
                  <a:srgbClr val="000000"/>
                </a:buClr>
                <a:buSzPct val="100000"/>
              </a:pPr>
              <a:r>
                <a:rPr lang="es-AR" sz="1326" dirty="0">
                  <a:solidFill>
                    <a:srgbClr val="000000"/>
                  </a:solidFill>
                  <a:latin typeface="Arial"/>
                </a:rPr>
                <a:t>Conveniente si hay un alto grado de líneas/SKU (coincidencia de SKUs en distintos pedidos).</a:t>
              </a:r>
            </a:p>
            <a:p>
              <a:pPr marL="171420" lvl="1" indent="-169916" defTabSz="488696" eaLnBrk="0" hangingPunct="0">
                <a:lnSpc>
                  <a:spcPct val="120000"/>
                </a:lnSpc>
                <a:spcBef>
                  <a:spcPct val="20000"/>
                </a:spcBef>
                <a:spcAft>
                  <a:spcPts val="758"/>
                </a:spcAft>
                <a:buClr>
                  <a:srgbClr val="000000"/>
                </a:buClr>
                <a:buSzPct val="100000"/>
              </a:pPr>
              <a:r>
                <a:rPr lang="es-AR" sz="1326" dirty="0">
                  <a:solidFill>
                    <a:srgbClr val="000000"/>
                  </a:solidFill>
                  <a:latin typeface="Arial"/>
                </a:rPr>
                <a:t>Manejo en dos etapas, pero puede ser optimizado a partir de la incorporación de tecnología de clasificación.</a:t>
              </a:r>
            </a:p>
            <a:p>
              <a:pPr marL="171420" lvl="1" indent="-169916" defTabSz="488696" eaLnBrk="0" hangingPunct="0">
                <a:lnSpc>
                  <a:spcPct val="120000"/>
                </a:lnSpc>
                <a:spcBef>
                  <a:spcPct val="20000"/>
                </a:spcBef>
                <a:spcAft>
                  <a:spcPts val="758"/>
                </a:spcAft>
                <a:buClr>
                  <a:srgbClr val="000000"/>
                </a:buClr>
                <a:buSzPct val="100000"/>
              </a:pPr>
              <a:r>
                <a:rPr lang="es-AR" sz="1326" dirty="0">
                  <a:solidFill>
                    <a:srgbClr val="000000"/>
                  </a:solidFill>
                  <a:latin typeface="Arial"/>
                </a:rPr>
                <a:t>Utilizado comúnmente para preparar productos especiales (congelados, alto valor, etc).</a:t>
              </a:r>
            </a:p>
            <a:p>
              <a:pPr marL="171420" lvl="1" indent="-169916" defTabSz="488696">
                <a:spcAft>
                  <a:spcPts val="379"/>
                </a:spcAft>
                <a:buClr>
                  <a:srgbClr val="5A5A5A"/>
                </a:buClr>
              </a:pPr>
              <a:endParaRPr lang="en-US" sz="1326" dirty="0">
                <a:solidFill>
                  <a:srgbClr val="5A5A5A"/>
                </a:solidFill>
                <a:latin typeface="Arial"/>
              </a:endParaRPr>
            </a:p>
          </p:txBody>
        </p:sp>
        <p:sp>
          <p:nvSpPr>
            <p:cNvPr id="4" name="shpTitle409861"/>
            <p:cNvSpPr/>
            <p:nvPr/>
          </p:nvSpPr>
          <p:spPr>
            <a:xfrm>
              <a:off x="127000" y="127000"/>
              <a:ext cx="1763014" cy="212415"/>
            </a:xfrm>
            <a:prstGeom prst="rect">
              <a:avLst/>
            </a:prstGeom>
            <a:solidFill>
              <a:srgbClr val="82A0CD"/>
            </a:solidFill>
            <a:ln w="19050">
              <a:solidFill>
                <a:srgbClr val="82A0CD"/>
              </a:solidFill>
            </a:ln>
          </p:spPr>
          <p:txBody>
            <a:bodyPr vert="horz" wrap="square" lIns="85165" tIns="44267" rIns="85165" bIns="44267" numCol="1" rtlCol="0" anchor="t" anchorCtr="0" compatLnSpc="1">
              <a:prstTxWarp prst="textNoShape">
                <a:avLst/>
              </a:prstTxWarp>
            </a:bodyPr>
            <a:lstStyle/>
            <a:p>
              <a:pPr defTabSz="959348" fontAlgn="base">
                <a:spcBef>
                  <a:spcPct val="0"/>
                </a:spcBef>
                <a:spcAft>
                  <a:spcPts val="758"/>
                </a:spcAft>
                <a:buClr>
                  <a:srgbClr val="FFFFFF"/>
                </a:buClr>
              </a:pPr>
              <a:r>
                <a:rPr lang="es-AR" sz="1326" b="1" dirty="0">
                  <a:solidFill>
                    <a:srgbClr val="FFFFFF"/>
                  </a:solidFill>
                  <a:latin typeface="Arial" pitchFamily="34" charset="0"/>
                </a:rPr>
                <a:t>Descripción</a:t>
              </a:r>
              <a:endParaRPr lang="es-AR" sz="1042" dirty="0">
                <a:solidFill>
                  <a:srgbClr val="FFFFFF"/>
                </a:solidFill>
                <a:latin typeface="Arial" pitchFamily="34" charset="0"/>
              </a:endParaRPr>
            </a:p>
          </p:txBody>
        </p:sp>
      </p:grpSp>
      <p:sp>
        <p:nvSpPr>
          <p:cNvPr id="54" name="Freeform 3"/>
          <p:cNvSpPr>
            <a:spLocks/>
          </p:cNvSpPr>
          <p:nvPr/>
        </p:nvSpPr>
        <p:spPr bwMode="auto">
          <a:xfrm>
            <a:off x="4772818" y="4319794"/>
            <a:ext cx="637534"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60" name="Freeform 9"/>
          <p:cNvSpPr>
            <a:spLocks/>
          </p:cNvSpPr>
          <p:nvPr/>
        </p:nvSpPr>
        <p:spPr bwMode="auto">
          <a:xfrm>
            <a:off x="4772817" y="4319794"/>
            <a:ext cx="637534"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grpSp>
        <p:nvGrpSpPr>
          <p:cNvPr id="61" name="Group 12"/>
          <p:cNvGrpSpPr>
            <a:grpSpLocks/>
          </p:cNvGrpSpPr>
          <p:nvPr/>
        </p:nvGrpSpPr>
        <p:grpSpPr bwMode="auto">
          <a:xfrm>
            <a:off x="2377554" y="2138318"/>
            <a:ext cx="187953" cy="1762626"/>
            <a:chOff x="1090" y="2779"/>
            <a:chExt cx="141" cy="1237"/>
          </a:xfrm>
        </p:grpSpPr>
        <p:sp>
          <p:nvSpPr>
            <p:cNvPr id="62" name="Rectangle 13"/>
            <p:cNvSpPr>
              <a:spLocks noChangeArrowheads="1"/>
            </p:cNvSpPr>
            <p:nvPr/>
          </p:nvSpPr>
          <p:spPr bwMode="auto">
            <a:xfrm>
              <a:off x="1090" y="2779"/>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63" name="Rectangle 14"/>
            <p:cNvSpPr>
              <a:spLocks noChangeArrowheads="1"/>
            </p:cNvSpPr>
            <p:nvPr/>
          </p:nvSpPr>
          <p:spPr bwMode="auto">
            <a:xfrm>
              <a:off x="1090" y="3024"/>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64" name="Rectangle 15"/>
            <p:cNvSpPr>
              <a:spLocks noChangeArrowheads="1"/>
            </p:cNvSpPr>
            <p:nvPr/>
          </p:nvSpPr>
          <p:spPr bwMode="auto">
            <a:xfrm>
              <a:off x="1090" y="3269"/>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65" name="Rectangle 16"/>
            <p:cNvSpPr>
              <a:spLocks noChangeArrowheads="1"/>
            </p:cNvSpPr>
            <p:nvPr/>
          </p:nvSpPr>
          <p:spPr bwMode="auto">
            <a:xfrm>
              <a:off x="1090" y="3514"/>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66" name="Rectangle 17"/>
            <p:cNvSpPr>
              <a:spLocks noChangeArrowheads="1"/>
            </p:cNvSpPr>
            <p:nvPr/>
          </p:nvSpPr>
          <p:spPr bwMode="auto">
            <a:xfrm>
              <a:off x="1090" y="3758"/>
              <a:ext cx="141" cy="258"/>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67" name="Group 18"/>
          <p:cNvGrpSpPr>
            <a:grpSpLocks/>
          </p:cNvGrpSpPr>
          <p:nvPr/>
        </p:nvGrpSpPr>
        <p:grpSpPr bwMode="auto">
          <a:xfrm>
            <a:off x="2966972" y="2138318"/>
            <a:ext cx="374401" cy="1762626"/>
            <a:chOff x="1266" y="1509"/>
            <a:chExt cx="249" cy="1172"/>
          </a:xfrm>
        </p:grpSpPr>
        <p:grpSp>
          <p:nvGrpSpPr>
            <p:cNvPr id="68" name="Group 19"/>
            <p:cNvGrpSpPr>
              <a:grpSpLocks/>
            </p:cNvGrpSpPr>
            <p:nvPr/>
          </p:nvGrpSpPr>
          <p:grpSpPr bwMode="auto">
            <a:xfrm>
              <a:off x="1266" y="1509"/>
              <a:ext cx="125" cy="709"/>
              <a:chOff x="1266" y="1509"/>
              <a:chExt cx="125" cy="709"/>
            </a:xfrm>
          </p:grpSpPr>
          <p:sp>
            <p:nvSpPr>
              <p:cNvPr id="77" name="Rectangle 20"/>
              <p:cNvSpPr>
                <a:spLocks noChangeArrowheads="1"/>
              </p:cNvSpPr>
              <p:nvPr/>
            </p:nvSpPr>
            <p:spPr bwMode="auto">
              <a:xfrm>
                <a:off x="1266"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78" name="Rectangle 21"/>
              <p:cNvSpPr>
                <a:spLocks noChangeArrowheads="1"/>
              </p:cNvSpPr>
              <p:nvPr/>
            </p:nvSpPr>
            <p:spPr bwMode="auto">
              <a:xfrm>
                <a:off x="1266"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79" name="Rectangle 22"/>
              <p:cNvSpPr>
                <a:spLocks noChangeArrowheads="1"/>
              </p:cNvSpPr>
              <p:nvPr/>
            </p:nvSpPr>
            <p:spPr bwMode="auto">
              <a:xfrm>
                <a:off x="1266"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69" name="Rectangle 23"/>
            <p:cNvSpPr>
              <a:spLocks noChangeArrowheads="1"/>
            </p:cNvSpPr>
            <p:nvPr/>
          </p:nvSpPr>
          <p:spPr bwMode="auto">
            <a:xfrm>
              <a:off x="1266" y="2206"/>
              <a:ext cx="125" cy="244"/>
            </a:xfrm>
            <a:prstGeom prst="rect">
              <a:avLst/>
            </a:prstGeom>
            <a:solidFill>
              <a:srgbClr val="FFFF00"/>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70" name="Rectangle 24"/>
            <p:cNvSpPr>
              <a:spLocks noChangeArrowheads="1"/>
            </p:cNvSpPr>
            <p:nvPr/>
          </p:nvSpPr>
          <p:spPr bwMode="auto">
            <a:xfrm>
              <a:off x="1266"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71" name="Group 25"/>
            <p:cNvGrpSpPr>
              <a:grpSpLocks/>
            </p:cNvGrpSpPr>
            <p:nvPr/>
          </p:nvGrpSpPr>
          <p:grpSpPr bwMode="auto">
            <a:xfrm>
              <a:off x="1390" y="1509"/>
              <a:ext cx="125" cy="1172"/>
              <a:chOff x="1390" y="1509"/>
              <a:chExt cx="125" cy="1172"/>
            </a:xfrm>
          </p:grpSpPr>
          <p:sp>
            <p:nvSpPr>
              <p:cNvPr id="72" name="Rectangle 26"/>
              <p:cNvSpPr>
                <a:spLocks noChangeArrowheads="1"/>
              </p:cNvSpPr>
              <p:nvPr/>
            </p:nvSpPr>
            <p:spPr bwMode="auto">
              <a:xfrm>
                <a:off x="1390"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73" name="Rectangle 27"/>
              <p:cNvSpPr>
                <a:spLocks noChangeArrowheads="1"/>
              </p:cNvSpPr>
              <p:nvPr/>
            </p:nvSpPr>
            <p:spPr bwMode="auto">
              <a:xfrm>
                <a:off x="1390"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74" name="Rectangle 28"/>
              <p:cNvSpPr>
                <a:spLocks noChangeArrowheads="1"/>
              </p:cNvSpPr>
              <p:nvPr/>
            </p:nvSpPr>
            <p:spPr bwMode="auto">
              <a:xfrm>
                <a:off x="1390"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75" name="Rectangle 29"/>
              <p:cNvSpPr>
                <a:spLocks noChangeArrowheads="1"/>
              </p:cNvSpPr>
              <p:nvPr/>
            </p:nvSpPr>
            <p:spPr bwMode="auto">
              <a:xfrm>
                <a:off x="1390"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76" name="Rectangle 30"/>
              <p:cNvSpPr>
                <a:spLocks noChangeArrowheads="1"/>
              </p:cNvSpPr>
              <p:nvPr/>
            </p:nvSpPr>
            <p:spPr bwMode="auto">
              <a:xfrm>
                <a:off x="1390"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nvGrpSpPr>
          <p:cNvPr id="80" name="Group 31"/>
          <p:cNvGrpSpPr>
            <a:grpSpLocks/>
          </p:cNvGrpSpPr>
          <p:nvPr/>
        </p:nvGrpSpPr>
        <p:grpSpPr bwMode="auto">
          <a:xfrm>
            <a:off x="3742839" y="2138318"/>
            <a:ext cx="374401" cy="1762626"/>
            <a:chOff x="1782" y="1509"/>
            <a:chExt cx="249" cy="1172"/>
          </a:xfrm>
        </p:grpSpPr>
        <p:grpSp>
          <p:nvGrpSpPr>
            <p:cNvPr id="81" name="Group 32"/>
            <p:cNvGrpSpPr>
              <a:grpSpLocks/>
            </p:cNvGrpSpPr>
            <p:nvPr/>
          </p:nvGrpSpPr>
          <p:grpSpPr bwMode="auto">
            <a:xfrm>
              <a:off x="1782" y="1509"/>
              <a:ext cx="125" cy="477"/>
              <a:chOff x="1782" y="1509"/>
              <a:chExt cx="125" cy="477"/>
            </a:xfrm>
          </p:grpSpPr>
          <p:sp>
            <p:nvSpPr>
              <p:cNvPr id="92" name="Rectangle 33"/>
              <p:cNvSpPr>
                <a:spLocks noChangeArrowheads="1"/>
              </p:cNvSpPr>
              <p:nvPr/>
            </p:nvSpPr>
            <p:spPr bwMode="auto">
              <a:xfrm>
                <a:off x="1782"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93" name="Rectangle 34"/>
              <p:cNvSpPr>
                <a:spLocks noChangeArrowheads="1"/>
              </p:cNvSpPr>
              <p:nvPr/>
            </p:nvSpPr>
            <p:spPr bwMode="auto">
              <a:xfrm>
                <a:off x="1782"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82" name="Rectangle 35"/>
            <p:cNvSpPr>
              <a:spLocks noChangeArrowheads="1"/>
            </p:cNvSpPr>
            <p:nvPr/>
          </p:nvSpPr>
          <p:spPr bwMode="auto">
            <a:xfrm>
              <a:off x="1782" y="1974"/>
              <a:ext cx="125" cy="244"/>
            </a:xfrm>
            <a:prstGeom prst="rect">
              <a:avLst/>
            </a:prstGeom>
            <a:solidFill>
              <a:srgbClr val="00FF00"/>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83" name="Group 36"/>
            <p:cNvGrpSpPr>
              <a:grpSpLocks/>
            </p:cNvGrpSpPr>
            <p:nvPr/>
          </p:nvGrpSpPr>
          <p:grpSpPr bwMode="auto">
            <a:xfrm>
              <a:off x="1782" y="2206"/>
              <a:ext cx="125" cy="475"/>
              <a:chOff x="1782" y="2206"/>
              <a:chExt cx="125" cy="475"/>
            </a:xfrm>
          </p:grpSpPr>
          <p:sp>
            <p:nvSpPr>
              <p:cNvPr id="90" name="Rectangle 37"/>
              <p:cNvSpPr>
                <a:spLocks noChangeArrowheads="1"/>
              </p:cNvSpPr>
              <p:nvPr/>
            </p:nvSpPr>
            <p:spPr bwMode="auto">
              <a:xfrm>
                <a:off x="1782"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91" name="Rectangle 38"/>
              <p:cNvSpPr>
                <a:spLocks noChangeArrowheads="1"/>
              </p:cNvSpPr>
              <p:nvPr/>
            </p:nvSpPr>
            <p:spPr bwMode="auto">
              <a:xfrm>
                <a:off x="1782"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84" name="Group 39"/>
            <p:cNvGrpSpPr>
              <a:grpSpLocks/>
            </p:cNvGrpSpPr>
            <p:nvPr/>
          </p:nvGrpSpPr>
          <p:grpSpPr bwMode="auto">
            <a:xfrm>
              <a:off x="1906" y="1509"/>
              <a:ext cx="125" cy="1172"/>
              <a:chOff x="1906" y="1509"/>
              <a:chExt cx="125" cy="1172"/>
            </a:xfrm>
          </p:grpSpPr>
          <p:sp>
            <p:nvSpPr>
              <p:cNvPr id="85" name="Rectangle 40"/>
              <p:cNvSpPr>
                <a:spLocks noChangeArrowheads="1"/>
              </p:cNvSpPr>
              <p:nvPr/>
            </p:nvSpPr>
            <p:spPr bwMode="auto">
              <a:xfrm>
                <a:off x="1906"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86" name="Rectangle 41"/>
              <p:cNvSpPr>
                <a:spLocks noChangeArrowheads="1"/>
              </p:cNvSpPr>
              <p:nvPr/>
            </p:nvSpPr>
            <p:spPr bwMode="auto">
              <a:xfrm>
                <a:off x="1906"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87" name="Rectangle 42"/>
              <p:cNvSpPr>
                <a:spLocks noChangeArrowheads="1"/>
              </p:cNvSpPr>
              <p:nvPr/>
            </p:nvSpPr>
            <p:spPr bwMode="auto">
              <a:xfrm>
                <a:off x="1906"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88" name="Rectangle 43"/>
              <p:cNvSpPr>
                <a:spLocks noChangeArrowheads="1"/>
              </p:cNvSpPr>
              <p:nvPr/>
            </p:nvSpPr>
            <p:spPr bwMode="auto">
              <a:xfrm>
                <a:off x="1906"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89" name="Rectangle 44"/>
              <p:cNvSpPr>
                <a:spLocks noChangeArrowheads="1"/>
              </p:cNvSpPr>
              <p:nvPr/>
            </p:nvSpPr>
            <p:spPr bwMode="auto">
              <a:xfrm>
                <a:off x="1906"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grpSp>
        <p:nvGrpSpPr>
          <p:cNvPr id="94" name="Group 45"/>
          <p:cNvGrpSpPr>
            <a:grpSpLocks/>
          </p:cNvGrpSpPr>
          <p:nvPr/>
        </p:nvGrpSpPr>
        <p:grpSpPr bwMode="auto">
          <a:xfrm>
            <a:off x="4518706" y="2138318"/>
            <a:ext cx="374401" cy="1762626"/>
            <a:chOff x="2298" y="1509"/>
            <a:chExt cx="249" cy="1172"/>
          </a:xfrm>
        </p:grpSpPr>
        <p:sp>
          <p:nvSpPr>
            <p:cNvPr id="95" name="Rectangle 46"/>
            <p:cNvSpPr>
              <a:spLocks noChangeArrowheads="1"/>
            </p:cNvSpPr>
            <p:nvPr/>
          </p:nvSpPr>
          <p:spPr bwMode="auto">
            <a:xfrm>
              <a:off x="2298"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96" name="Rectangle 47"/>
            <p:cNvSpPr>
              <a:spLocks noChangeArrowheads="1"/>
            </p:cNvSpPr>
            <p:nvPr/>
          </p:nvSpPr>
          <p:spPr bwMode="auto">
            <a:xfrm>
              <a:off x="2298" y="1742"/>
              <a:ext cx="125" cy="244"/>
            </a:xfrm>
            <a:prstGeom prst="rect">
              <a:avLst/>
            </a:prstGeom>
            <a:solidFill>
              <a:srgbClr val="0000FF"/>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97" name="Group 48"/>
            <p:cNvGrpSpPr>
              <a:grpSpLocks/>
            </p:cNvGrpSpPr>
            <p:nvPr/>
          </p:nvGrpSpPr>
          <p:grpSpPr bwMode="auto">
            <a:xfrm>
              <a:off x="2298" y="1974"/>
              <a:ext cx="125" cy="707"/>
              <a:chOff x="2298" y="1974"/>
              <a:chExt cx="125" cy="707"/>
            </a:xfrm>
          </p:grpSpPr>
          <p:sp>
            <p:nvSpPr>
              <p:cNvPr id="104" name="Rectangle 49"/>
              <p:cNvSpPr>
                <a:spLocks noChangeArrowheads="1"/>
              </p:cNvSpPr>
              <p:nvPr/>
            </p:nvSpPr>
            <p:spPr bwMode="auto">
              <a:xfrm>
                <a:off x="2298"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05" name="Rectangle 50"/>
              <p:cNvSpPr>
                <a:spLocks noChangeArrowheads="1"/>
              </p:cNvSpPr>
              <p:nvPr/>
            </p:nvSpPr>
            <p:spPr bwMode="auto">
              <a:xfrm>
                <a:off x="2298" y="2206"/>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06" name="Rectangle 51"/>
              <p:cNvSpPr>
                <a:spLocks noChangeArrowheads="1"/>
              </p:cNvSpPr>
              <p:nvPr/>
            </p:nvSpPr>
            <p:spPr bwMode="auto">
              <a:xfrm>
                <a:off x="2298"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98" name="Group 52"/>
            <p:cNvGrpSpPr>
              <a:grpSpLocks/>
            </p:cNvGrpSpPr>
            <p:nvPr/>
          </p:nvGrpSpPr>
          <p:grpSpPr bwMode="auto">
            <a:xfrm>
              <a:off x="2422" y="1509"/>
              <a:ext cx="125" cy="709"/>
              <a:chOff x="2422" y="1509"/>
              <a:chExt cx="125" cy="709"/>
            </a:xfrm>
          </p:grpSpPr>
          <p:sp>
            <p:nvSpPr>
              <p:cNvPr id="101" name="Rectangle 53"/>
              <p:cNvSpPr>
                <a:spLocks noChangeArrowheads="1"/>
              </p:cNvSpPr>
              <p:nvPr/>
            </p:nvSpPr>
            <p:spPr bwMode="auto">
              <a:xfrm>
                <a:off x="2422" y="1509"/>
                <a:ext cx="125"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02" name="Rectangle 54"/>
              <p:cNvSpPr>
                <a:spLocks noChangeArrowheads="1"/>
              </p:cNvSpPr>
              <p:nvPr/>
            </p:nvSpPr>
            <p:spPr bwMode="auto">
              <a:xfrm>
                <a:off x="2422" y="1742"/>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03" name="Rectangle 55"/>
              <p:cNvSpPr>
                <a:spLocks noChangeArrowheads="1"/>
              </p:cNvSpPr>
              <p:nvPr/>
            </p:nvSpPr>
            <p:spPr bwMode="auto">
              <a:xfrm>
                <a:off x="2422" y="1974"/>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99" name="Rectangle 56"/>
            <p:cNvSpPr>
              <a:spLocks noChangeArrowheads="1"/>
            </p:cNvSpPr>
            <p:nvPr/>
          </p:nvSpPr>
          <p:spPr bwMode="auto">
            <a:xfrm>
              <a:off x="2422" y="2206"/>
              <a:ext cx="125" cy="244"/>
            </a:xfrm>
            <a:prstGeom prst="rect">
              <a:avLst/>
            </a:prstGeom>
            <a:solidFill>
              <a:srgbClr val="FF0000"/>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00" name="Rectangle 57"/>
            <p:cNvSpPr>
              <a:spLocks noChangeArrowheads="1"/>
            </p:cNvSpPr>
            <p:nvPr/>
          </p:nvSpPr>
          <p:spPr bwMode="auto">
            <a:xfrm>
              <a:off x="2422" y="2437"/>
              <a:ext cx="125"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nvGrpSpPr>
          <p:cNvPr id="107" name="Group 58"/>
          <p:cNvGrpSpPr>
            <a:grpSpLocks/>
          </p:cNvGrpSpPr>
          <p:nvPr/>
        </p:nvGrpSpPr>
        <p:grpSpPr bwMode="auto">
          <a:xfrm>
            <a:off x="5296076" y="2138318"/>
            <a:ext cx="186449" cy="1762626"/>
            <a:chOff x="2815" y="1509"/>
            <a:chExt cx="124" cy="1172"/>
          </a:xfrm>
        </p:grpSpPr>
        <p:sp>
          <p:nvSpPr>
            <p:cNvPr id="108" name="Rectangle 59"/>
            <p:cNvSpPr>
              <a:spLocks noChangeArrowheads="1"/>
            </p:cNvSpPr>
            <p:nvPr/>
          </p:nvSpPr>
          <p:spPr bwMode="auto">
            <a:xfrm>
              <a:off x="2815" y="1509"/>
              <a:ext cx="124" cy="245"/>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09" name="Rectangle 60"/>
            <p:cNvSpPr>
              <a:spLocks noChangeArrowheads="1"/>
            </p:cNvSpPr>
            <p:nvPr/>
          </p:nvSpPr>
          <p:spPr bwMode="auto">
            <a:xfrm>
              <a:off x="2815" y="1742"/>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10" name="Rectangle 61"/>
            <p:cNvSpPr>
              <a:spLocks noChangeArrowheads="1"/>
            </p:cNvSpPr>
            <p:nvPr/>
          </p:nvSpPr>
          <p:spPr bwMode="auto">
            <a:xfrm>
              <a:off x="2815" y="1974"/>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11" name="Rectangle 62"/>
            <p:cNvSpPr>
              <a:spLocks noChangeArrowheads="1"/>
            </p:cNvSpPr>
            <p:nvPr/>
          </p:nvSpPr>
          <p:spPr bwMode="auto">
            <a:xfrm>
              <a:off x="2815" y="2206"/>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12" name="Rectangle 63"/>
            <p:cNvSpPr>
              <a:spLocks noChangeArrowheads="1"/>
            </p:cNvSpPr>
            <p:nvPr/>
          </p:nvSpPr>
          <p:spPr bwMode="auto">
            <a:xfrm>
              <a:off x="2815" y="2437"/>
              <a:ext cx="124" cy="244"/>
            </a:xfrm>
            <a:prstGeom prst="rect">
              <a:avLst/>
            </a:prstGeom>
            <a:solidFill>
              <a:srgbClr val="82A0CD"/>
            </a:solidFill>
            <a:ln w="12700">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25" name="Freeform 76"/>
          <p:cNvSpPr>
            <a:spLocks/>
          </p:cNvSpPr>
          <p:nvPr/>
        </p:nvSpPr>
        <p:spPr bwMode="auto">
          <a:xfrm>
            <a:off x="2598586" y="5125654"/>
            <a:ext cx="455596"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26" name="Freeform 77"/>
          <p:cNvSpPr>
            <a:spLocks/>
          </p:cNvSpPr>
          <p:nvPr/>
        </p:nvSpPr>
        <p:spPr bwMode="auto">
          <a:xfrm>
            <a:off x="3156429" y="5125654"/>
            <a:ext cx="455597"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27" name="Freeform 78"/>
          <p:cNvSpPr>
            <a:spLocks/>
          </p:cNvSpPr>
          <p:nvPr/>
        </p:nvSpPr>
        <p:spPr bwMode="auto">
          <a:xfrm>
            <a:off x="3715774" y="5125654"/>
            <a:ext cx="455597"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28" name="Freeform 79"/>
          <p:cNvSpPr>
            <a:spLocks/>
          </p:cNvSpPr>
          <p:nvPr/>
        </p:nvSpPr>
        <p:spPr bwMode="auto">
          <a:xfrm>
            <a:off x="4273616" y="5125654"/>
            <a:ext cx="455596"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29" name="Freeform 80"/>
          <p:cNvSpPr>
            <a:spLocks/>
          </p:cNvSpPr>
          <p:nvPr/>
        </p:nvSpPr>
        <p:spPr bwMode="auto">
          <a:xfrm>
            <a:off x="4831459" y="5125654"/>
            <a:ext cx="455597"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30" name="Text Box 81"/>
          <p:cNvSpPr txBox="1">
            <a:spLocks noChangeArrowheads="1"/>
          </p:cNvSpPr>
          <p:nvPr/>
        </p:nvSpPr>
        <p:spPr bwMode="auto">
          <a:xfrm>
            <a:off x="2548968" y="5050457"/>
            <a:ext cx="335620" cy="2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dirty="0">
                <a:solidFill>
                  <a:srgbClr val="000000"/>
                </a:solidFill>
              </a:rPr>
              <a:t>O1</a:t>
            </a:r>
          </a:p>
        </p:txBody>
      </p:sp>
      <p:sp>
        <p:nvSpPr>
          <p:cNvPr id="131" name="Text Box 82"/>
          <p:cNvSpPr txBox="1">
            <a:spLocks noChangeArrowheads="1"/>
          </p:cNvSpPr>
          <p:nvPr/>
        </p:nvSpPr>
        <p:spPr bwMode="auto">
          <a:xfrm>
            <a:off x="3114328" y="5050457"/>
            <a:ext cx="335620" cy="2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dirty="0">
                <a:solidFill>
                  <a:srgbClr val="000000"/>
                </a:solidFill>
              </a:rPr>
              <a:t>O2</a:t>
            </a:r>
          </a:p>
        </p:txBody>
      </p:sp>
      <p:sp>
        <p:nvSpPr>
          <p:cNvPr id="132" name="Text Box 83"/>
          <p:cNvSpPr txBox="1">
            <a:spLocks noChangeArrowheads="1"/>
          </p:cNvSpPr>
          <p:nvPr/>
        </p:nvSpPr>
        <p:spPr bwMode="auto">
          <a:xfrm>
            <a:off x="3679688" y="5050457"/>
            <a:ext cx="335620" cy="2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dirty="0">
                <a:solidFill>
                  <a:srgbClr val="000000"/>
                </a:solidFill>
              </a:rPr>
              <a:t>O3</a:t>
            </a:r>
          </a:p>
        </p:txBody>
      </p:sp>
      <p:sp>
        <p:nvSpPr>
          <p:cNvPr id="133" name="Text Box 84"/>
          <p:cNvSpPr txBox="1">
            <a:spLocks noChangeArrowheads="1"/>
          </p:cNvSpPr>
          <p:nvPr/>
        </p:nvSpPr>
        <p:spPr bwMode="auto">
          <a:xfrm>
            <a:off x="4223998" y="5041433"/>
            <a:ext cx="335620" cy="2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dirty="0">
                <a:solidFill>
                  <a:srgbClr val="000000"/>
                </a:solidFill>
              </a:rPr>
              <a:t>O4</a:t>
            </a:r>
          </a:p>
        </p:txBody>
      </p:sp>
      <p:sp>
        <p:nvSpPr>
          <p:cNvPr id="134" name="Text Box 85"/>
          <p:cNvSpPr txBox="1">
            <a:spLocks noChangeArrowheads="1"/>
          </p:cNvSpPr>
          <p:nvPr/>
        </p:nvSpPr>
        <p:spPr bwMode="auto">
          <a:xfrm>
            <a:off x="4774322" y="5041433"/>
            <a:ext cx="335620" cy="2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dirty="0">
                <a:solidFill>
                  <a:srgbClr val="000000"/>
                </a:solidFill>
              </a:rPr>
              <a:t>O5</a:t>
            </a:r>
          </a:p>
        </p:txBody>
      </p:sp>
      <p:grpSp>
        <p:nvGrpSpPr>
          <p:cNvPr id="6" name="Gruppieren 5"/>
          <p:cNvGrpSpPr/>
          <p:nvPr/>
        </p:nvGrpSpPr>
        <p:grpSpPr>
          <a:xfrm>
            <a:off x="2557990" y="2509794"/>
            <a:ext cx="2741095" cy="1788939"/>
            <a:chOff x="1503364" y="2649808"/>
            <a:chExt cx="2894013" cy="1888739"/>
          </a:xfrm>
        </p:grpSpPr>
        <p:grpSp>
          <p:nvGrpSpPr>
            <p:cNvPr id="113" name="Group 64"/>
            <p:cNvGrpSpPr>
              <a:grpSpLocks/>
            </p:cNvGrpSpPr>
            <p:nvPr/>
          </p:nvGrpSpPr>
          <p:grpSpPr bwMode="auto">
            <a:xfrm>
              <a:off x="3902077" y="3419915"/>
              <a:ext cx="495300" cy="252468"/>
              <a:chOff x="2505" y="2241"/>
              <a:chExt cx="312" cy="159"/>
            </a:xfrm>
          </p:grpSpPr>
          <p:sp>
            <p:nvSpPr>
              <p:cNvPr id="114" name="Line 65"/>
              <p:cNvSpPr>
                <a:spLocks noChangeShapeType="1"/>
              </p:cNvSpPr>
              <p:nvPr/>
            </p:nvSpPr>
            <p:spPr bwMode="auto">
              <a:xfrm>
                <a:off x="2505" y="2327"/>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15" name="Text Box 66"/>
              <p:cNvSpPr txBox="1">
                <a:spLocks noChangeArrowheads="1"/>
              </p:cNvSpPr>
              <p:nvPr/>
            </p:nvSpPr>
            <p:spPr bwMode="auto">
              <a:xfrm>
                <a:off x="2662" y="2241"/>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en-US" sz="1042">
                    <a:solidFill>
                      <a:srgbClr val="000000"/>
                    </a:solidFill>
                  </a:rPr>
                  <a:t>4</a:t>
                </a:r>
              </a:p>
            </p:txBody>
          </p:sp>
        </p:grpSp>
        <p:grpSp>
          <p:nvGrpSpPr>
            <p:cNvPr id="116" name="Group 67"/>
            <p:cNvGrpSpPr>
              <a:grpSpLocks/>
            </p:cNvGrpSpPr>
            <p:nvPr/>
          </p:nvGrpSpPr>
          <p:grpSpPr bwMode="auto">
            <a:xfrm>
              <a:off x="3133727" y="2649808"/>
              <a:ext cx="484187" cy="252468"/>
              <a:chOff x="2021" y="1756"/>
              <a:chExt cx="305" cy="159"/>
            </a:xfrm>
          </p:grpSpPr>
          <p:sp>
            <p:nvSpPr>
              <p:cNvPr id="117" name="Line 68"/>
              <p:cNvSpPr>
                <a:spLocks noChangeShapeType="1"/>
              </p:cNvSpPr>
              <p:nvPr/>
            </p:nvSpPr>
            <p:spPr bwMode="auto">
              <a:xfrm flipH="1">
                <a:off x="2168" y="1842"/>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18" name="Text Box 69"/>
              <p:cNvSpPr txBox="1">
                <a:spLocks noChangeArrowheads="1"/>
              </p:cNvSpPr>
              <p:nvPr/>
            </p:nvSpPr>
            <p:spPr bwMode="auto">
              <a:xfrm>
                <a:off x="2021" y="1756"/>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a:solidFill>
                      <a:srgbClr val="000000"/>
                    </a:solidFill>
                  </a:rPr>
                  <a:t>3</a:t>
                </a:r>
                <a:endParaRPr lang="en-US" sz="1042">
                  <a:solidFill>
                    <a:srgbClr val="000000"/>
                  </a:solidFill>
                </a:endParaRPr>
              </a:p>
            </p:txBody>
          </p:sp>
        </p:grpSp>
        <p:grpSp>
          <p:nvGrpSpPr>
            <p:cNvPr id="119" name="Group 70"/>
            <p:cNvGrpSpPr>
              <a:grpSpLocks/>
            </p:cNvGrpSpPr>
            <p:nvPr/>
          </p:nvGrpSpPr>
          <p:grpSpPr bwMode="auto">
            <a:xfrm>
              <a:off x="2325688" y="3029305"/>
              <a:ext cx="495300" cy="252468"/>
              <a:chOff x="1512" y="1995"/>
              <a:chExt cx="312" cy="159"/>
            </a:xfrm>
          </p:grpSpPr>
          <p:sp>
            <p:nvSpPr>
              <p:cNvPr id="120" name="Line 71"/>
              <p:cNvSpPr>
                <a:spLocks noChangeShapeType="1"/>
              </p:cNvSpPr>
              <p:nvPr/>
            </p:nvSpPr>
            <p:spPr bwMode="auto">
              <a:xfrm flipH="1">
                <a:off x="1666" y="2081"/>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21" name="Text Box 72"/>
              <p:cNvSpPr txBox="1">
                <a:spLocks noChangeArrowheads="1"/>
              </p:cNvSpPr>
              <p:nvPr/>
            </p:nvSpPr>
            <p:spPr bwMode="auto">
              <a:xfrm>
                <a:off x="1512" y="1995"/>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a:solidFill>
                      <a:srgbClr val="000000"/>
                    </a:solidFill>
                  </a:rPr>
                  <a:t>2</a:t>
                </a:r>
                <a:endParaRPr lang="en-US" sz="1042">
                  <a:solidFill>
                    <a:srgbClr val="000000"/>
                  </a:solidFill>
                </a:endParaRPr>
              </a:p>
            </p:txBody>
          </p:sp>
        </p:grpSp>
        <p:grpSp>
          <p:nvGrpSpPr>
            <p:cNvPr id="122" name="Group 73"/>
            <p:cNvGrpSpPr>
              <a:grpSpLocks/>
            </p:cNvGrpSpPr>
            <p:nvPr/>
          </p:nvGrpSpPr>
          <p:grpSpPr bwMode="auto">
            <a:xfrm>
              <a:off x="1503364" y="3407213"/>
              <a:ext cx="493713" cy="252468"/>
              <a:chOff x="994" y="2233"/>
              <a:chExt cx="311" cy="159"/>
            </a:xfrm>
          </p:grpSpPr>
          <p:sp>
            <p:nvSpPr>
              <p:cNvPr id="123" name="Line 74"/>
              <p:cNvSpPr>
                <a:spLocks noChangeShapeType="1"/>
              </p:cNvSpPr>
              <p:nvPr/>
            </p:nvSpPr>
            <p:spPr bwMode="auto">
              <a:xfrm flipH="1">
                <a:off x="1147" y="2320"/>
                <a:ext cx="158" cy="0"/>
              </a:xfrm>
              <a:prstGeom prst="line">
                <a:avLst/>
              </a:prstGeom>
              <a:noFill/>
              <a:ln w="12700">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24" name="Text Box 75"/>
              <p:cNvSpPr txBox="1">
                <a:spLocks noChangeArrowheads="1"/>
              </p:cNvSpPr>
              <p:nvPr/>
            </p:nvSpPr>
            <p:spPr bwMode="auto">
              <a:xfrm>
                <a:off x="994" y="2233"/>
                <a:ext cx="155"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8225" tIns="39112" rIns="78225" bIns="39112">
                <a:spAutoFit/>
              </a:bodyPr>
              <a:lstStyle>
                <a:lvl1pPr algn="l" defTabSz="825500">
                  <a:spcBef>
                    <a:spcPct val="0"/>
                  </a:spcBef>
                  <a:defRPr sz="2400">
                    <a:solidFill>
                      <a:schemeClr val="tx1"/>
                    </a:solidFill>
                    <a:latin typeface="Arial" charset="0"/>
                  </a:defRPr>
                </a:lvl1pPr>
                <a:lvl2pPr marL="412750" algn="l" defTabSz="825500">
                  <a:spcBef>
                    <a:spcPct val="0"/>
                  </a:spcBef>
                  <a:defRPr sz="2400">
                    <a:solidFill>
                      <a:schemeClr val="tx1"/>
                    </a:solidFill>
                    <a:latin typeface="Arial" charset="0"/>
                  </a:defRPr>
                </a:lvl2pPr>
                <a:lvl3pPr marL="825500" algn="l" defTabSz="825500">
                  <a:spcBef>
                    <a:spcPct val="0"/>
                  </a:spcBef>
                  <a:defRPr sz="2400">
                    <a:solidFill>
                      <a:schemeClr val="tx1"/>
                    </a:solidFill>
                    <a:latin typeface="Arial" charset="0"/>
                  </a:defRPr>
                </a:lvl3pPr>
                <a:lvl4pPr marL="1238250" algn="l" defTabSz="825500">
                  <a:spcBef>
                    <a:spcPct val="0"/>
                  </a:spcBef>
                  <a:defRPr sz="2400">
                    <a:solidFill>
                      <a:schemeClr val="tx1"/>
                    </a:solidFill>
                    <a:latin typeface="Arial" charset="0"/>
                  </a:defRPr>
                </a:lvl4pPr>
                <a:lvl5pPr marL="1651000" algn="l" defTabSz="825500">
                  <a:spcBef>
                    <a:spcPct val="0"/>
                  </a:spcBef>
                  <a:defRPr sz="2400">
                    <a:solidFill>
                      <a:schemeClr val="tx1"/>
                    </a:solidFill>
                    <a:latin typeface="Arial" charset="0"/>
                  </a:defRPr>
                </a:lvl5pPr>
                <a:lvl6pPr marL="2108200" defTabSz="825500" eaLnBrk="0" fontAlgn="base" hangingPunct="0">
                  <a:spcBef>
                    <a:spcPct val="0"/>
                  </a:spcBef>
                  <a:spcAft>
                    <a:spcPct val="0"/>
                  </a:spcAft>
                  <a:defRPr sz="2400">
                    <a:solidFill>
                      <a:schemeClr val="tx1"/>
                    </a:solidFill>
                    <a:latin typeface="Arial" charset="0"/>
                  </a:defRPr>
                </a:lvl6pPr>
                <a:lvl7pPr marL="2565400" defTabSz="825500" eaLnBrk="0" fontAlgn="base" hangingPunct="0">
                  <a:spcBef>
                    <a:spcPct val="0"/>
                  </a:spcBef>
                  <a:spcAft>
                    <a:spcPct val="0"/>
                  </a:spcAft>
                  <a:defRPr sz="2400">
                    <a:solidFill>
                      <a:schemeClr val="tx1"/>
                    </a:solidFill>
                    <a:latin typeface="Arial" charset="0"/>
                  </a:defRPr>
                </a:lvl7pPr>
                <a:lvl8pPr marL="3022600" defTabSz="825500" eaLnBrk="0" fontAlgn="base" hangingPunct="0">
                  <a:spcBef>
                    <a:spcPct val="0"/>
                  </a:spcBef>
                  <a:spcAft>
                    <a:spcPct val="0"/>
                  </a:spcAft>
                  <a:defRPr sz="2400">
                    <a:solidFill>
                      <a:schemeClr val="tx1"/>
                    </a:solidFill>
                    <a:latin typeface="Arial" charset="0"/>
                  </a:defRPr>
                </a:lvl8pPr>
                <a:lvl9pPr marL="3479800" defTabSz="825500" eaLnBrk="0" fontAlgn="base" hangingPunct="0">
                  <a:spcBef>
                    <a:spcPct val="0"/>
                  </a:spcBef>
                  <a:spcAft>
                    <a:spcPct val="0"/>
                  </a:spcAft>
                  <a:defRPr sz="2400">
                    <a:solidFill>
                      <a:schemeClr val="tx1"/>
                    </a:solidFill>
                    <a:latin typeface="Arial" charset="0"/>
                  </a:defRPr>
                </a:lvl9pPr>
              </a:lstStyle>
              <a:p>
                <a:pPr defTabSz="781914" fontAlgn="base">
                  <a:spcAft>
                    <a:spcPct val="0"/>
                  </a:spcAft>
                </a:pPr>
                <a:r>
                  <a:rPr lang="pl-PL" sz="1042">
                    <a:solidFill>
                      <a:srgbClr val="000000"/>
                    </a:solidFill>
                  </a:rPr>
                  <a:t>1</a:t>
                </a:r>
                <a:endParaRPr lang="en-US" sz="1042">
                  <a:solidFill>
                    <a:srgbClr val="000000"/>
                  </a:solidFill>
                </a:endParaRPr>
              </a:p>
            </p:txBody>
          </p:sp>
        </p:grpSp>
        <p:sp>
          <p:nvSpPr>
            <p:cNvPr id="136" name="Line 87"/>
            <p:cNvSpPr>
              <a:spLocks noChangeShapeType="1"/>
            </p:cNvSpPr>
            <p:nvPr/>
          </p:nvSpPr>
          <p:spPr bwMode="auto">
            <a:xfrm>
              <a:off x="1725613" y="3558055"/>
              <a:ext cx="0" cy="980491"/>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37" name="Line 88"/>
            <p:cNvSpPr>
              <a:spLocks noChangeShapeType="1"/>
            </p:cNvSpPr>
            <p:nvPr/>
          </p:nvSpPr>
          <p:spPr bwMode="auto">
            <a:xfrm>
              <a:off x="2568576" y="3191263"/>
              <a:ext cx="0" cy="1347283"/>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38" name="Line 89"/>
            <p:cNvSpPr>
              <a:spLocks noChangeShapeType="1"/>
            </p:cNvSpPr>
            <p:nvPr/>
          </p:nvSpPr>
          <p:spPr bwMode="auto">
            <a:xfrm>
              <a:off x="3367088" y="2795889"/>
              <a:ext cx="0" cy="1742658"/>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39" name="Line 90"/>
            <p:cNvSpPr>
              <a:spLocks noChangeShapeType="1"/>
            </p:cNvSpPr>
            <p:nvPr/>
          </p:nvSpPr>
          <p:spPr bwMode="auto">
            <a:xfrm>
              <a:off x="4183063" y="3558055"/>
              <a:ext cx="0" cy="980491"/>
            </a:xfrm>
            <a:prstGeom prst="line">
              <a:avLst/>
            </a:prstGeom>
            <a:noFill/>
            <a:ln w="28575">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grpSp>
      <p:sp>
        <p:nvSpPr>
          <p:cNvPr id="141" name="Freeform 92"/>
          <p:cNvSpPr>
            <a:spLocks/>
          </p:cNvSpPr>
          <p:nvPr/>
        </p:nvSpPr>
        <p:spPr bwMode="auto">
          <a:xfrm>
            <a:off x="2446720" y="4319794"/>
            <a:ext cx="637534"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grpSp>
        <p:nvGrpSpPr>
          <p:cNvPr id="7" name="Gruppieren 6"/>
          <p:cNvGrpSpPr/>
          <p:nvPr/>
        </p:nvGrpSpPr>
        <p:grpSpPr>
          <a:xfrm>
            <a:off x="2481305" y="4470190"/>
            <a:ext cx="566863" cy="90237"/>
            <a:chOff x="1422401" y="4719568"/>
            <a:chExt cx="598487" cy="95271"/>
          </a:xfrm>
        </p:grpSpPr>
        <p:sp>
          <p:nvSpPr>
            <p:cNvPr id="142" name="Rectangle 93"/>
            <p:cNvSpPr>
              <a:spLocks noChangeArrowheads="1"/>
            </p:cNvSpPr>
            <p:nvPr/>
          </p:nvSpPr>
          <p:spPr bwMode="auto">
            <a:xfrm>
              <a:off x="1925638" y="471956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43" name="Rectangle 94"/>
            <p:cNvSpPr>
              <a:spLocks noChangeArrowheads="1"/>
            </p:cNvSpPr>
            <p:nvPr/>
          </p:nvSpPr>
          <p:spPr bwMode="auto">
            <a:xfrm>
              <a:off x="1800226" y="471956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44" name="Rectangle 95"/>
            <p:cNvSpPr>
              <a:spLocks noChangeArrowheads="1"/>
            </p:cNvSpPr>
            <p:nvPr/>
          </p:nvSpPr>
          <p:spPr bwMode="auto">
            <a:xfrm>
              <a:off x="1673226" y="471956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45" name="Rectangle 96"/>
            <p:cNvSpPr>
              <a:spLocks noChangeArrowheads="1"/>
            </p:cNvSpPr>
            <p:nvPr/>
          </p:nvSpPr>
          <p:spPr bwMode="auto">
            <a:xfrm>
              <a:off x="1549401" y="471956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46" name="Rectangle 97"/>
            <p:cNvSpPr>
              <a:spLocks noChangeArrowheads="1"/>
            </p:cNvSpPr>
            <p:nvPr/>
          </p:nvSpPr>
          <p:spPr bwMode="auto">
            <a:xfrm>
              <a:off x="1422401" y="471956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grpSp>
      <p:sp>
        <p:nvSpPr>
          <p:cNvPr id="148" name="Freeform 105"/>
          <p:cNvSpPr>
            <a:spLocks/>
          </p:cNvSpPr>
          <p:nvPr/>
        </p:nvSpPr>
        <p:spPr bwMode="auto">
          <a:xfrm>
            <a:off x="3245142" y="4319794"/>
            <a:ext cx="637534"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8" name="Gruppieren 7"/>
          <p:cNvGrpSpPr/>
          <p:nvPr/>
        </p:nvGrpSpPr>
        <p:grpSpPr>
          <a:xfrm>
            <a:off x="3279725" y="4342352"/>
            <a:ext cx="566864" cy="218072"/>
            <a:chOff x="2265363" y="4584599"/>
            <a:chExt cx="598488" cy="230238"/>
          </a:xfrm>
        </p:grpSpPr>
        <p:sp>
          <p:nvSpPr>
            <p:cNvPr id="149" name="Rectangle 106"/>
            <p:cNvSpPr>
              <a:spLocks noChangeArrowheads="1"/>
            </p:cNvSpPr>
            <p:nvPr/>
          </p:nvSpPr>
          <p:spPr bwMode="auto">
            <a:xfrm>
              <a:off x="2768601" y="4719566"/>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0" name="Rectangle 107"/>
            <p:cNvSpPr>
              <a:spLocks noChangeArrowheads="1"/>
            </p:cNvSpPr>
            <p:nvPr/>
          </p:nvSpPr>
          <p:spPr bwMode="auto">
            <a:xfrm>
              <a:off x="2643189" y="4719566"/>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1" name="Rectangle 108"/>
            <p:cNvSpPr>
              <a:spLocks noChangeArrowheads="1"/>
            </p:cNvSpPr>
            <p:nvPr/>
          </p:nvSpPr>
          <p:spPr bwMode="auto">
            <a:xfrm>
              <a:off x="2516189" y="4719566"/>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2" name="Rectangle 109"/>
            <p:cNvSpPr>
              <a:spLocks noChangeArrowheads="1"/>
            </p:cNvSpPr>
            <p:nvPr/>
          </p:nvSpPr>
          <p:spPr bwMode="auto">
            <a:xfrm>
              <a:off x="2392364" y="4719566"/>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3" name="Rectangle 110"/>
            <p:cNvSpPr>
              <a:spLocks noChangeArrowheads="1"/>
            </p:cNvSpPr>
            <p:nvPr/>
          </p:nvSpPr>
          <p:spPr bwMode="auto">
            <a:xfrm>
              <a:off x="2265364" y="4719566"/>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nvGrpSpPr>
            <p:cNvPr id="154" name="Group 111"/>
            <p:cNvGrpSpPr>
              <a:grpSpLocks/>
            </p:cNvGrpSpPr>
            <p:nvPr/>
          </p:nvGrpSpPr>
          <p:grpSpPr bwMode="auto">
            <a:xfrm>
              <a:off x="2265363" y="4584599"/>
              <a:ext cx="598488" cy="95271"/>
              <a:chOff x="1610" y="3414"/>
              <a:chExt cx="377" cy="60"/>
            </a:xfrm>
          </p:grpSpPr>
          <p:sp>
            <p:nvSpPr>
              <p:cNvPr id="155" name="Rectangle 112"/>
              <p:cNvSpPr>
                <a:spLocks noChangeArrowheads="1"/>
              </p:cNvSpPr>
              <p:nvPr/>
            </p:nvSpPr>
            <p:spPr bwMode="auto">
              <a:xfrm>
                <a:off x="1927" y="3414"/>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6" name="Rectangle 113"/>
              <p:cNvSpPr>
                <a:spLocks noChangeArrowheads="1"/>
              </p:cNvSpPr>
              <p:nvPr/>
            </p:nvSpPr>
            <p:spPr bwMode="auto">
              <a:xfrm>
                <a:off x="1848" y="3414"/>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7" name="Rectangle 114"/>
              <p:cNvSpPr>
                <a:spLocks noChangeArrowheads="1"/>
              </p:cNvSpPr>
              <p:nvPr/>
            </p:nvSpPr>
            <p:spPr bwMode="auto">
              <a:xfrm>
                <a:off x="1768" y="3414"/>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8" name="Rectangle 115"/>
              <p:cNvSpPr>
                <a:spLocks noChangeArrowheads="1"/>
              </p:cNvSpPr>
              <p:nvPr/>
            </p:nvSpPr>
            <p:spPr bwMode="auto">
              <a:xfrm>
                <a:off x="1690" y="3414"/>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59" name="Rectangle 116"/>
              <p:cNvSpPr>
                <a:spLocks noChangeArrowheads="1"/>
              </p:cNvSpPr>
              <p:nvPr/>
            </p:nvSpPr>
            <p:spPr bwMode="auto">
              <a:xfrm>
                <a:off x="1610" y="3414"/>
                <a:ext cx="60" cy="60"/>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grpSp>
      <p:sp>
        <p:nvSpPr>
          <p:cNvPr id="160" name="Freeform 118"/>
          <p:cNvSpPr>
            <a:spLocks/>
          </p:cNvSpPr>
          <p:nvPr/>
        </p:nvSpPr>
        <p:spPr bwMode="auto">
          <a:xfrm>
            <a:off x="4001461" y="4319794"/>
            <a:ext cx="637534" cy="281238"/>
          </a:xfrm>
          <a:custGeom>
            <a:avLst/>
            <a:gdLst>
              <a:gd name="T0" fmla="*/ 0 w 303"/>
              <a:gd name="T1" fmla="*/ 0 h 187"/>
              <a:gd name="T2" fmla="*/ 0 w 303"/>
              <a:gd name="T3" fmla="*/ 187 h 187"/>
              <a:gd name="T4" fmla="*/ 303 w 303"/>
              <a:gd name="T5" fmla="*/ 187 h 187"/>
              <a:gd name="T6" fmla="*/ 303 w 303"/>
              <a:gd name="T7" fmla="*/ 0 h 187"/>
            </a:gdLst>
            <a:ahLst/>
            <a:cxnLst>
              <a:cxn ang="0">
                <a:pos x="T0" y="T1"/>
              </a:cxn>
              <a:cxn ang="0">
                <a:pos x="T2" y="T3"/>
              </a:cxn>
              <a:cxn ang="0">
                <a:pos x="T4" y="T5"/>
              </a:cxn>
              <a:cxn ang="0">
                <a:pos x="T6" y="T7"/>
              </a:cxn>
            </a:cxnLst>
            <a:rect l="0" t="0" r="r" b="b"/>
            <a:pathLst>
              <a:path w="303" h="187">
                <a:moveTo>
                  <a:pt x="0" y="0"/>
                </a:moveTo>
                <a:lnTo>
                  <a:pt x="0" y="187"/>
                </a:lnTo>
                <a:lnTo>
                  <a:pt x="303" y="187"/>
                </a:lnTo>
                <a:lnTo>
                  <a:pt x="303" y="0"/>
                </a:lnTo>
              </a:path>
            </a:pathLst>
          </a:custGeom>
          <a:noFill/>
          <a:ln w="28575" cap="flat" cmpd="sng">
            <a:solidFill>
              <a:schemeClr val="tx1"/>
            </a:solidFill>
            <a:prstDash val="solid"/>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grpSp>
        <p:nvGrpSpPr>
          <p:cNvPr id="11" name="Gruppieren 10"/>
          <p:cNvGrpSpPr/>
          <p:nvPr/>
        </p:nvGrpSpPr>
        <p:grpSpPr>
          <a:xfrm>
            <a:off x="4156335" y="4470188"/>
            <a:ext cx="446574" cy="90237"/>
            <a:chOff x="3190876" y="4719566"/>
            <a:chExt cx="471487" cy="95271"/>
          </a:xfrm>
        </p:grpSpPr>
        <p:sp>
          <p:nvSpPr>
            <p:cNvPr id="161" name="Rectangle 119"/>
            <p:cNvSpPr>
              <a:spLocks noChangeArrowheads="1"/>
            </p:cNvSpPr>
            <p:nvPr/>
          </p:nvSpPr>
          <p:spPr bwMode="auto">
            <a:xfrm>
              <a:off x="3567113" y="4719566"/>
              <a:ext cx="95250" cy="95271"/>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62" name="Rectangle 120"/>
            <p:cNvSpPr>
              <a:spLocks noChangeArrowheads="1"/>
            </p:cNvSpPr>
            <p:nvPr/>
          </p:nvSpPr>
          <p:spPr bwMode="auto">
            <a:xfrm>
              <a:off x="3441701" y="4719566"/>
              <a:ext cx="95250" cy="95271"/>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63" name="Rectangle 121"/>
            <p:cNvSpPr>
              <a:spLocks noChangeArrowheads="1"/>
            </p:cNvSpPr>
            <p:nvPr/>
          </p:nvSpPr>
          <p:spPr bwMode="auto">
            <a:xfrm>
              <a:off x="3314701" y="4719566"/>
              <a:ext cx="95250" cy="95271"/>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64" name="Rectangle 122"/>
            <p:cNvSpPr>
              <a:spLocks noChangeArrowheads="1"/>
            </p:cNvSpPr>
            <p:nvPr/>
          </p:nvSpPr>
          <p:spPr bwMode="auto">
            <a:xfrm>
              <a:off x="3190876" y="4719566"/>
              <a:ext cx="95250" cy="95271"/>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grpSp>
      <p:grpSp>
        <p:nvGrpSpPr>
          <p:cNvPr id="12" name="Gruppieren 11"/>
          <p:cNvGrpSpPr/>
          <p:nvPr/>
        </p:nvGrpSpPr>
        <p:grpSpPr>
          <a:xfrm>
            <a:off x="4807401" y="4342352"/>
            <a:ext cx="566865" cy="218074"/>
            <a:chOff x="3878263" y="4584599"/>
            <a:chExt cx="598489" cy="230240"/>
          </a:xfrm>
        </p:grpSpPr>
        <p:sp>
          <p:nvSpPr>
            <p:cNvPr id="55" name="Rectangle 4"/>
            <p:cNvSpPr>
              <a:spLocks noChangeArrowheads="1"/>
            </p:cNvSpPr>
            <p:nvPr/>
          </p:nvSpPr>
          <p:spPr bwMode="auto">
            <a:xfrm>
              <a:off x="4381502" y="4719568"/>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56" name="Rectangle 5"/>
            <p:cNvSpPr>
              <a:spLocks noChangeArrowheads="1"/>
            </p:cNvSpPr>
            <p:nvPr/>
          </p:nvSpPr>
          <p:spPr bwMode="auto">
            <a:xfrm>
              <a:off x="4256089" y="4719568"/>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57" name="Rectangle 6"/>
            <p:cNvSpPr>
              <a:spLocks noChangeArrowheads="1"/>
            </p:cNvSpPr>
            <p:nvPr/>
          </p:nvSpPr>
          <p:spPr bwMode="auto">
            <a:xfrm>
              <a:off x="4129089" y="4719568"/>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58" name="Rectangle 7"/>
            <p:cNvSpPr>
              <a:spLocks noChangeArrowheads="1"/>
            </p:cNvSpPr>
            <p:nvPr/>
          </p:nvSpPr>
          <p:spPr bwMode="auto">
            <a:xfrm>
              <a:off x="4005264" y="4719568"/>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59" name="Rectangle 8"/>
            <p:cNvSpPr>
              <a:spLocks noChangeArrowheads="1"/>
            </p:cNvSpPr>
            <p:nvPr/>
          </p:nvSpPr>
          <p:spPr bwMode="auto">
            <a:xfrm>
              <a:off x="3878264" y="4719568"/>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65" name="Rectangle 132"/>
            <p:cNvSpPr>
              <a:spLocks noChangeArrowheads="1"/>
            </p:cNvSpPr>
            <p:nvPr/>
          </p:nvSpPr>
          <p:spPr bwMode="auto">
            <a:xfrm>
              <a:off x="4256088" y="458459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66" name="Rectangle 133"/>
            <p:cNvSpPr>
              <a:spLocks noChangeArrowheads="1"/>
            </p:cNvSpPr>
            <p:nvPr/>
          </p:nvSpPr>
          <p:spPr bwMode="auto">
            <a:xfrm>
              <a:off x="4129088" y="458459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67" name="Rectangle 134"/>
            <p:cNvSpPr>
              <a:spLocks noChangeArrowheads="1"/>
            </p:cNvSpPr>
            <p:nvPr/>
          </p:nvSpPr>
          <p:spPr bwMode="auto">
            <a:xfrm>
              <a:off x="4005263" y="458459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68" name="Rectangle 135"/>
            <p:cNvSpPr>
              <a:spLocks noChangeArrowheads="1"/>
            </p:cNvSpPr>
            <p:nvPr/>
          </p:nvSpPr>
          <p:spPr bwMode="auto">
            <a:xfrm>
              <a:off x="3878263" y="458459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grpSp>
      <p:grpSp>
        <p:nvGrpSpPr>
          <p:cNvPr id="14" name="Gruppieren 13"/>
          <p:cNvGrpSpPr/>
          <p:nvPr/>
        </p:nvGrpSpPr>
        <p:grpSpPr>
          <a:xfrm>
            <a:off x="2687300" y="5161749"/>
            <a:ext cx="2547128" cy="209048"/>
            <a:chOff x="1639888" y="6219289"/>
            <a:chExt cx="2689225" cy="220710"/>
          </a:xfrm>
        </p:grpSpPr>
        <p:sp>
          <p:nvSpPr>
            <p:cNvPr id="169" name="Rectangle 136"/>
            <p:cNvSpPr>
              <a:spLocks noChangeArrowheads="1"/>
            </p:cNvSpPr>
            <p:nvPr/>
          </p:nvSpPr>
          <p:spPr bwMode="auto">
            <a:xfrm>
              <a:off x="1890713" y="634472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0" name="Rectangle 137"/>
            <p:cNvSpPr>
              <a:spLocks noChangeArrowheads="1"/>
            </p:cNvSpPr>
            <p:nvPr/>
          </p:nvSpPr>
          <p:spPr bwMode="auto">
            <a:xfrm>
              <a:off x="1765301" y="6344728"/>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1" name="Rectangle 138"/>
            <p:cNvSpPr>
              <a:spLocks noChangeArrowheads="1"/>
            </p:cNvSpPr>
            <p:nvPr/>
          </p:nvSpPr>
          <p:spPr bwMode="auto">
            <a:xfrm>
              <a:off x="1890713" y="621928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2" name="Rectangle 139"/>
            <p:cNvSpPr>
              <a:spLocks noChangeArrowheads="1"/>
            </p:cNvSpPr>
            <p:nvPr/>
          </p:nvSpPr>
          <p:spPr bwMode="auto">
            <a:xfrm>
              <a:off x="1765301" y="621928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3" name="Rectangle 140"/>
            <p:cNvSpPr>
              <a:spLocks noChangeArrowheads="1"/>
            </p:cNvSpPr>
            <p:nvPr/>
          </p:nvSpPr>
          <p:spPr bwMode="auto">
            <a:xfrm>
              <a:off x="1639888" y="6344728"/>
              <a:ext cx="95250" cy="95271"/>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4" name="Rectangle 141"/>
            <p:cNvSpPr>
              <a:spLocks noChangeArrowheads="1"/>
            </p:cNvSpPr>
            <p:nvPr/>
          </p:nvSpPr>
          <p:spPr bwMode="auto">
            <a:xfrm>
              <a:off x="2479676" y="634472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5" name="Rectangle 142"/>
            <p:cNvSpPr>
              <a:spLocks noChangeArrowheads="1"/>
            </p:cNvSpPr>
            <p:nvPr/>
          </p:nvSpPr>
          <p:spPr bwMode="auto">
            <a:xfrm>
              <a:off x="2354263" y="6344728"/>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6" name="Rectangle 143"/>
            <p:cNvSpPr>
              <a:spLocks noChangeArrowheads="1"/>
            </p:cNvSpPr>
            <p:nvPr/>
          </p:nvSpPr>
          <p:spPr bwMode="auto">
            <a:xfrm>
              <a:off x="2479676" y="621928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7" name="Rectangle 144"/>
            <p:cNvSpPr>
              <a:spLocks noChangeArrowheads="1"/>
            </p:cNvSpPr>
            <p:nvPr/>
          </p:nvSpPr>
          <p:spPr bwMode="auto">
            <a:xfrm>
              <a:off x="2354263" y="621928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8" name="Rectangle 146"/>
            <p:cNvSpPr>
              <a:spLocks noChangeArrowheads="1"/>
            </p:cNvSpPr>
            <p:nvPr/>
          </p:nvSpPr>
          <p:spPr bwMode="auto">
            <a:xfrm>
              <a:off x="3070226" y="634472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79" name="Rectangle 147"/>
            <p:cNvSpPr>
              <a:spLocks noChangeArrowheads="1"/>
            </p:cNvSpPr>
            <p:nvPr/>
          </p:nvSpPr>
          <p:spPr bwMode="auto">
            <a:xfrm>
              <a:off x="2944813" y="6344728"/>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0" name="Rectangle 149"/>
            <p:cNvSpPr>
              <a:spLocks noChangeArrowheads="1"/>
            </p:cNvSpPr>
            <p:nvPr/>
          </p:nvSpPr>
          <p:spPr bwMode="auto">
            <a:xfrm>
              <a:off x="2944813" y="621928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1" name="Rectangle 150"/>
            <p:cNvSpPr>
              <a:spLocks noChangeArrowheads="1"/>
            </p:cNvSpPr>
            <p:nvPr/>
          </p:nvSpPr>
          <p:spPr bwMode="auto">
            <a:xfrm>
              <a:off x="2819401" y="6344728"/>
              <a:ext cx="95250" cy="95271"/>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2" name="Rectangle 151"/>
            <p:cNvSpPr>
              <a:spLocks noChangeArrowheads="1"/>
            </p:cNvSpPr>
            <p:nvPr/>
          </p:nvSpPr>
          <p:spPr bwMode="auto">
            <a:xfrm>
              <a:off x="3667126" y="634472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3" name="Rectangle 152"/>
            <p:cNvSpPr>
              <a:spLocks noChangeArrowheads="1"/>
            </p:cNvSpPr>
            <p:nvPr/>
          </p:nvSpPr>
          <p:spPr bwMode="auto">
            <a:xfrm>
              <a:off x="3541713" y="6344728"/>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4" name="Rectangle 153"/>
            <p:cNvSpPr>
              <a:spLocks noChangeArrowheads="1"/>
            </p:cNvSpPr>
            <p:nvPr/>
          </p:nvSpPr>
          <p:spPr bwMode="auto">
            <a:xfrm>
              <a:off x="3667126" y="621928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5" name="Rectangle 154"/>
            <p:cNvSpPr>
              <a:spLocks noChangeArrowheads="1"/>
            </p:cNvSpPr>
            <p:nvPr/>
          </p:nvSpPr>
          <p:spPr bwMode="auto">
            <a:xfrm>
              <a:off x="3541713" y="621928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6" name="Rectangle 155"/>
            <p:cNvSpPr>
              <a:spLocks noChangeArrowheads="1"/>
            </p:cNvSpPr>
            <p:nvPr/>
          </p:nvSpPr>
          <p:spPr bwMode="auto">
            <a:xfrm>
              <a:off x="3416301" y="6344728"/>
              <a:ext cx="95250" cy="95271"/>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7" name="Rectangle 156"/>
            <p:cNvSpPr>
              <a:spLocks noChangeArrowheads="1"/>
            </p:cNvSpPr>
            <p:nvPr/>
          </p:nvSpPr>
          <p:spPr bwMode="auto">
            <a:xfrm>
              <a:off x="4233863" y="6344728"/>
              <a:ext cx="95250" cy="95271"/>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8" name="Rectangle 157"/>
            <p:cNvSpPr>
              <a:spLocks noChangeArrowheads="1"/>
            </p:cNvSpPr>
            <p:nvPr/>
          </p:nvSpPr>
          <p:spPr bwMode="auto">
            <a:xfrm>
              <a:off x="4108451" y="6344728"/>
              <a:ext cx="95250" cy="95271"/>
            </a:xfrm>
            <a:prstGeom prst="rect">
              <a:avLst/>
            </a:prstGeom>
            <a:solidFill>
              <a:srgbClr val="00FF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89" name="Rectangle 158"/>
            <p:cNvSpPr>
              <a:spLocks noChangeArrowheads="1"/>
            </p:cNvSpPr>
            <p:nvPr/>
          </p:nvSpPr>
          <p:spPr bwMode="auto">
            <a:xfrm>
              <a:off x="4233863" y="621928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90" name="Rectangle 159"/>
            <p:cNvSpPr>
              <a:spLocks noChangeArrowheads="1"/>
            </p:cNvSpPr>
            <p:nvPr/>
          </p:nvSpPr>
          <p:spPr bwMode="auto">
            <a:xfrm>
              <a:off x="4108451" y="6219289"/>
              <a:ext cx="95250" cy="95271"/>
            </a:xfrm>
            <a:prstGeom prst="rect">
              <a:avLst/>
            </a:prstGeom>
            <a:solidFill>
              <a:srgbClr val="FF00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sp>
          <p:nvSpPr>
            <p:cNvPr id="191" name="Rectangle 160"/>
            <p:cNvSpPr>
              <a:spLocks noChangeArrowheads="1"/>
            </p:cNvSpPr>
            <p:nvPr/>
          </p:nvSpPr>
          <p:spPr bwMode="auto">
            <a:xfrm>
              <a:off x="3983038" y="6344728"/>
              <a:ext cx="95250" cy="95271"/>
            </a:xfrm>
            <a:prstGeom prst="rect">
              <a:avLst/>
            </a:prstGeom>
            <a:solidFill>
              <a:srgbClr val="0000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dirty="0">
                <a:solidFill>
                  <a:srgbClr val="000000"/>
                </a:solidFill>
                <a:latin typeface="Arial" pitchFamily="34" charset="0"/>
              </a:endParaRPr>
            </a:p>
          </p:txBody>
        </p:sp>
      </p:grpSp>
      <p:grpSp>
        <p:nvGrpSpPr>
          <p:cNvPr id="192" name="Group 161"/>
          <p:cNvGrpSpPr>
            <a:grpSpLocks/>
          </p:cNvGrpSpPr>
          <p:nvPr/>
        </p:nvGrpSpPr>
        <p:grpSpPr bwMode="auto">
          <a:xfrm>
            <a:off x="2598586" y="4643142"/>
            <a:ext cx="2640353" cy="273718"/>
            <a:chOff x="1157" y="3614"/>
            <a:chExt cx="1756" cy="182"/>
          </a:xfrm>
        </p:grpSpPr>
        <p:sp>
          <p:nvSpPr>
            <p:cNvPr id="193" name="AutoShape 162"/>
            <p:cNvSpPr>
              <a:spLocks noChangeArrowheads="1"/>
            </p:cNvSpPr>
            <p:nvPr/>
          </p:nvSpPr>
          <p:spPr bwMode="auto">
            <a:xfrm>
              <a:off x="1695" y="3614"/>
              <a:ext cx="215" cy="182"/>
            </a:xfrm>
            <a:prstGeom prst="downArrow">
              <a:avLst>
                <a:gd name="adj1" fmla="val 50000"/>
                <a:gd name="adj2" fmla="val 25000"/>
              </a:avLst>
            </a:prstGeom>
            <a:solidFill>
              <a:srgbClr val="E6E6E6"/>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94" name="AutoShape 163"/>
            <p:cNvSpPr>
              <a:spLocks noChangeArrowheads="1"/>
            </p:cNvSpPr>
            <p:nvPr/>
          </p:nvSpPr>
          <p:spPr bwMode="auto">
            <a:xfrm>
              <a:off x="2199" y="3614"/>
              <a:ext cx="215" cy="182"/>
            </a:xfrm>
            <a:prstGeom prst="downArrow">
              <a:avLst>
                <a:gd name="adj1" fmla="val 50000"/>
                <a:gd name="adj2" fmla="val 25000"/>
              </a:avLst>
            </a:prstGeom>
            <a:solidFill>
              <a:srgbClr val="E6E6E6"/>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95" name="AutoShape 164"/>
            <p:cNvSpPr>
              <a:spLocks noChangeArrowheads="1"/>
            </p:cNvSpPr>
            <p:nvPr/>
          </p:nvSpPr>
          <p:spPr bwMode="auto">
            <a:xfrm>
              <a:off x="2698" y="3614"/>
              <a:ext cx="215" cy="182"/>
            </a:xfrm>
            <a:prstGeom prst="downArrow">
              <a:avLst>
                <a:gd name="adj1" fmla="val 50000"/>
                <a:gd name="adj2" fmla="val 25000"/>
              </a:avLst>
            </a:prstGeom>
            <a:solidFill>
              <a:srgbClr val="E6E6E6"/>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sp>
          <p:nvSpPr>
            <p:cNvPr id="196" name="AutoShape 165"/>
            <p:cNvSpPr>
              <a:spLocks noChangeArrowheads="1"/>
            </p:cNvSpPr>
            <p:nvPr/>
          </p:nvSpPr>
          <p:spPr bwMode="auto">
            <a:xfrm>
              <a:off x="1157" y="3614"/>
              <a:ext cx="215" cy="182"/>
            </a:xfrm>
            <a:prstGeom prst="downArrow">
              <a:avLst>
                <a:gd name="adj1" fmla="val 50000"/>
                <a:gd name="adj2" fmla="val 25000"/>
              </a:avLst>
            </a:prstGeom>
            <a:solidFill>
              <a:srgbClr val="E6E6E6"/>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n-US" sz="1326">
                <a:solidFill>
                  <a:srgbClr val="000000"/>
                </a:solidFill>
                <a:latin typeface="Arial" pitchFamily="34" charset="0"/>
              </a:endParaRPr>
            </a:p>
          </p:txBody>
        </p:sp>
      </p:grpSp>
      <p:sp>
        <p:nvSpPr>
          <p:cNvPr id="197" name="Titel 1"/>
          <p:cNvSpPr>
            <a:spLocks noGrp="1"/>
          </p:cNvSpPr>
          <p:nvPr>
            <p:ph type="title"/>
          </p:nvPr>
        </p:nvSpPr>
        <p:spPr>
          <a:xfrm>
            <a:off x="2326432" y="790688"/>
            <a:ext cx="8157125" cy="828493"/>
          </a:xfrm>
        </p:spPr>
        <p:txBody>
          <a:bodyPr/>
          <a:lstStyle/>
          <a:p>
            <a:r>
              <a:rPr lang="es-AR" sz="1705" dirty="0">
                <a:solidFill>
                  <a:srgbClr val="5A5A5A"/>
                </a:solidFill>
              </a:rPr>
              <a:t>Estrategias del Sistema de Picking</a:t>
            </a:r>
            <a:br>
              <a:rPr lang="es-AR" sz="1705" dirty="0">
                <a:solidFill>
                  <a:srgbClr val="5A5A5A"/>
                </a:solidFill>
              </a:rPr>
            </a:br>
            <a:r>
              <a:rPr lang="es-AR" u="sng" dirty="0">
                <a:solidFill>
                  <a:srgbClr val="004696"/>
                </a:solidFill>
              </a:rPr>
              <a:t>2 Etapas</a:t>
            </a:r>
            <a:r>
              <a:rPr lang="es-AR" dirty="0">
                <a:solidFill>
                  <a:srgbClr val="004696"/>
                </a:solidFill>
              </a:rPr>
              <a:t>: Multi-</a:t>
            </a:r>
            <a:r>
              <a:rPr lang="es-AR" dirty="0" err="1">
                <a:solidFill>
                  <a:srgbClr val="004696"/>
                </a:solidFill>
              </a:rPr>
              <a:t>Stage</a:t>
            </a:r>
            <a:r>
              <a:rPr lang="es-AR" dirty="0">
                <a:solidFill>
                  <a:srgbClr val="004696"/>
                </a:solidFill>
              </a:rPr>
              <a:t> picking manual</a:t>
            </a:r>
          </a:p>
        </p:txBody>
      </p:sp>
      <p:sp>
        <p:nvSpPr>
          <p:cNvPr id="10"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extLst>
      <p:ext uri="{BB962C8B-B14F-4D97-AF65-F5344CB8AC3E}">
        <p14:creationId xmlns:p14="http://schemas.microsoft.com/office/powerpoint/2010/main" val="2449886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wipe(up)">
                                      <p:cBhvr>
                                        <p:cTn id="33" dur="500"/>
                                        <p:tgtEl>
                                          <p:spTgt spid="192"/>
                                        </p:tgtEl>
                                      </p:cBhvr>
                                    </p:animEffect>
                                  </p:childTnLst>
                                </p:cTn>
                              </p:par>
                            </p:childTnLst>
                          </p:cTn>
                        </p:par>
                        <p:par>
                          <p:cTn id="34" fill="hold">
                            <p:stCondLst>
                              <p:cond delay="500"/>
                            </p:stCondLst>
                            <p:childTnLst>
                              <p:par>
                                <p:cTn id="35" presetID="42" presetClass="exit" presetSubtype="0" fill="hold" nodeType="afterEffect">
                                  <p:stCondLst>
                                    <p:cond delay="0"/>
                                  </p:stCondLst>
                                  <p:childTnLst>
                                    <p:animEffect transition="out" filter="fade">
                                      <p:cBhvr>
                                        <p:cTn id="36" dur="1000"/>
                                        <p:tgtEl>
                                          <p:spTgt spid="7"/>
                                        </p:tgtEl>
                                      </p:cBhvr>
                                    </p:animEffect>
                                    <p:anim calcmode="lin" valueType="num">
                                      <p:cBhvr>
                                        <p:cTn id="37" dur="1000"/>
                                        <p:tgtEl>
                                          <p:spTgt spid="7"/>
                                        </p:tgtEl>
                                        <p:attrNameLst>
                                          <p:attrName>ppt_x</p:attrName>
                                        </p:attrNameLst>
                                      </p:cBhvr>
                                      <p:tavLst>
                                        <p:tav tm="0">
                                          <p:val>
                                            <p:strVal val="ppt_x"/>
                                          </p:val>
                                        </p:tav>
                                        <p:tav tm="100000">
                                          <p:val>
                                            <p:strVal val="ppt_x"/>
                                          </p:val>
                                        </p:tav>
                                      </p:tavLst>
                                    </p:anim>
                                    <p:anim calcmode="lin" valueType="num">
                                      <p:cBhvr>
                                        <p:cTn id="38" dur="1000"/>
                                        <p:tgtEl>
                                          <p:spTgt spid="7"/>
                                        </p:tgtEl>
                                        <p:attrNameLst>
                                          <p:attrName>ppt_y</p:attrName>
                                        </p:attrNameLst>
                                      </p:cBhvr>
                                      <p:tavLst>
                                        <p:tav tm="0">
                                          <p:val>
                                            <p:strVal val="ppt_y"/>
                                          </p:val>
                                        </p:tav>
                                        <p:tav tm="100000">
                                          <p:val>
                                            <p:strVal val="ppt_y+.1"/>
                                          </p:val>
                                        </p:tav>
                                      </p:tavLst>
                                    </p:anim>
                                    <p:set>
                                      <p:cBhvr>
                                        <p:cTn id="39" dur="1" fill="hold">
                                          <p:stCondLst>
                                            <p:cond delay="999"/>
                                          </p:stCondLst>
                                        </p:cTn>
                                        <p:tgtEl>
                                          <p:spTgt spid="7"/>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8"/>
                                        </p:tgtEl>
                                      </p:cBhvr>
                                    </p:animEffect>
                                    <p:anim calcmode="lin" valueType="num">
                                      <p:cBhvr>
                                        <p:cTn id="42" dur="1000"/>
                                        <p:tgtEl>
                                          <p:spTgt spid="8"/>
                                        </p:tgtEl>
                                        <p:attrNameLst>
                                          <p:attrName>ppt_x</p:attrName>
                                        </p:attrNameLst>
                                      </p:cBhvr>
                                      <p:tavLst>
                                        <p:tav tm="0">
                                          <p:val>
                                            <p:strVal val="ppt_x"/>
                                          </p:val>
                                        </p:tav>
                                        <p:tav tm="100000">
                                          <p:val>
                                            <p:strVal val="ppt_x"/>
                                          </p:val>
                                        </p:tav>
                                      </p:tavLst>
                                    </p:anim>
                                    <p:anim calcmode="lin" valueType="num">
                                      <p:cBhvr>
                                        <p:cTn id="43" dur="1000"/>
                                        <p:tgtEl>
                                          <p:spTgt spid="8"/>
                                        </p:tgtEl>
                                        <p:attrNameLst>
                                          <p:attrName>ppt_y</p:attrName>
                                        </p:attrNameLst>
                                      </p:cBhvr>
                                      <p:tavLst>
                                        <p:tav tm="0">
                                          <p:val>
                                            <p:strVal val="ppt_y"/>
                                          </p:val>
                                        </p:tav>
                                        <p:tav tm="100000">
                                          <p:val>
                                            <p:strVal val="ppt_y+.1"/>
                                          </p:val>
                                        </p:tav>
                                      </p:tavLst>
                                    </p:anim>
                                    <p:set>
                                      <p:cBhvr>
                                        <p:cTn id="44" dur="1" fill="hold">
                                          <p:stCondLst>
                                            <p:cond delay="999"/>
                                          </p:stCondLst>
                                        </p:cTn>
                                        <p:tgtEl>
                                          <p:spTgt spid="8"/>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11"/>
                                        </p:tgtEl>
                                      </p:cBhvr>
                                    </p:animEffect>
                                    <p:anim calcmode="lin" valueType="num">
                                      <p:cBhvr>
                                        <p:cTn id="47" dur="1000"/>
                                        <p:tgtEl>
                                          <p:spTgt spid="11"/>
                                        </p:tgtEl>
                                        <p:attrNameLst>
                                          <p:attrName>ppt_x</p:attrName>
                                        </p:attrNameLst>
                                      </p:cBhvr>
                                      <p:tavLst>
                                        <p:tav tm="0">
                                          <p:val>
                                            <p:strVal val="ppt_x"/>
                                          </p:val>
                                        </p:tav>
                                        <p:tav tm="100000">
                                          <p:val>
                                            <p:strVal val="ppt_x"/>
                                          </p:val>
                                        </p:tav>
                                      </p:tavLst>
                                    </p:anim>
                                    <p:anim calcmode="lin" valueType="num">
                                      <p:cBhvr>
                                        <p:cTn id="48" dur="1000"/>
                                        <p:tgtEl>
                                          <p:spTgt spid="11"/>
                                        </p:tgtEl>
                                        <p:attrNameLst>
                                          <p:attrName>ppt_y</p:attrName>
                                        </p:attrNameLst>
                                      </p:cBhvr>
                                      <p:tavLst>
                                        <p:tav tm="0">
                                          <p:val>
                                            <p:strVal val="ppt_y"/>
                                          </p:val>
                                        </p:tav>
                                        <p:tav tm="100000">
                                          <p:val>
                                            <p:strVal val="ppt_y+.1"/>
                                          </p:val>
                                        </p:tav>
                                      </p:tavLst>
                                    </p:anim>
                                    <p:set>
                                      <p:cBhvr>
                                        <p:cTn id="49" dur="1" fill="hold">
                                          <p:stCondLst>
                                            <p:cond delay="999"/>
                                          </p:stCondLst>
                                        </p:cTn>
                                        <p:tgtEl>
                                          <p:spTgt spid="11"/>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12"/>
                                        </p:tgtEl>
                                      </p:cBhvr>
                                    </p:animEffect>
                                    <p:anim calcmode="lin" valueType="num">
                                      <p:cBhvr>
                                        <p:cTn id="52" dur="1000"/>
                                        <p:tgtEl>
                                          <p:spTgt spid="12"/>
                                        </p:tgtEl>
                                        <p:attrNameLst>
                                          <p:attrName>ppt_x</p:attrName>
                                        </p:attrNameLst>
                                      </p:cBhvr>
                                      <p:tavLst>
                                        <p:tav tm="0">
                                          <p:val>
                                            <p:strVal val="ppt_x"/>
                                          </p:val>
                                        </p:tav>
                                        <p:tav tm="100000">
                                          <p:val>
                                            <p:strVal val="ppt_x"/>
                                          </p:val>
                                        </p:tav>
                                      </p:tavLst>
                                    </p:anim>
                                    <p:anim calcmode="lin" valueType="num">
                                      <p:cBhvr>
                                        <p:cTn id="53" dur="1000"/>
                                        <p:tgtEl>
                                          <p:spTgt spid="12"/>
                                        </p:tgtEl>
                                        <p:attrNameLst>
                                          <p:attrName>ppt_y</p:attrName>
                                        </p:attrNameLst>
                                      </p:cBhvr>
                                      <p:tavLst>
                                        <p:tav tm="0">
                                          <p:val>
                                            <p:strVal val="ppt_y"/>
                                          </p:val>
                                        </p:tav>
                                        <p:tav tm="100000">
                                          <p:val>
                                            <p:strVal val="ppt_y+.1"/>
                                          </p:val>
                                        </p:tav>
                                      </p:tavLst>
                                    </p:anim>
                                    <p:set>
                                      <p:cBhvr>
                                        <p:cTn id="54" dur="1" fill="hold">
                                          <p:stCondLst>
                                            <p:cond delay="999"/>
                                          </p:stCondLst>
                                        </p:cTn>
                                        <p:tgtEl>
                                          <p:spTgt spid="12"/>
                                        </p:tgtEl>
                                        <p:attrNameLst>
                                          <p:attrName>style.visibility</p:attrName>
                                        </p:attrNameLst>
                                      </p:cBhvr>
                                      <p:to>
                                        <p:strVal val="hidden"/>
                                      </p:to>
                                    </p:set>
                                  </p:childTnLst>
                                </p:cTn>
                              </p:par>
                            </p:childTnLst>
                          </p:cTn>
                        </p:par>
                        <p:par>
                          <p:cTn id="55" fill="hold">
                            <p:stCondLst>
                              <p:cond delay="1500"/>
                            </p:stCondLst>
                            <p:childTnLst>
                              <p:par>
                                <p:cTn id="56" presetID="22" presetClass="entr" presetSubtype="1"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a:spLocks noChangeAspect="1" noChangeArrowheads="1"/>
          </p:cNvSpPr>
          <p:nvPr>
            <p:custDataLst>
              <p:tags r:id="rId2"/>
            </p:custDataLst>
          </p:nvPr>
        </p:nvSpPr>
        <p:spPr bwMode="auto">
          <a:xfrm>
            <a:off x="4606269" y="2471918"/>
            <a:ext cx="1375810" cy="900666"/>
          </a:xfrm>
          <a:prstGeom prst="rect">
            <a:avLst/>
          </a:prstGeom>
          <a:solidFill>
            <a:schemeClr val="accent1">
              <a:lumMod val="60000"/>
              <a:lumOff val="40000"/>
            </a:schemeClr>
          </a:solidFill>
          <a:ln w="12700">
            <a:noFill/>
            <a:miter lim="800000"/>
            <a:headEnd/>
            <a:tailEnd/>
          </a:ln>
          <a:effectLst/>
        </p:spPr>
        <p:txBody>
          <a:bodyPr wrap="none" anchor="ctr"/>
          <a:lstStyle/>
          <a:p>
            <a:pPr algn="ctr" defTabSz="866120" eaLnBrk="0" fontAlgn="base" hangingPunct="0">
              <a:spcBef>
                <a:spcPct val="50000"/>
              </a:spcBef>
              <a:spcAft>
                <a:spcPct val="0"/>
              </a:spcAft>
            </a:pPr>
            <a:r>
              <a:rPr lang="es-ES" sz="1326">
                <a:solidFill>
                  <a:srgbClr val="000000"/>
                </a:solidFill>
                <a:latin typeface="Arial" pitchFamily="34" charset="0"/>
              </a:rPr>
              <a:t>Single stage</a:t>
            </a:r>
          </a:p>
        </p:txBody>
      </p:sp>
      <p:sp>
        <p:nvSpPr>
          <p:cNvPr id="24" name="AutoShape 3"/>
          <p:cNvSpPr>
            <a:spLocks noChangeAspect="1" noChangeArrowheads="1"/>
          </p:cNvSpPr>
          <p:nvPr>
            <p:custDataLst>
              <p:tags r:id="rId3"/>
            </p:custDataLst>
          </p:nvPr>
        </p:nvSpPr>
        <p:spPr bwMode="auto">
          <a:xfrm>
            <a:off x="2567363" y="2105035"/>
            <a:ext cx="1605864" cy="1718634"/>
          </a:xfrm>
          <a:prstGeom prst="diamond">
            <a:avLst/>
          </a:prstGeom>
          <a:solidFill>
            <a:schemeClr val="accent2">
              <a:lumMod val="60000"/>
              <a:lumOff val="40000"/>
            </a:schemeClr>
          </a:solidFill>
          <a:ln w="12700">
            <a:noFill/>
            <a:miter lim="800000"/>
            <a:headEnd/>
            <a:tailEnd/>
          </a:ln>
          <a:effectLst/>
        </p:spPr>
        <p:txBody>
          <a:bodyPr lIns="0" rIns="0" anchor="ctr"/>
          <a:lstStyle/>
          <a:p>
            <a:pPr algn="ctr" defTabSz="866120" eaLnBrk="0" fontAlgn="base" hangingPunct="0">
              <a:spcBef>
                <a:spcPct val="50000"/>
              </a:spcBef>
              <a:spcAft>
                <a:spcPct val="0"/>
              </a:spcAft>
            </a:pPr>
            <a:endParaRPr lang="es-ES" sz="1326">
              <a:solidFill>
                <a:srgbClr val="000000"/>
              </a:solidFill>
              <a:latin typeface="Arial" pitchFamily="34" charset="0"/>
            </a:endParaRPr>
          </a:p>
        </p:txBody>
      </p:sp>
      <p:sp>
        <p:nvSpPr>
          <p:cNvPr id="25" name="Line 4"/>
          <p:cNvSpPr>
            <a:spLocks noChangeAspect="1" noChangeShapeType="1"/>
          </p:cNvSpPr>
          <p:nvPr/>
        </p:nvSpPr>
        <p:spPr bwMode="auto">
          <a:xfrm>
            <a:off x="4185256" y="2960593"/>
            <a:ext cx="419509" cy="1504"/>
          </a:xfrm>
          <a:prstGeom prst="line">
            <a:avLst/>
          </a:prstGeom>
          <a:noFill/>
          <a:ln w="12700">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s-ES" sz="1326">
              <a:solidFill>
                <a:srgbClr val="000000"/>
              </a:solidFill>
              <a:latin typeface="Arial" pitchFamily="34" charset="0"/>
            </a:endParaRPr>
          </a:p>
        </p:txBody>
      </p:sp>
      <p:sp>
        <p:nvSpPr>
          <p:cNvPr id="26" name="Text Box 5"/>
          <p:cNvSpPr txBox="1">
            <a:spLocks noChangeAspect="1" noChangeArrowheads="1"/>
          </p:cNvSpPr>
          <p:nvPr>
            <p:custDataLst>
              <p:tags r:id="rId4"/>
            </p:custDataLst>
          </p:nvPr>
        </p:nvSpPr>
        <p:spPr bwMode="auto">
          <a:xfrm>
            <a:off x="4240889" y="2695957"/>
            <a:ext cx="251105" cy="24509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s-ES" sz="1326">
                <a:solidFill>
                  <a:srgbClr val="000000"/>
                </a:solidFill>
                <a:latin typeface="Arial" pitchFamily="34" charset="0"/>
              </a:rPr>
              <a:t>N</a:t>
            </a:r>
          </a:p>
        </p:txBody>
      </p:sp>
      <p:sp>
        <p:nvSpPr>
          <p:cNvPr id="27" name="Text Box 6"/>
          <p:cNvSpPr txBox="1">
            <a:spLocks noChangeAspect="1" noChangeArrowheads="1"/>
          </p:cNvSpPr>
          <p:nvPr>
            <p:custDataLst>
              <p:tags r:id="rId5"/>
            </p:custDataLst>
          </p:nvPr>
        </p:nvSpPr>
        <p:spPr bwMode="auto">
          <a:xfrm>
            <a:off x="3108666" y="3838706"/>
            <a:ext cx="219528" cy="24509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s-ES" sz="1326">
                <a:solidFill>
                  <a:srgbClr val="000000"/>
                </a:solidFill>
                <a:latin typeface="Arial" pitchFamily="34" charset="0"/>
              </a:rPr>
              <a:t>Y</a:t>
            </a:r>
          </a:p>
        </p:txBody>
      </p:sp>
      <p:sp>
        <p:nvSpPr>
          <p:cNvPr id="28" name="Line 7"/>
          <p:cNvSpPr>
            <a:spLocks noChangeAspect="1" noChangeShapeType="1"/>
          </p:cNvSpPr>
          <p:nvPr/>
        </p:nvSpPr>
        <p:spPr bwMode="auto">
          <a:xfrm>
            <a:off x="3377813" y="3798109"/>
            <a:ext cx="1504" cy="654073"/>
          </a:xfrm>
          <a:prstGeom prst="line">
            <a:avLst/>
          </a:prstGeom>
          <a:noFill/>
          <a:ln w="12700">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s-ES" sz="1326">
              <a:solidFill>
                <a:srgbClr val="000000"/>
              </a:solidFill>
              <a:latin typeface="Arial" pitchFamily="34" charset="0"/>
            </a:endParaRPr>
          </a:p>
        </p:txBody>
      </p:sp>
      <p:sp>
        <p:nvSpPr>
          <p:cNvPr id="29" name="AutoShape 8"/>
          <p:cNvSpPr>
            <a:spLocks noChangeAspect="1" noChangeArrowheads="1"/>
          </p:cNvSpPr>
          <p:nvPr>
            <p:custDataLst>
              <p:tags r:id="rId6"/>
            </p:custDataLst>
          </p:nvPr>
        </p:nvSpPr>
        <p:spPr bwMode="auto">
          <a:xfrm>
            <a:off x="6357983" y="2105035"/>
            <a:ext cx="1666008" cy="1718634"/>
          </a:xfrm>
          <a:prstGeom prst="diamond">
            <a:avLst/>
          </a:prstGeom>
          <a:solidFill>
            <a:schemeClr val="accent2">
              <a:lumMod val="60000"/>
              <a:lumOff val="40000"/>
            </a:schemeClr>
          </a:solidFill>
          <a:ln w="12700">
            <a:noFill/>
            <a:miter lim="800000"/>
            <a:headEnd/>
            <a:tailEnd/>
          </a:ln>
          <a:effectLst/>
        </p:spPr>
        <p:txBody>
          <a:bodyPr lIns="0" rIns="0" anchor="ctr"/>
          <a:lstStyle/>
          <a:p>
            <a:pPr algn="ctr" defTabSz="866120" eaLnBrk="0" fontAlgn="base" hangingPunct="0">
              <a:spcBef>
                <a:spcPct val="50000"/>
              </a:spcBef>
              <a:spcAft>
                <a:spcPct val="0"/>
              </a:spcAft>
            </a:pPr>
            <a:endParaRPr lang="es-ES" sz="1326">
              <a:solidFill>
                <a:srgbClr val="000000"/>
              </a:solidFill>
              <a:latin typeface="Arial" pitchFamily="34" charset="0"/>
            </a:endParaRPr>
          </a:p>
        </p:txBody>
      </p:sp>
      <p:sp>
        <p:nvSpPr>
          <p:cNvPr id="30" name="Text Box 9"/>
          <p:cNvSpPr txBox="1">
            <a:spLocks noChangeArrowheads="1"/>
          </p:cNvSpPr>
          <p:nvPr>
            <p:custDataLst>
              <p:tags r:id="rId7"/>
            </p:custDataLst>
          </p:nvPr>
        </p:nvSpPr>
        <p:spPr bwMode="auto">
          <a:xfrm>
            <a:off x="6530899" y="2399744"/>
            <a:ext cx="1335212" cy="1105158"/>
          </a:xfrm>
          <a:prstGeom prst="rect">
            <a:avLst/>
          </a:prstGeom>
          <a:noFill/>
          <a:ln w="12700">
            <a:no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66120" eaLnBrk="0" fontAlgn="base" hangingPunct="0">
              <a:spcBef>
                <a:spcPct val="50000"/>
              </a:spcBef>
              <a:spcAft>
                <a:spcPct val="0"/>
              </a:spcAft>
            </a:pPr>
            <a:r>
              <a:rPr lang="es-ES" sz="1042" dirty="0">
                <a:solidFill>
                  <a:srgbClr val="000000"/>
                </a:solidFill>
                <a:latin typeface="Arial" pitchFamily="34" charset="0"/>
              </a:rPr>
              <a:t>Ordenes grandes(</a:t>
            </a:r>
            <a:r>
              <a:rPr lang="es-ES" sz="1042" dirty="0" err="1">
                <a:solidFill>
                  <a:srgbClr val="000000"/>
                </a:solidFill>
                <a:latin typeface="Arial" pitchFamily="34" charset="0"/>
              </a:rPr>
              <a:t>lineas</a:t>
            </a:r>
            <a:r>
              <a:rPr lang="es-ES" sz="1042" dirty="0">
                <a:solidFill>
                  <a:srgbClr val="000000"/>
                </a:solidFill>
                <a:latin typeface="Arial" pitchFamily="34" charset="0"/>
              </a:rPr>
              <a:t> y m3), recorridos cortos?</a:t>
            </a:r>
          </a:p>
        </p:txBody>
      </p:sp>
      <p:sp>
        <p:nvSpPr>
          <p:cNvPr id="31" name="Rectangle 10"/>
          <p:cNvSpPr>
            <a:spLocks noChangeAspect="1" noChangeArrowheads="1"/>
          </p:cNvSpPr>
          <p:nvPr>
            <p:custDataLst>
              <p:tags r:id="rId8"/>
            </p:custDataLst>
          </p:nvPr>
        </p:nvSpPr>
        <p:spPr bwMode="auto">
          <a:xfrm>
            <a:off x="2549320" y="4431132"/>
            <a:ext cx="1625410" cy="899163"/>
          </a:xfrm>
          <a:prstGeom prst="rect">
            <a:avLst/>
          </a:prstGeom>
          <a:solidFill>
            <a:schemeClr val="accent1">
              <a:lumMod val="60000"/>
              <a:lumOff val="40000"/>
            </a:schemeClr>
          </a:solidFill>
          <a:ln w="12700">
            <a:noFill/>
            <a:miter lim="800000"/>
            <a:headEnd/>
            <a:tailEnd/>
          </a:ln>
          <a:effectLst/>
        </p:spPr>
        <p:txBody>
          <a:bodyPr wrap="none" anchor="ctr"/>
          <a:lstStyle/>
          <a:p>
            <a:pPr algn="ctr" defTabSz="866120" eaLnBrk="0" fontAlgn="base" hangingPunct="0">
              <a:spcBef>
                <a:spcPct val="50000"/>
              </a:spcBef>
              <a:spcAft>
                <a:spcPct val="0"/>
              </a:spcAft>
            </a:pPr>
            <a:r>
              <a:rPr lang="es-ES" sz="1326">
                <a:solidFill>
                  <a:srgbClr val="000000"/>
                </a:solidFill>
                <a:latin typeface="Arial" pitchFamily="34" charset="0"/>
              </a:rPr>
              <a:t>Multi stage</a:t>
            </a:r>
          </a:p>
          <a:p>
            <a:pPr algn="ctr" defTabSz="866120" eaLnBrk="0" fontAlgn="base" hangingPunct="0">
              <a:spcBef>
                <a:spcPct val="50000"/>
              </a:spcBef>
              <a:spcAft>
                <a:spcPct val="0"/>
              </a:spcAft>
            </a:pPr>
            <a:r>
              <a:rPr lang="es-ES" sz="1326">
                <a:solidFill>
                  <a:srgbClr val="000000"/>
                </a:solidFill>
                <a:latin typeface="Arial" pitchFamily="34" charset="0"/>
              </a:rPr>
              <a:t>(Batch)</a:t>
            </a:r>
          </a:p>
        </p:txBody>
      </p:sp>
      <p:sp>
        <p:nvSpPr>
          <p:cNvPr id="32" name="Text Box 11"/>
          <p:cNvSpPr txBox="1">
            <a:spLocks noChangeArrowheads="1"/>
          </p:cNvSpPr>
          <p:nvPr>
            <p:custDataLst>
              <p:tags r:id="rId9"/>
            </p:custDataLst>
          </p:nvPr>
        </p:nvSpPr>
        <p:spPr bwMode="auto">
          <a:xfrm>
            <a:off x="2609465" y="2410270"/>
            <a:ext cx="1536697" cy="1105159"/>
          </a:xfrm>
          <a:prstGeom prst="rect">
            <a:avLst/>
          </a:prstGeom>
          <a:noFill/>
          <a:ln w="12700">
            <a:no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66120" eaLnBrk="0" fontAlgn="base" hangingPunct="0">
              <a:spcBef>
                <a:spcPct val="50000"/>
              </a:spcBef>
              <a:spcAft>
                <a:spcPct val="0"/>
              </a:spcAft>
            </a:pPr>
            <a:r>
              <a:rPr lang="es-ES" sz="1042" dirty="0">
                <a:solidFill>
                  <a:srgbClr val="000000"/>
                </a:solidFill>
                <a:latin typeface="Arial" pitchFamily="34" charset="0"/>
              </a:rPr>
              <a:t>Alto volumen, baja cantidad de </a:t>
            </a:r>
            <a:r>
              <a:rPr lang="es-ES" sz="1042" dirty="0" err="1">
                <a:solidFill>
                  <a:srgbClr val="000000"/>
                </a:solidFill>
                <a:latin typeface="Arial" pitchFamily="34" charset="0"/>
              </a:rPr>
              <a:t>SKUs</a:t>
            </a:r>
            <a:r>
              <a:rPr lang="es-ES" sz="1042" dirty="0">
                <a:solidFill>
                  <a:srgbClr val="000000"/>
                </a:solidFill>
                <a:latin typeface="Arial" pitchFamily="34" charset="0"/>
              </a:rPr>
              <a:t>?</a:t>
            </a:r>
          </a:p>
        </p:txBody>
      </p:sp>
      <p:sp>
        <p:nvSpPr>
          <p:cNvPr id="33" name="Text Box 12"/>
          <p:cNvSpPr txBox="1">
            <a:spLocks noChangeAspect="1" noChangeArrowheads="1"/>
          </p:cNvSpPr>
          <p:nvPr>
            <p:custDataLst>
              <p:tags r:id="rId10"/>
            </p:custDataLst>
          </p:nvPr>
        </p:nvSpPr>
        <p:spPr bwMode="auto">
          <a:xfrm>
            <a:off x="6938380" y="3838706"/>
            <a:ext cx="219528" cy="24509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s-ES" sz="1326">
                <a:solidFill>
                  <a:srgbClr val="000000"/>
                </a:solidFill>
                <a:latin typeface="Arial" pitchFamily="34" charset="0"/>
              </a:rPr>
              <a:t>Y</a:t>
            </a:r>
          </a:p>
        </p:txBody>
      </p:sp>
      <p:sp>
        <p:nvSpPr>
          <p:cNvPr id="34" name="Line 13"/>
          <p:cNvSpPr>
            <a:spLocks noChangeAspect="1" noChangeShapeType="1"/>
          </p:cNvSpPr>
          <p:nvPr/>
        </p:nvSpPr>
        <p:spPr bwMode="auto">
          <a:xfrm>
            <a:off x="7206023" y="3819159"/>
            <a:ext cx="1504" cy="613476"/>
          </a:xfrm>
          <a:prstGeom prst="line">
            <a:avLst/>
          </a:prstGeom>
          <a:noFill/>
          <a:ln w="12700">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s-ES" sz="1326">
              <a:solidFill>
                <a:srgbClr val="000000"/>
              </a:solidFill>
              <a:latin typeface="Arial" pitchFamily="34" charset="0"/>
            </a:endParaRPr>
          </a:p>
        </p:txBody>
      </p:sp>
      <p:sp>
        <p:nvSpPr>
          <p:cNvPr id="35" name="Rectangle 14"/>
          <p:cNvSpPr>
            <a:spLocks noChangeAspect="1" noChangeArrowheads="1"/>
          </p:cNvSpPr>
          <p:nvPr>
            <p:custDataLst>
              <p:tags r:id="rId11"/>
            </p:custDataLst>
          </p:nvPr>
        </p:nvSpPr>
        <p:spPr bwMode="auto">
          <a:xfrm>
            <a:off x="6600066" y="4431132"/>
            <a:ext cx="1204397" cy="899163"/>
          </a:xfrm>
          <a:prstGeom prst="rect">
            <a:avLst/>
          </a:prstGeom>
          <a:solidFill>
            <a:schemeClr val="accent1">
              <a:lumMod val="60000"/>
              <a:lumOff val="40000"/>
            </a:schemeClr>
          </a:solidFill>
          <a:ln w="12700">
            <a:noFill/>
            <a:miter lim="800000"/>
            <a:headEnd/>
            <a:tailEnd/>
          </a:ln>
          <a:effectLst/>
        </p:spPr>
        <p:txBody>
          <a:bodyPr wrap="none" anchor="ctr"/>
          <a:lstStyle/>
          <a:p>
            <a:pPr algn="ctr" defTabSz="866120" eaLnBrk="0" fontAlgn="base" hangingPunct="0">
              <a:spcBef>
                <a:spcPct val="50000"/>
              </a:spcBef>
              <a:spcAft>
                <a:spcPct val="0"/>
              </a:spcAft>
            </a:pPr>
            <a:r>
              <a:rPr lang="es-ES" sz="1326">
                <a:solidFill>
                  <a:srgbClr val="000000"/>
                </a:solidFill>
                <a:latin typeface="Arial" pitchFamily="34" charset="0"/>
              </a:rPr>
              <a:t>Single stage</a:t>
            </a:r>
          </a:p>
          <a:p>
            <a:pPr algn="ctr" defTabSz="866120" eaLnBrk="0" fontAlgn="base" hangingPunct="0">
              <a:spcBef>
                <a:spcPct val="50000"/>
              </a:spcBef>
              <a:spcAft>
                <a:spcPct val="0"/>
              </a:spcAft>
            </a:pPr>
            <a:r>
              <a:rPr lang="es-ES" sz="1326">
                <a:solidFill>
                  <a:srgbClr val="000000"/>
                </a:solidFill>
                <a:latin typeface="Arial" pitchFamily="34" charset="0"/>
              </a:rPr>
              <a:t>Single order</a:t>
            </a:r>
          </a:p>
        </p:txBody>
      </p:sp>
      <p:sp>
        <p:nvSpPr>
          <p:cNvPr id="36" name="Line 15"/>
          <p:cNvSpPr>
            <a:spLocks noChangeAspect="1" noChangeShapeType="1"/>
          </p:cNvSpPr>
          <p:nvPr/>
        </p:nvSpPr>
        <p:spPr bwMode="auto">
          <a:xfrm>
            <a:off x="6001626" y="2960593"/>
            <a:ext cx="353350" cy="1504"/>
          </a:xfrm>
          <a:prstGeom prst="line">
            <a:avLst/>
          </a:prstGeom>
          <a:noFill/>
          <a:ln w="12700">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s-ES" sz="1326">
              <a:solidFill>
                <a:srgbClr val="000000"/>
              </a:solidFill>
              <a:latin typeface="Arial" pitchFamily="34" charset="0"/>
            </a:endParaRPr>
          </a:p>
        </p:txBody>
      </p:sp>
      <p:sp>
        <p:nvSpPr>
          <p:cNvPr id="37" name="Text Box 16"/>
          <p:cNvSpPr txBox="1">
            <a:spLocks noChangeAspect="1" noChangeArrowheads="1"/>
          </p:cNvSpPr>
          <p:nvPr>
            <p:custDataLst>
              <p:tags r:id="rId12"/>
            </p:custDataLst>
          </p:nvPr>
        </p:nvSpPr>
        <p:spPr bwMode="auto">
          <a:xfrm>
            <a:off x="6111390" y="2695957"/>
            <a:ext cx="219528" cy="24509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s-ES" sz="1326">
                <a:solidFill>
                  <a:srgbClr val="000000"/>
                </a:solidFill>
                <a:latin typeface="Arial" pitchFamily="34" charset="0"/>
              </a:rPr>
              <a:t>Y</a:t>
            </a:r>
          </a:p>
        </p:txBody>
      </p:sp>
      <p:sp>
        <p:nvSpPr>
          <p:cNvPr id="38" name="Rectangle 17"/>
          <p:cNvSpPr>
            <a:spLocks noChangeAspect="1" noChangeArrowheads="1"/>
          </p:cNvSpPr>
          <p:nvPr>
            <p:custDataLst>
              <p:tags r:id="rId13"/>
            </p:custDataLst>
          </p:nvPr>
        </p:nvSpPr>
        <p:spPr bwMode="auto">
          <a:xfrm>
            <a:off x="8386364" y="2497479"/>
            <a:ext cx="1205901" cy="900667"/>
          </a:xfrm>
          <a:prstGeom prst="rect">
            <a:avLst/>
          </a:prstGeom>
          <a:solidFill>
            <a:schemeClr val="accent1">
              <a:lumMod val="60000"/>
              <a:lumOff val="40000"/>
            </a:schemeClr>
          </a:solidFill>
          <a:ln w="12700">
            <a:noFill/>
            <a:miter lim="800000"/>
            <a:headEnd/>
            <a:tailEnd/>
          </a:ln>
          <a:effectLst/>
        </p:spPr>
        <p:txBody>
          <a:bodyPr wrap="none" anchor="ctr"/>
          <a:lstStyle/>
          <a:p>
            <a:pPr algn="ctr" defTabSz="866120" eaLnBrk="0" fontAlgn="base" hangingPunct="0">
              <a:spcBef>
                <a:spcPct val="50000"/>
              </a:spcBef>
              <a:spcAft>
                <a:spcPct val="0"/>
              </a:spcAft>
            </a:pPr>
            <a:r>
              <a:rPr lang="es-ES" sz="1326">
                <a:solidFill>
                  <a:srgbClr val="000000"/>
                </a:solidFill>
                <a:latin typeface="Arial" pitchFamily="34" charset="0"/>
              </a:rPr>
              <a:t>Single stage </a:t>
            </a:r>
            <a:br>
              <a:rPr lang="es-ES" sz="1326">
                <a:solidFill>
                  <a:srgbClr val="000000"/>
                </a:solidFill>
                <a:latin typeface="Arial" pitchFamily="34" charset="0"/>
              </a:rPr>
            </a:br>
            <a:r>
              <a:rPr lang="es-ES" sz="1326">
                <a:solidFill>
                  <a:srgbClr val="000000"/>
                </a:solidFill>
                <a:latin typeface="Arial" pitchFamily="34" charset="0"/>
              </a:rPr>
              <a:t>Multi-Order</a:t>
            </a:r>
          </a:p>
        </p:txBody>
      </p:sp>
      <p:sp>
        <p:nvSpPr>
          <p:cNvPr id="39" name="Line 18"/>
          <p:cNvSpPr>
            <a:spLocks noChangeAspect="1" noChangeShapeType="1"/>
          </p:cNvSpPr>
          <p:nvPr/>
        </p:nvSpPr>
        <p:spPr bwMode="auto">
          <a:xfrm>
            <a:off x="8055568" y="2960593"/>
            <a:ext cx="327789" cy="1504"/>
          </a:xfrm>
          <a:prstGeom prst="line">
            <a:avLst/>
          </a:prstGeom>
          <a:noFill/>
          <a:ln w="12700">
            <a:solidFill>
              <a:schemeClr val="tx1"/>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866120" fontAlgn="base">
              <a:spcBef>
                <a:spcPct val="0"/>
              </a:spcBef>
              <a:spcAft>
                <a:spcPct val="0"/>
              </a:spcAft>
            </a:pPr>
            <a:endParaRPr lang="es-ES" sz="1326">
              <a:solidFill>
                <a:srgbClr val="000000"/>
              </a:solidFill>
              <a:latin typeface="Arial" pitchFamily="34" charset="0"/>
            </a:endParaRPr>
          </a:p>
        </p:txBody>
      </p:sp>
      <p:sp>
        <p:nvSpPr>
          <p:cNvPr id="40" name="Text Box 19"/>
          <p:cNvSpPr txBox="1">
            <a:spLocks noChangeAspect="1" noChangeArrowheads="1"/>
          </p:cNvSpPr>
          <p:nvPr>
            <p:custDataLst>
              <p:tags r:id="rId14"/>
            </p:custDataLst>
          </p:nvPr>
        </p:nvSpPr>
        <p:spPr bwMode="auto">
          <a:xfrm>
            <a:off x="8085640" y="2695957"/>
            <a:ext cx="251104" cy="24509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66120" eaLnBrk="0" fontAlgn="base" hangingPunct="0">
              <a:spcBef>
                <a:spcPct val="50000"/>
              </a:spcBef>
              <a:spcAft>
                <a:spcPct val="0"/>
              </a:spcAft>
            </a:pPr>
            <a:r>
              <a:rPr lang="es-ES" sz="1326">
                <a:solidFill>
                  <a:srgbClr val="000000"/>
                </a:solidFill>
                <a:latin typeface="Arial" pitchFamily="34" charset="0"/>
              </a:rPr>
              <a:t>N</a:t>
            </a:r>
          </a:p>
        </p:txBody>
      </p:sp>
      <p:sp>
        <p:nvSpPr>
          <p:cNvPr id="41" name="Rectangle 20"/>
          <p:cNvSpPr>
            <a:spLocks noChangeArrowheads="1"/>
          </p:cNvSpPr>
          <p:nvPr>
            <p:custDataLst>
              <p:tags r:id="rId15"/>
            </p:custDataLst>
          </p:nvPr>
        </p:nvSpPr>
        <p:spPr bwMode="auto">
          <a:xfrm>
            <a:off x="2368886" y="2133603"/>
            <a:ext cx="601447" cy="430035"/>
          </a:xfrm>
          <a:prstGeom prst="rect">
            <a:avLst/>
          </a:prstGeom>
          <a:solidFill>
            <a:srgbClr val="EAEAEA"/>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66120" eaLnBrk="0" fontAlgn="base" hangingPunct="0">
              <a:spcBef>
                <a:spcPct val="50000"/>
              </a:spcBef>
              <a:spcAft>
                <a:spcPct val="0"/>
              </a:spcAft>
            </a:pPr>
            <a:r>
              <a:rPr lang="es-ES" sz="1326" b="1">
                <a:solidFill>
                  <a:srgbClr val="000000"/>
                </a:solidFill>
                <a:latin typeface="Arial" pitchFamily="34" charset="0"/>
              </a:rPr>
              <a:t>Start</a:t>
            </a:r>
            <a:endParaRPr lang="es-ES" sz="1326">
              <a:solidFill>
                <a:srgbClr val="000000"/>
              </a:solidFill>
              <a:latin typeface="Arial" pitchFamily="34" charset="0"/>
            </a:endParaRPr>
          </a:p>
        </p:txBody>
      </p:sp>
      <p:sp>
        <p:nvSpPr>
          <p:cNvPr id="42" name="Titel 1"/>
          <p:cNvSpPr txBox="1">
            <a:spLocks/>
          </p:cNvSpPr>
          <p:nvPr/>
        </p:nvSpPr>
        <p:spPr bwMode="auto">
          <a:xfrm>
            <a:off x="2324928" y="802931"/>
            <a:ext cx="8157125" cy="828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976313" rtl="0" eaLnBrk="1" fontAlgn="base" hangingPunct="1">
              <a:spcBef>
                <a:spcPct val="0"/>
              </a:spcBef>
              <a:spcAft>
                <a:spcPct val="0"/>
              </a:spcAft>
              <a:defRPr sz="2800">
                <a:solidFill>
                  <a:schemeClr val="tx2"/>
                </a:solidFill>
                <a:latin typeface="+mj-lt"/>
                <a:ea typeface="+mj-ea"/>
                <a:cs typeface="+mj-cs"/>
              </a:defRPr>
            </a:lvl1pPr>
            <a:lvl2pPr algn="l" defTabSz="976313" rtl="0" eaLnBrk="1" fontAlgn="base" hangingPunct="1">
              <a:spcBef>
                <a:spcPct val="0"/>
              </a:spcBef>
              <a:spcAft>
                <a:spcPct val="0"/>
              </a:spcAft>
              <a:defRPr sz="2800">
                <a:solidFill>
                  <a:schemeClr val="tx2"/>
                </a:solidFill>
                <a:latin typeface="Arial" charset="0"/>
              </a:defRPr>
            </a:lvl2pPr>
            <a:lvl3pPr algn="l" defTabSz="976313" rtl="0" eaLnBrk="1" fontAlgn="base" hangingPunct="1">
              <a:spcBef>
                <a:spcPct val="0"/>
              </a:spcBef>
              <a:spcAft>
                <a:spcPct val="0"/>
              </a:spcAft>
              <a:defRPr sz="2800">
                <a:solidFill>
                  <a:schemeClr val="tx2"/>
                </a:solidFill>
                <a:latin typeface="Arial" charset="0"/>
              </a:defRPr>
            </a:lvl3pPr>
            <a:lvl4pPr algn="l" defTabSz="976313" rtl="0" eaLnBrk="1" fontAlgn="base" hangingPunct="1">
              <a:spcBef>
                <a:spcPct val="0"/>
              </a:spcBef>
              <a:spcAft>
                <a:spcPct val="0"/>
              </a:spcAft>
              <a:defRPr sz="2800">
                <a:solidFill>
                  <a:schemeClr val="tx2"/>
                </a:solidFill>
                <a:latin typeface="Arial" charset="0"/>
              </a:defRPr>
            </a:lvl4pPr>
            <a:lvl5pPr algn="l" defTabSz="976313" rtl="0" eaLnBrk="1" fontAlgn="base" hangingPunct="1">
              <a:spcBef>
                <a:spcPct val="0"/>
              </a:spcBef>
              <a:spcAft>
                <a:spcPct val="0"/>
              </a:spcAft>
              <a:defRPr sz="2800">
                <a:solidFill>
                  <a:schemeClr val="tx2"/>
                </a:solidFill>
                <a:latin typeface="Arial" charset="0"/>
              </a:defRPr>
            </a:lvl5pPr>
            <a:lvl6pPr marL="457200" algn="l" defTabSz="976313" rtl="0" eaLnBrk="1" fontAlgn="base" hangingPunct="1">
              <a:spcBef>
                <a:spcPct val="0"/>
              </a:spcBef>
              <a:spcAft>
                <a:spcPct val="0"/>
              </a:spcAft>
              <a:defRPr sz="2800">
                <a:solidFill>
                  <a:schemeClr val="tx2"/>
                </a:solidFill>
                <a:latin typeface="Arial" charset="0"/>
              </a:defRPr>
            </a:lvl6pPr>
            <a:lvl7pPr marL="914400" algn="l" defTabSz="976313" rtl="0" eaLnBrk="1" fontAlgn="base" hangingPunct="1">
              <a:spcBef>
                <a:spcPct val="0"/>
              </a:spcBef>
              <a:spcAft>
                <a:spcPct val="0"/>
              </a:spcAft>
              <a:defRPr sz="2800">
                <a:solidFill>
                  <a:schemeClr val="tx2"/>
                </a:solidFill>
                <a:latin typeface="Arial" charset="0"/>
              </a:defRPr>
            </a:lvl7pPr>
            <a:lvl8pPr marL="1371600" algn="l" defTabSz="976313" rtl="0" eaLnBrk="1" fontAlgn="base" hangingPunct="1">
              <a:spcBef>
                <a:spcPct val="0"/>
              </a:spcBef>
              <a:spcAft>
                <a:spcPct val="0"/>
              </a:spcAft>
              <a:defRPr sz="2800">
                <a:solidFill>
                  <a:schemeClr val="tx2"/>
                </a:solidFill>
                <a:latin typeface="Arial" charset="0"/>
              </a:defRPr>
            </a:lvl8pPr>
            <a:lvl9pPr marL="1828800" algn="l" defTabSz="976313" rtl="0" eaLnBrk="1" fontAlgn="base" hangingPunct="1">
              <a:spcBef>
                <a:spcPct val="0"/>
              </a:spcBef>
              <a:spcAft>
                <a:spcPct val="0"/>
              </a:spcAft>
              <a:defRPr sz="2800">
                <a:solidFill>
                  <a:schemeClr val="tx2"/>
                </a:solidFill>
                <a:latin typeface="Arial" charset="0"/>
              </a:defRPr>
            </a:lvl9pPr>
          </a:lstStyle>
          <a:p>
            <a:pPr defTabSz="924764"/>
            <a:r>
              <a:rPr lang="es-ES" sz="1705">
                <a:solidFill>
                  <a:srgbClr val="5A5A5A"/>
                </a:solidFill>
                <a:latin typeface="Arial"/>
              </a:rPr>
              <a:t>Estrategias del Sistema de Picking</a:t>
            </a:r>
            <a:br>
              <a:rPr lang="es-ES" sz="1705" kern="0">
                <a:solidFill>
                  <a:srgbClr val="5A5A5A"/>
                </a:solidFill>
                <a:latin typeface="Arial"/>
              </a:rPr>
            </a:br>
            <a:r>
              <a:rPr lang="es-ES" sz="2652" kern="0">
                <a:solidFill>
                  <a:srgbClr val="004696"/>
                </a:solidFill>
                <a:latin typeface="Arial"/>
              </a:rPr>
              <a:t>Selección de las etapas de Picking</a:t>
            </a:r>
          </a:p>
        </p:txBody>
      </p:sp>
      <p:sp>
        <p:nvSpPr>
          <p:cNvPr id="5"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custDataLst>
      <p:tags r:id="rId1"/>
    </p:custDataLst>
    <p:extLst>
      <p:ext uri="{BB962C8B-B14F-4D97-AF65-F5344CB8AC3E}">
        <p14:creationId xmlns:p14="http://schemas.microsoft.com/office/powerpoint/2010/main" val="294476704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340886" y="758577"/>
            <a:ext cx="8302054"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n-US" sz="1705" dirty="0" err="1">
                <a:solidFill>
                  <a:srgbClr val="5A5A5A"/>
                </a:solidFill>
                <a:latin typeface="Arial" pitchFamily="34" charset="0"/>
              </a:rPr>
              <a:t>Diseño</a:t>
            </a:r>
            <a:r>
              <a:rPr lang="en-US" sz="1705" dirty="0">
                <a:solidFill>
                  <a:srgbClr val="5A5A5A"/>
                </a:solidFill>
                <a:latin typeface="Arial" pitchFamily="34" charset="0"/>
              </a:rPr>
              <a:t> de Picking</a:t>
            </a:r>
          </a:p>
          <a:p>
            <a:pPr defTabSz="924764" fontAlgn="base">
              <a:spcBef>
                <a:spcPct val="0"/>
              </a:spcBef>
              <a:spcAft>
                <a:spcPct val="0"/>
              </a:spcAft>
            </a:pPr>
            <a:r>
              <a:rPr lang="es-ES" sz="2652" dirty="0">
                <a:solidFill>
                  <a:srgbClr val="004696"/>
                </a:solidFill>
                <a:latin typeface="Arial" pitchFamily="34" charset="0"/>
              </a:rPr>
              <a:t>Definición de Estrategia de Picking</a:t>
            </a:r>
          </a:p>
        </p:txBody>
      </p:sp>
      <p:sp>
        <p:nvSpPr>
          <p:cNvPr id="8" name="shpTitle894491"/>
          <p:cNvSpPr/>
          <p:nvPr/>
        </p:nvSpPr>
        <p:spPr bwMode="auto">
          <a:xfrm>
            <a:off x="8229189" y="1041315"/>
            <a:ext cx="2139034" cy="477339"/>
          </a:xfrm>
          <a:prstGeom prst="homePlate">
            <a:avLst>
              <a:gd name="adj" fmla="val 37280"/>
            </a:avLst>
          </a:prstGeom>
          <a:solidFill>
            <a:srgbClr val="82A0CD"/>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995" b="1" dirty="0">
                <a:solidFill>
                  <a:srgbClr val="FFFFFF"/>
                </a:solidFill>
                <a:latin typeface="Arial" pitchFamily="34" charset="0"/>
              </a:rPr>
              <a:t>ESTRATEGIA DE PICKING</a:t>
            </a:r>
          </a:p>
        </p:txBody>
      </p:sp>
      <p:sp>
        <p:nvSpPr>
          <p:cNvPr id="9" name="8 CuadroTexto"/>
          <p:cNvSpPr txBox="1"/>
          <p:nvPr/>
        </p:nvSpPr>
        <p:spPr>
          <a:xfrm>
            <a:off x="-2822928" y="1511435"/>
            <a:ext cx="387441" cy="296363"/>
          </a:xfrm>
          <a:prstGeom prst="rect">
            <a:avLst/>
          </a:prstGeom>
          <a:noFill/>
        </p:spPr>
        <p:txBody>
          <a:bodyPr wrap="square" rtlCol="0">
            <a:spAutoFit/>
          </a:bodyPr>
          <a:lstStyle/>
          <a:p>
            <a:pPr algn="ctr" defTabSz="866120" fontAlgn="base">
              <a:spcBef>
                <a:spcPct val="0"/>
              </a:spcBef>
              <a:spcAft>
                <a:spcPct val="0"/>
              </a:spcAft>
            </a:pPr>
            <a:r>
              <a:rPr lang="es-ES" sz="1326" b="1">
                <a:solidFill>
                  <a:srgbClr val="A0A0A0"/>
                </a:solidFill>
                <a:latin typeface="Arial" pitchFamily="34" charset="0"/>
              </a:rPr>
              <a:t>1</a:t>
            </a:r>
          </a:p>
        </p:txBody>
      </p:sp>
      <p:cxnSp>
        <p:nvCxnSpPr>
          <p:cNvPr id="6" name="5 Conector recto de flecha"/>
          <p:cNvCxnSpPr/>
          <p:nvPr/>
        </p:nvCxnSpPr>
        <p:spPr bwMode="auto">
          <a:xfrm>
            <a:off x="4800140" y="5649183"/>
            <a:ext cx="5285744" cy="0"/>
          </a:xfrm>
          <a:prstGeom prst="straightConnector1">
            <a:avLst/>
          </a:prstGeom>
          <a:noFill/>
          <a:ln w="12700" cap="flat" cmpd="sng" algn="ctr">
            <a:solidFill>
              <a:srgbClr val="5A5A5A"/>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12 Conector recto de flecha"/>
          <p:cNvCxnSpPr/>
          <p:nvPr/>
        </p:nvCxnSpPr>
        <p:spPr bwMode="auto">
          <a:xfrm flipV="1">
            <a:off x="5107054" y="3190289"/>
            <a:ext cx="0" cy="2834011"/>
          </a:xfrm>
          <a:prstGeom prst="straightConnector1">
            <a:avLst/>
          </a:prstGeom>
          <a:noFill/>
          <a:ln w="12700" cap="flat" cmpd="sng" algn="ctr">
            <a:solidFill>
              <a:srgbClr val="5A5A5A"/>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8"/>
          <p:cNvSpPr>
            <a:spLocks noChangeArrowheads="1"/>
          </p:cNvSpPr>
          <p:nvPr>
            <p:custDataLst>
              <p:tags r:id="rId1"/>
            </p:custDataLst>
          </p:nvPr>
        </p:nvSpPr>
        <p:spPr bwMode="auto">
          <a:xfrm>
            <a:off x="3979821" y="3067088"/>
            <a:ext cx="1332205" cy="348839"/>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48" tIns="47624" rIns="95248" bIns="47624" anchor="ctr"/>
          <a:lstStyle/>
          <a:p>
            <a:pPr defTabSz="1097686" fontAlgn="base">
              <a:spcBef>
                <a:spcPct val="0"/>
              </a:spcBef>
              <a:spcAft>
                <a:spcPct val="0"/>
              </a:spcAft>
            </a:pPr>
            <a:r>
              <a:rPr lang="es-AR" sz="1042" b="1" dirty="0">
                <a:solidFill>
                  <a:srgbClr val="000000"/>
                </a:solidFill>
                <a:latin typeface="Arial" pitchFamily="34" charset="0"/>
                <a:cs typeface="Arial" charset="0"/>
              </a:rPr>
              <a:t>Costo total FTE/Año</a:t>
            </a:r>
          </a:p>
        </p:txBody>
      </p:sp>
      <p:sp>
        <p:nvSpPr>
          <p:cNvPr id="18" name="Rectangle 9"/>
          <p:cNvSpPr>
            <a:spLocks noChangeArrowheads="1"/>
          </p:cNvSpPr>
          <p:nvPr>
            <p:custDataLst>
              <p:tags r:id="rId2"/>
            </p:custDataLst>
          </p:nvPr>
        </p:nvSpPr>
        <p:spPr bwMode="auto">
          <a:xfrm>
            <a:off x="4190328" y="3474813"/>
            <a:ext cx="911192" cy="209002"/>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48" tIns="47624" rIns="95248" bIns="47624" anchor="ctr"/>
          <a:lstStyle/>
          <a:p>
            <a:pPr algn="r" defTabSz="1097686" fontAlgn="base">
              <a:spcBef>
                <a:spcPct val="0"/>
              </a:spcBef>
              <a:spcAft>
                <a:spcPct val="0"/>
              </a:spcAft>
            </a:pPr>
            <a:r>
              <a:rPr lang="en-GB" sz="1042" dirty="0">
                <a:solidFill>
                  <a:srgbClr val="000000"/>
                </a:solidFill>
                <a:latin typeface="Arial" pitchFamily="34" charset="0"/>
                <a:cs typeface="Arial" charset="0"/>
              </a:rPr>
              <a:t>Alto</a:t>
            </a:r>
          </a:p>
        </p:txBody>
      </p:sp>
      <p:sp>
        <p:nvSpPr>
          <p:cNvPr id="19" name="Rectangle 10"/>
          <p:cNvSpPr>
            <a:spLocks noChangeArrowheads="1"/>
          </p:cNvSpPr>
          <p:nvPr>
            <p:custDataLst>
              <p:tags r:id="rId3"/>
            </p:custDataLst>
          </p:nvPr>
        </p:nvSpPr>
        <p:spPr bwMode="auto">
          <a:xfrm>
            <a:off x="4264066" y="5321155"/>
            <a:ext cx="911192" cy="209003"/>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48" tIns="47624" rIns="95248" bIns="47624" anchor="ctr"/>
          <a:lstStyle/>
          <a:p>
            <a:pPr algn="r" defTabSz="1097686" fontAlgn="base">
              <a:spcBef>
                <a:spcPct val="0"/>
              </a:spcBef>
              <a:spcAft>
                <a:spcPct val="0"/>
              </a:spcAft>
            </a:pPr>
            <a:r>
              <a:rPr lang="es-AR" sz="1042" dirty="0">
                <a:solidFill>
                  <a:srgbClr val="000000"/>
                </a:solidFill>
                <a:latin typeface="Arial" pitchFamily="34" charset="0"/>
                <a:cs typeface="Arial" charset="0"/>
              </a:rPr>
              <a:t>Bajo</a:t>
            </a:r>
          </a:p>
        </p:txBody>
      </p:sp>
      <p:sp>
        <p:nvSpPr>
          <p:cNvPr id="20" name="Rectangle 27"/>
          <p:cNvSpPr>
            <a:spLocks noChangeArrowheads="1"/>
          </p:cNvSpPr>
          <p:nvPr>
            <p:custDataLst>
              <p:tags r:id="rId4"/>
            </p:custDataLst>
          </p:nvPr>
        </p:nvSpPr>
        <p:spPr bwMode="auto">
          <a:xfrm>
            <a:off x="9578379" y="5849880"/>
            <a:ext cx="1087115" cy="348839"/>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48" tIns="47624" rIns="95248" bIns="47624" anchor="ctr"/>
          <a:lstStyle/>
          <a:p>
            <a:pPr defTabSz="1097686" fontAlgn="base">
              <a:spcBef>
                <a:spcPct val="0"/>
              </a:spcBef>
              <a:spcAft>
                <a:spcPct val="0"/>
              </a:spcAft>
            </a:pPr>
            <a:r>
              <a:rPr lang="es-AR" sz="1042" b="1" dirty="0">
                <a:solidFill>
                  <a:srgbClr val="000000"/>
                </a:solidFill>
                <a:latin typeface="Arial" pitchFamily="34" charset="0"/>
                <a:cs typeface="Arial" charset="0"/>
              </a:rPr>
              <a:t>Cajas/</a:t>
            </a:r>
            <a:r>
              <a:rPr lang="es-AR" sz="1042" b="1" dirty="0" err="1">
                <a:solidFill>
                  <a:srgbClr val="000000"/>
                </a:solidFill>
                <a:latin typeface="Arial" pitchFamily="34" charset="0"/>
                <a:cs typeface="Arial" charset="0"/>
              </a:rPr>
              <a:t>dia</a:t>
            </a:r>
            <a:endParaRPr lang="es-AR" sz="1042" b="1" dirty="0">
              <a:solidFill>
                <a:srgbClr val="000000"/>
              </a:solidFill>
              <a:latin typeface="Arial" pitchFamily="34" charset="0"/>
              <a:cs typeface="Arial" charset="0"/>
            </a:endParaRPr>
          </a:p>
        </p:txBody>
      </p:sp>
      <p:sp>
        <p:nvSpPr>
          <p:cNvPr id="21" name="Rectangle 34"/>
          <p:cNvSpPr>
            <a:spLocks noChangeArrowheads="1"/>
          </p:cNvSpPr>
          <p:nvPr>
            <p:custDataLst>
              <p:tags r:id="rId5"/>
            </p:custDataLst>
          </p:nvPr>
        </p:nvSpPr>
        <p:spPr bwMode="auto">
          <a:xfrm>
            <a:off x="7110266" y="5734233"/>
            <a:ext cx="911192" cy="209003"/>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48" tIns="47624" rIns="95248" bIns="47624" anchor="ctr"/>
          <a:lstStyle/>
          <a:p>
            <a:pPr defTabSz="1097686" fontAlgn="base">
              <a:spcBef>
                <a:spcPct val="0"/>
              </a:spcBef>
              <a:spcAft>
                <a:spcPct val="0"/>
              </a:spcAft>
            </a:pPr>
            <a:r>
              <a:rPr lang="es-AR" sz="1042" dirty="0">
                <a:solidFill>
                  <a:srgbClr val="000000"/>
                </a:solidFill>
                <a:latin typeface="Arial" pitchFamily="34" charset="0"/>
                <a:cs typeface="Arial" charset="0"/>
              </a:rPr>
              <a:t>Alto </a:t>
            </a:r>
          </a:p>
        </p:txBody>
      </p:sp>
      <p:sp>
        <p:nvSpPr>
          <p:cNvPr id="22" name="Rectangle 35"/>
          <p:cNvSpPr>
            <a:spLocks noChangeArrowheads="1"/>
          </p:cNvSpPr>
          <p:nvPr>
            <p:custDataLst>
              <p:tags r:id="rId6"/>
            </p:custDataLst>
          </p:nvPr>
        </p:nvSpPr>
        <p:spPr bwMode="auto">
          <a:xfrm>
            <a:off x="5107054" y="5742167"/>
            <a:ext cx="914200" cy="209003"/>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48" tIns="47624" rIns="95248" bIns="47624" anchor="ctr"/>
          <a:lstStyle/>
          <a:p>
            <a:pPr defTabSz="1097686" fontAlgn="base">
              <a:spcBef>
                <a:spcPct val="0"/>
              </a:spcBef>
              <a:spcAft>
                <a:spcPct val="0"/>
              </a:spcAft>
            </a:pPr>
            <a:r>
              <a:rPr lang="en-GB" sz="1042" dirty="0" err="1">
                <a:solidFill>
                  <a:srgbClr val="000000"/>
                </a:solidFill>
                <a:latin typeface="Arial" pitchFamily="34" charset="0"/>
                <a:cs typeface="Arial" charset="0"/>
              </a:rPr>
              <a:t>Bajo</a:t>
            </a:r>
            <a:r>
              <a:rPr lang="en-GB" sz="1042" dirty="0">
                <a:solidFill>
                  <a:srgbClr val="000000"/>
                </a:solidFill>
                <a:latin typeface="Arial" pitchFamily="34" charset="0"/>
                <a:cs typeface="Arial" charset="0"/>
              </a:rPr>
              <a:t> </a:t>
            </a:r>
          </a:p>
        </p:txBody>
      </p:sp>
      <p:sp>
        <p:nvSpPr>
          <p:cNvPr id="23" name="Rectangle 9"/>
          <p:cNvSpPr>
            <a:spLocks noChangeArrowheads="1"/>
          </p:cNvSpPr>
          <p:nvPr>
            <p:custDataLst>
              <p:tags r:id="rId7"/>
            </p:custDataLst>
          </p:nvPr>
        </p:nvSpPr>
        <p:spPr bwMode="auto">
          <a:xfrm>
            <a:off x="4213356" y="4267524"/>
            <a:ext cx="911192" cy="209002"/>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48" tIns="47624" rIns="95248" bIns="47624" anchor="ctr"/>
          <a:lstStyle/>
          <a:p>
            <a:pPr algn="r" defTabSz="1097686" fontAlgn="base">
              <a:spcBef>
                <a:spcPct val="0"/>
              </a:spcBef>
              <a:spcAft>
                <a:spcPct val="0"/>
              </a:spcAft>
            </a:pPr>
            <a:r>
              <a:rPr lang="en-GB" sz="1042" dirty="0" err="1">
                <a:solidFill>
                  <a:srgbClr val="000000"/>
                </a:solidFill>
                <a:latin typeface="Arial" pitchFamily="34" charset="0"/>
                <a:cs typeface="Arial" charset="0"/>
              </a:rPr>
              <a:t>Medio</a:t>
            </a:r>
            <a:endParaRPr lang="en-GB" sz="1042" dirty="0">
              <a:solidFill>
                <a:srgbClr val="000000"/>
              </a:solidFill>
              <a:latin typeface="Arial" pitchFamily="34" charset="0"/>
              <a:cs typeface="Arial" charset="0"/>
            </a:endParaRPr>
          </a:p>
        </p:txBody>
      </p:sp>
      <p:sp>
        <p:nvSpPr>
          <p:cNvPr id="24" name="Rectangle 9"/>
          <p:cNvSpPr>
            <a:spLocks noChangeArrowheads="1"/>
          </p:cNvSpPr>
          <p:nvPr>
            <p:custDataLst>
              <p:tags r:id="rId8"/>
            </p:custDataLst>
          </p:nvPr>
        </p:nvSpPr>
        <p:spPr bwMode="auto">
          <a:xfrm>
            <a:off x="6145066" y="5734233"/>
            <a:ext cx="911192" cy="209002"/>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48" tIns="47624" rIns="95248" bIns="47624" anchor="ctr"/>
          <a:lstStyle/>
          <a:p>
            <a:pPr defTabSz="1097686" fontAlgn="base">
              <a:spcBef>
                <a:spcPct val="0"/>
              </a:spcBef>
              <a:spcAft>
                <a:spcPct val="0"/>
              </a:spcAft>
            </a:pPr>
            <a:r>
              <a:rPr lang="en-GB" sz="1042" dirty="0" err="1">
                <a:solidFill>
                  <a:srgbClr val="000000"/>
                </a:solidFill>
                <a:latin typeface="Arial" pitchFamily="34" charset="0"/>
                <a:cs typeface="Arial" charset="0"/>
              </a:rPr>
              <a:t>Medio</a:t>
            </a:r>
            <a:endParaRPr lang="en-GB" sz="1042" dirty="0">
              <a:solidFill>
                <a:srgbClr val="000000"/>
              </a:solidFill>
              <a:latin typeface="Arial" pitchFamily="34" charset="0"/>
              <a:cs typeface="Arial" charset="0"/>
            </a:endParaRPr>
          </a:p>
        </p:txBody>
      </p:sp>
      <p:sp>
        <p:nvSpPr>
          <p:cNvPr id="25" name="Rectangle 34"/>
          <p:cNvSpPr>
            <a:spLocks noChangeArrowheads="1"/>
          </p:cNvSpPr>
          <p:nvPr>
            <p:custDataLst>
              <p:tags r:id="rId9"/>
            </p:custDataLst>
          </p:nvPr>
        </p:nvSpPr>
        <p:spPr bwMode="auto">
          <a:xfrm>
            <a:off x="8093633" y="5719048"/>
            <a:ext cx="911192" cy="209003"/>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248" tIns="47624" rIns="95248" bIns="47624" anchor="ctr"/>
          <a:lstStyle/>
          <a:p>
            <a:pPr defTabSz="1097686" fontAlgn="base">
              <a:spcBef>
                <a:spcPct val="0"/>
              </a:spcBef>
              <a:spcAft>
                <a:spcPct val="0"/>
              </a:spcAft>
            </a:pPr>
            <a:r>
              <a:rPr lang="es-AR" sz="1042" dirty="0">
                <a:solidFill>
                  <a:srgbClr val="000000"/>
                </a:solidFill>
                <a:latin typeface="Arial" pitchFamily="34" charset="0"/>
                <a:cs typeface="Arial" charset="0"/>
              </a:rPr>
              <a:t>Muy Alto </a:t>
            </a:r>
          </a:p>
        </p:txBody>
      </p:sp>
      <p:sp>
        <p:nvSpPr>
          <p:cNvPr id="39" name="38 Forma libre"/>
          <p:cNvSpPr/>
          <p:nvPr/>
        </p:nvSpPr>
        <p:spPr>
          <a:xfrm>
            <a:off x="5189533" y="3381851"/>
            <a:ext cx="2886946" cy="2240820"/>
          </a:xfrm>
          <a:custGeom>
            <a:avLst/>
            <a:gdLst>
              <a:gd name="connsiteX0" fmla="*/ 29029 w 3048000"/>
              <a:gd name="connsiteY0" fmla="*/ 0 h 2365829"/>
              <a:gd name="connsiteX1" fmla="*/ 1030515 w 3048000"/>
              <a:gd name="connsiteY1" fmla="*/ 0 h 2365829"/>
              <a:gd name="connsiteX2" fmla="*/ 1030515 w 3048000"/>
              <a:gd name="connsiteY2" fmla="*/ 769257 h 2365829"/>
              <a:gd name="connsiteX3" fmla="*/ 1988457 w 3048000"/>
              <a:gd name="connsiteY3" fmla="*/ 769257 h 2365829"/>
              <a:gd name="connsiteX4" fmla="*/ 1988457 w 3048000"/>
              <a:gd name="connsiteY4" fmla="*/ 1640115 h 2365829"/>
              <a:gd name="connsiteX5" fmla="*/ 3048000 w 3048000"/>
              <a:gd name="connsiteY5" fmla="*/ 1640115 h 2365829"/>
              <a:gd name="connsiteX6" fmla="*/ 3048000 w 3048000"/>
              <a:gd name="connsiteY6" fmla="*/ 2365829 h 2365829"/>
              <a:gd name="connsiteX7" fmla="*/ 1074057 w 3048000"/>
              <a:gd name="connsiteY7" fmla="*/ 2365829 h 2365829"/>
              <a:gd name="connsiteX8" fmla="*/ 1074057 w 3048000"/>
              <a:gd name="connsiteY8" fmla="*/ 1611086 h 2365829"/>
              <a:gd name="connsiteX9" fmla="*/ 0 w 3048000"/>
              <a:gd name="connsiteY9" fmla="*/ 1611086 h 2365829"/>
              <a:gd name="connsiteX10" fmla="*/ 29029 w 3048000"/>
              <a:gd name="connsiteY10" fmla="*/ 0 h 236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0" h="2365829">
                <a:moveTo>
                  <a:pt x="29029" y="0"/>
                </a:moveTo>
                <a:lnTo>
                  <a:pt x="1030515" y="0"/>
                </a:lnTo>
                <a:lnTo>
                  <a:pt x="1030515" y="769257"/>
                </a:lnTo>
                <a:lnTo>
                  <a:pt x="1988457" y="769257"/>
                </a:lnTo>
                <a:lnTo>
                  <a:pt x="1988457" y="1640115"/>
                </a:lnTo>
                <a:lnTo>
                  <a:pt x="3048000" y="1640115"/>
                </a:lnTo>
                <a:lnTo>
                  <a:pt x="3048000" y="2365829"/>
                </a:lnTo>
                <a:lnTo>
                  <a:pt x="1074057" y="2365829"/>
                </a:lnTo>
                <a:lnTo>
                  <a:pt x="1074057" y="1611086"/>
                </a:lnTo>
                <a:lnTo>
                  <a:pt x="0" y="1611086"/>
                </a:lnTo>
                <a:lnTo>
                  <a:pt x="29029" y="0"/>
                </a:lnTo>
                <a:close/>
              </a:path>
            </a:pathLst>
          </a:custGeom>
          <a:solidFill>
            <a:schemeClr val="accent4">
              <a:lumMod val="40000"/>
              <a:lumOff val="60000"/>
            </a:schemeClr>
          </a:solidFill>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1137" dirty="0">
                <a:solidFill>
                  <a:srgbClr val="000000"/>
                </a:solidFill>
                <a:latin typeface="Arial" pitchFamily="34" charset="0"/>
              </a:rPr>
              <a:t>Dirigido por WMS –</a:t>
            </a:r>
          </a:p>
          <a:p>
            <a:pPr defTabSz="959348" fontAlgn="base">
              <a:spcBef>
                <a:spcPct val="0"/>
              </a:spcBef>
              <a:spcAft>
                <a:spcPct val="0"/>
              </a:spcAft>
            </a:pPr>
            <a:r>
              <a:rPr lang="es-ES" sz="1137" dirty="0">
                <a:solidFill>
                  <a:srgbClr val="000000"/>
                </a:solidFill>
                <a:latin typeface="Arial" pitchFamily="34" charset="0"/>
              </a:rPr>
              <a:t>Picking Manual</a:t>
            </a:r>
          </a:p>
        </p:txBody>
      </p:sp>
      <p:sp>
        <p:nvSpPr>
          <p:cNvPr id="40" name="39 Rectángulo"/>
          <p:cNvSpPr/>
          <p:nvPr/>
        </p:nvSpPr>
        <p:spPr bwMode="auto">
          <a:xfrm>
            <a:off x="5189533" y="4963571"/>
            <a:ext cx="974670" cy="659100"/>
          </a:xfrm>
          <a:prstGeom prst="rect">
            <a:avLst/>
          </a:prstGeom>
          <a:solidFill>
            <a:schemeClr val="accent3">
              <a:lumMod val="60000"/>
              <a:lumOff val="4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85244" tIns="44327" rIns="85244" bIns="44327" numCol="1" spcCol="0" rtlCol="0" fromWordArt="0" anchor="ctr" anchorCtr="0" forceAA="0" compatLnSpc="1">
            <a:prstTxWarp prst="textNoShape">
              <a:avLst/>
            </a:prstTxWarp>
            <a:noAutofit/>
          </a:bodyPr>
          <a:lstStyle/>
          <a:p>
            <a:pPr algn="ctr" defTabSz="959348" fontAlgn="base">
              <a:spcBef>
                <a:spcPct val="0"/>
              </a:spcBef>
              <a:spcAft>
                <a:spcPct val="0"/>
              </a:spcAft>
            </a:pPr>
            <a:r>
              <a:rPr lang="es-ES" sz="1042" dirty="0">
                <a:solidFill>
                  <a:srgbClr val="000000"/>
                </a:solidFill>
                <a:latin typeface="Arial" pitchFamily="34" charset="0"/>
              </a:rPr>
              <a:t>Manual – Picking </a:t>
            </a:r>
            <a:r>
              <a:rPr lang="es-ES" sz="1042" dirty="0" err="1">
                <a:solidFill>
                  <a:srgbClr val="000000"/>
                </a:solidFill>
                <a:latin typeface="Arial" pitchFamily="34" charset="0"/>
              </a:rPr>
              <a:t>List</a:t>
            </a:r>
            <a:endParaRPr lang="es-ES" sz="1042" dirty="0">
              <a:solidFill>
                <a:srgbClr val="000000"/>
              </a:solidFill>
              <a:latin typeface="Arial" pitchFamily="34" charset="0"/>
            </a:endParaRPr>
          </a:p>
        </p:txBody>
      </p:sp>
      <p:sp>
        <p:nvSpPr>
          <p:cNvPr id="41" name="40 Forma libre"/>
          <p:cNvSpPr/>
          <p:nvPr/>
        </p:nvSpPr>
        <p:spPr>
          <a:xfrm>
            <a:off x="6220586" y="3368104"/>
            <a:ext cx="2584503" cy="2254567"/>
          </a:xfrm>
          <a:custGeom>
            <a:avLst/>
            <a:gdLst>
              <a:gd name="connsiteX0" fmla="*/ 0 w 2728685"/>
              <a:gd name="connsiteY0" fmla="*/ 0 h 2380343"/>
              <a:gd name="connsiteX1" fmla="*/ 2728685 w 2728685"/>
              <a:gd name="connsiteY1" fmla="*/ 0 h 2380343"/>
              <a:gd name="connsiteX2" fmla="*/ 2728685 w 2728685"/>
              <a:gd name="connsiteY2" fmla="*/ 2380343 h 2380343"/>
              <a:gd name="connsiteX3" fmla="*/ 2046514 w 2728685"/>
              <a:gd name="connsiteY3" fmla="*/ 2380343 h 2380343"/>
              <a:gd name="connsiteX4" fmla="*/ 2046514 w 2728685"/>
              <a:gd name="connsiteY4" fmla="*/ 1596571 h 2380343"/>
              <a:gd name="connsiteX5" fmla="*/ 986971 w 2728685"/>
              <a:gd name="connsiteY5" fmla="*/ 1596571 h 2380343"/>
              <a:gd name="connsiteX6" fmla="*/ 986971 w 2728685"/>
              <a:gd name="connsiteY6" fmla="*/ 725714 h 2380343"/>
              <a:gd name="connsiteX7" fmla="*/ 0 w 2728685"/>
              <a:gd name="connsiteY7" fmla="*/ 725714 h 2380343"/>
              <a:gd name="connsiteX8" fmla="*/ 0 w 2728685"/>
              <a:gd name="connsiteY8" fmla="*/ 0 h 238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8685" h="2380343">
                <a:moveTo>
                  <a:pt x="0" y="0"/>
                </a:moveTo>
                <a:lnTo>
                  <a:pt x="2728685" y="0"/>
                </a:lnTo>
                <a:lnTo>
                  <a:pt x="2728685" y="2380343"/>
                </a:lnTo>
                <a:lnTo>
                  <a:pt x="2046514" y="2380343"/>
                </a:lnTo>
                <a:lnTo>
                  <a:pt x="2046514" y="1596571"/>
                </a:lnTo>
                <a:lnTo>
                  <a:pt x="986971" y="1596571"/>
                </a:lnTo>
                <a:lnTo>
                  <a:pt x="986971" y="725714"/>
                </a:lnTo>
                <a:lnTo>
                  <a:pt x="0" y="725714"/>
                </a:lnTo>
                <a:lnTo>
                  <a:pt x="0" y="0"/>
                </a:lnTo>
                <a:close/>
              </a:path>
            </a:pathLst>
          </a:custGeom>
          <a:solidFill>
            <a:schemeClr val="accent1">
              <a:lumMod val="40000"/>
              <a:lumOff val="60000"/>
            </a:schemeClr>
          </a:solidFill>
        </p:spPr>
        <p:txBody>
          <a:bodyPr vert="horz" wrap="square" lIns="85244" tIns="44327" rIns="85244" bIns="44327" numCol="1" rtlCol="0" anchor="ctr" anchorCtr="0" compatLnSpc="1">
            <a:prstTxWarp prst="textNoShape">
              <a:avLst/>
            </a:prstTxWarp>
          </a:bodyPr>
          <a:lstStyle/>
          <a:p>
            <a:pPr algn="r" defTabSz="959348" fontAlgn="base">
              <a:spcBef>
                <a:spcPct val="0"/>
              </a:spcBef>
              <a:spcAft>
                <a:spcPct val="0"/>
              </a:spcAft>
            </a:pPr>
            <a:r>
              <a:rPr lang="es-ES" sz="1137" dirty="0">
                <a:solidFill>
                  <a:srgbClr val="000000"/>
                </a:solidFill>
                <a:latin typeface="Arial" pitchFamily="34" charset="0"/>
              </a:rPr>
              <a:t>Dirigido </a:t>
            </a:r>
          </a:p>
          <a:p>
            <a:pPr algn="r" defTabSz="959348" fontAlgn="base">
              <a:spcBef>
                <a:spcPct val="0"/>
              </a:spcBef>
              <a:spcAft>
                <a:spcPct val="0"/>
              </a:spcAft>
            </a:pPr>
            <a:r>
              <a:rPr lang="es-ES" sz="1137" dirty="0">
                <a:solidFill>
                  <a:srgbClr val="000000"/>
                </a:solidFill>
                <a:latin typeface="Arial" pitchFamily="34" charset="0"/>
              </a:rPr>
              <a:t>Manual o</a:t>
            </a:r>
          </a:p>
          <a:p>
            <a:pPr algn="r" defTabSz="959348" fontAlgn="base">
              <a:spcBef>
                <a:spcPct val="0"/>
              </a:spcBef>
              <a:spcAft>
                <a:spcPct val="0"/>
              </a:spcAft>
            </a:pPr>
            <a:r>
              <a:rPr lang="es-ES" sz="1137" dirty="0">
                <a:solidFill>
                  <a:srgbClr val="000000"/>
                </a:solidFill>
                <a:latin typeface="Arial" pitchFamily="34" charset="0"/>
              </a:rPr>
              <a:t> </a:t>
            </a:r>
            <a:r>
              <a:rPr lang="es-ES" sz="1137" dirty="0" err="1">
                <a:solidFill>
                  <a:srgbClr val="000000"/>
                </a:solidFill>
                <a:latin typeface="Arial" pitchFamily="34" charset="0"/>
              </a:rPr>
              <a:t>Semi</a:t>
            </a:r>
            <a:r>
              <a:rPr lang="es-ES" sz="1137" dirty="0">
                <a:solidFill>
                  <a:srgbClr val="000000"/>
                </a:solidFill>
                <a:latin typeface="Arial" pitchFamily="34" charset="0"/>
              </a:rPr>
              <a:t> automático o </a:t>
            </a:r>
          </a:p>
          <a:p>
            <a:pPr algn="r" defTabSz="959348" fontAlgn="base">
              <a:spcBef>
                <a:spcPct val="0"/>
              </a:spcBef>
              <a:spcAft>
                <a:spcPct val="0"/>
              </a:spcAft>
            </a:pPr>
            <a:r>
              <a:rPr lang="es-ES" sz="1137" dirty="0" err="1">
                <a:solidFill>
                  <a:srgbClr val="000000"/>
                </a:solidFill>
                <a:latin typeface="Arial" pitchFamily="34" charset="0"/>
              </a:rPr>
              <a:t>Goods</a:t>
            </a:r>
            <a:r>
              <a:rPr lang="es-ES" sz="1137" dirty="0">
                <a:solidFill>
                  <a:srgbClr val="000000"/>
                </a:solidFill>
                <a:latin typeface="Arial" pitchFamily="34" charset="0"/>
              </a:rPr>
              <a:t> </a:t>
            </a:r>
            <a:r>
              <a:rPr lang="es-ES" sz="1137" dirty="0" err="1">
                <a:solidFill>
                  <a:srgbClr val="000000"/>
                </a:solidFill>
                <a:latin typeface="Arial" pitchFamily="34" charset="0"/>
              </a:rPr>
              <a:t>to</a:t>
            </a:r>
            <a:r>
              <a:rPr lang="es-ES" sz="1137" dirty="0">
                <a:solidFill>
                  <a:srgbClr val="000000"/>
                </a:solidFill>
                <a:latin typeface="Arial" pitchFamily="34" charset="0"/>
              </a:rPr>
              <a:t> </a:t>
            </a:r>
            <a:r>
              <a:rPr lang="es-ES" sz="1137" dirty="0" err="1">
                <a:solidFill>
                  <a:srgbClr val="000000"/>
                </a:solidFill>
                <a:latin typeface="Arial" pitchFamily="34" charset="0"/>
              </a:rPr>
              <a:t>man</a:t>
            </a:r>
            <a:endParaRPr lang="es-ES" sz="1137" dirty="0">
              <a:solidFill>
                <a:srgbClr val="000000"/>
              </a:solidFill>
              <a:latin typeface="Arial" pitchFamily="34" charset="0"/>
            </a:endParaRPr>
          </a:p>
          <a:p>
            <a:pPr algn="r" defTabSz="959348" fontAlgn="base">
              <a:spcBef>
                <a:spcPct val="0"/>
              </a:spcBef>
              <a:spcAft>
                <a:spcPct val="0"/>
              </a:spcAft>
            </a:pPr>
            <a:endParaRPr lang="es-ES" sz="1137" dirty="0">
              <a:solidFill>
                <a:srgbClr val="000000"/>
              </a:solidFill>
              <a:latin typeface="Arial" pitchFamily="34" charset="0"/>
            </a:endParaRPr>
          </a:p>
          <a:p>
            <a:pPr algn="r" defTabSz="959348" fontAlgn="base">
              <a:spcBef>
                <a:spcPct val="0"/>
              </a:spcBef>
              <a:spcAft>
                <a:spcPct val="0"/>
              </a:spcAft>
            </a:pPr>
            <a:endParaRPr lang="es-ES" sz="1137" dirty="0">
              <a:solidFill>
                <a:srgbClr val="000000"/>
              </a:solidFill>
              <a:latin typeface="Arial" pitchFamily="34" charset="0"/>
            </a:endParaRPr>
          </a:p>
        </p:txBody>
      </p:sp>
      <p:sp>
        <p:nvSpPr>
          <p:cNvPr id="42" name="41 CuadroTexto"/>
          <p:cNvSpPr txBox="1"/>
          <p:nvPr/>
        </p:nvSpPr>
        <p:spPr>
          <a:xfrm>
            <a:off x="3043902" y="1996193"/>
            <a:ext cx="7621592" cy="1316514"/>
          </a:xfrm>
          <a:prstGeom prst="rect">
            <a:avLst/>
          </a:prstGeom>
          <a:noFill/>
        </p:spPr>
        <p:txBody>
          <a:bodyPr wrap="square" rtlCol="0">
            <a:spAutoFit/>
          </a:bodyPr>
          <a:lstStyle/>
          <a:p>
            <a:pPr defTabSz="866120" fontAlgn="base">
              <a:spcBef>
                <a:spcPct val="0"/>
              </a:spcBef>
              <a:spcAft>
                <a:spcPct val="0"/>
              </a:spcAft>
            </a:pPr>
            <a:r>
              <a:rPr lang="es-ES" sz="1326" b="1" dirty="0">
                <a:solidFill>
                  <a:srgbClr val="000000"/>
                </a:solidFill>
                <a:latin typeface="Arial" pitchFamily="34" charset="0"/>
              </a:rPr>
              <a:t>Una vez que se define la estrategia, se deben elegir las mejores tecnologías (o combinaciones de). </a:t>
            </a:r>
            <a:r>
              <a:rPr lang="es-AR" sz="1326" b="1" dirty="0">
                <a:solidFill>
                  <a:srgbClr val="000000"/>
                </a:solidFill>
                <a:latin typeface="Arial" pitchFamily="34" charset="0"/>
              </a:rPr>
              <a:t>Las tecnologías son solamente herramientas que permiten la implementación eficiente de las estrategias. </a:t>
            </a:r>
            <a:r>
              <a:rPr lang="es-ES" sz="1326" b="1" dirty="0">
                <a:solidFill>
                  <a:srgbClr val="000000"/>
                </a:solidFill>
                <a:latin typeface="Arial" pitchFamily="34" charset="0"/>
              </a:rPr>
              <a:t>La elección de las tecnologías de </a:t>
            </a:r>
            <a:r>
              <a:rPr lang="es-ES" sz="1326" b="1" dirty="0" err="1">
                <a:solidFill>
                  <a:srgbClr val="000000"/>
                </a:solidFill>
                <a:latin typeface="Arial" pitchFamily="34" charset="0"/>
              </a:rPr>
              <a:t>picking</a:t>
            </a:r>
            <a:r>
              <a:rPr lang="es-ES" sz="1326" b="1" dirty="0">
                <a:solidFill>
                  <a:srgbClr val="000000"/>
                </a:solidFill>
                <a:latin typeface="Arial" pitchFamily="34" charset="0"/>
              </a:rPr>
              <a:t> se basan en el costo total de los recursos y el flujo diario de </a:t>
            </a:r>
            <a:r>
              <a:rPr lang="es-ES" sz="1326" b="1" dirty="0" err="1">
                <a:solidFill>
                  <a:srgbClr val="000000"/>
                </a:solidFill>
                <a:latin typeface="Arial" pitchFamily="34" charset="0"/>
              </a:rPr>
              <a:t>picking</a:t>
            </a:r>
            <a:r>
              <a:rPr lang="es-ES" sz="1326" b="1" dirty="0">
                <a:solidFill>
                  <a:srgbClr val="000000"/>
                </a:solidFill>
                <a:latin typeface="Arial" pitchFamily="34" charset="0"/>
              </a:rPr>
              <a:t>.</a:t>
            </a:r>
          </a:p>
          <a:p>
            <a:pPr defTabSz="866120" fontAlgn="base">
              <a:spcBef>
                <a:spcPct val="0"/>
              </a:spcBef>
              <a:spcAft>
                <a:spcPct val="0"/>
              </a:spcAft>
            </a:pPr>
            <a:endParaRPr lang="es-ES" sz="1326" b="1" dirty="0">
              <a:solidFill>
                <a:srgbClr val="000000"/>
              </a:solidFill>
              <a:latin typeface="Arial" pitchFamily="34" charset="0"/>
            </a:endParaRPr>
          </a:p>
          <a:p>
            <a:pPr defTabSz="866120" fontAlgn="base">
              <a:spcBef>
                <a:spcPct val="0"/>
              </a:spcBef>
              <a:spcAft>
                <a:spcPct val="0"/>
              </a:spcAft>
            </a:pPr>
            <a:endParaRPr lang="es-ES" sz="1326" b="1" dirty="0">
              <a:solidFill>
                <a:srgbClr val="000000"/>
              </a:solidFill>
              <a:latin typeface="Arial" pitchFamily="34" charset="0"/>
            </a:endParaRPr>
          </a:p>
        </p:txBody>
      </p:sp>
      <p:pic>
        <p:nvPicPr>
          <p:cNvPr id="43" name="42 Imag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94659" y="1950654"/>
            <a:ext cx="587765" cy="586652"/>
          </a:xfrm>
          <a:prstGeom prst="rect">
            <a:avLst/>
          </a:prstGeom>
        </p:spPr>
      </p:pic>
      <p:pic>
        <p:nvPicPr>
          <p:cNvPr id="44"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71000" y="2957366"/>
            <a:ext cx="981305" cy="125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44 Rectángulo"/>
          <p:cNvSpPr/>
          <p:nvPr/>
        </p:nvSpPr>
        <p:spPr bwMode="auto">
          <a:xfrm>
            <a:off x="2365443" y="3828914"/>
            <a:ext cx="1171207" cy="350321"/>
          </a:xfrm>
          <a:prstGeom prst="rect">
            <a:avLst/>
          </a:prstGeom>
          <a:noFill/>
          <a:ln w="28575" cap="flat" cmpd="sng" algn="ctr">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5"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extLst>
      <p:ext uri="{BB962C8B-B14F-4D97-AF65-F5344CB8AC3E}">
        <p14:creationId xmlns:p14="http://schemas.microsoft.com/office/powerpoint/2010/main" val="136439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20" name="Title 5">
            <a:extLst>
              <a:ext uri="{FF2B5EF4-FFF2-40B4-BE49-F238E27FC236}">
                <a16:creationId xmlns:a16="http://schemas.microsoft.com/office/drawing/2014/main" id="{0E4DA5D2-6122-4A51-8301-52964247FF85}"/>
              </a:ext>
            </a:extLst>
          </p:cNvPr>
          <p:cNvSpPr txBox="1">
            <a:spLocks/>
          </p:cNvSpPr>
          <p:nvPr/>
        </p:nvSpPr>
        <p:spPr>
          <a:xfrm>
            <a:off x="274320" y="274320"/>
            <a:ext cx="8595360" cy="548640"/>
          </a:xfrm>
          <a:prstGeom prst="rect">
            <a:avLst/>
          </a:prstGeom>
        </p:spPr>
        <p:txBody>
          <a:bodyPr vert="horz" lIns="0" tIns="0" rIns="0" bIns="0" rtlCol="0" anchor="ctr" anchorCtr="0">
            <a:noAutofit/>
          </a:bodyPr>
          <a:lstStyle>
            <a:lvl1pPr algn="l" defTabSz="914400" rtl="0" eaLnBrk="1" latinLnBrk="0" hangingPunct="1">
              <a:lnSpc>
                <a:spcPct val="75000"/>
              </a:lnSpc>
              <a:spcBef>
                <a:spcPct val="0"/>
              </a:spcBef>
              <a:buNone/>
              <a:defRPr sz="2400" b="0" i="0" kern="1200">
                <a:solidFill>
                  <a:schemeClr val="bg1"/>
                </a:solidFill>
                <a:latin typeface="+mj-lt"/>
                <a:ea typeface="+mj-ea"/>
                <a:cs typeface="SuomiHand Sc" pitchFamily="50" charset="0"/>
              </a:defRPr>
            </a:lvl1pPr>
          </a:lstStyle>
          <a:p>
            <a:pPr lvl="0">
              <a:lnSpc>
                <a:spcPct val="90000"/>
              </a:lnSpc>
              <a:defRPr/>
            </a:pPr>
            <a:r>
              <a:rPr lang="es-AR" sz="4000" b="1" dirty="0">
                <a:solidFill>
                  <a:srgbClr val="10069F"/>
                </a:solidFill>
              </a:rPr>
              <a:t>Elementos incluidos por Proceso</a:t>
            </a:r>
            <a:endParaRPr lang="en-US" sz="4000" b="1" dirty="0">
              <a:solidFill>
                <a:srgbClr val="10069F"/>
              </a:solidFill>
            </a:endParaRPr>
          </a:p>
        </p:txBody>
      </p:sp>
      <p:sp>
        <p:nvSpPr>
          <p:cNvPr id="30" name="Right Arrow 22">
            <a:extLst>
              <a:ext uri="{FF2B5EF4-FFF2-40B4-BE49-F238E27FC236}">
                <a16:creationId xmlns:a16="http://schemas.microsoft.com/office/drawing/2014/main" id="{97D2A1B3-900B-4735-BA40-E7E2203ADC0E}"/>
              </a:ext>
            </a:extLst>
          </p:cNvPr>
          <p:cNvSpPr/>
          <p:nvPr/>
        </p:nvSpPr>
        <p:spPr>
          <a:xfrm>
            <a:off x="6319762" y="3324790"/>
            <a:ext cx="2410723" cy="2922432"/>
          </a:xfrm>
          <a:prstGeom prst="rightArrow">
            <a:avLst>
              <a:gd name="adj1" fmla="val 71160"/>
              <a:gd name="adj2" fmla="val 35249"/>
            </a:avLst>
          </a:prstGeom>
          <a:solidFill>
            <a:srgbClr val="6850B4"/>
          </a:solidFill>
          <a:ln w="9525" cap="flat" cmpd="sng" algn="ctr">
            <a:solidFill>
              <a:sysClr val="window" lastClr="FFFFFF"/>
            </a:solidFill>
            <a:prstDash val="solid"/>
          </a:ln>
          <a:effectLst/>
        </p:spPr>
        <p:txBody>
          <a:bodyPr lIns="121920" tIns="304800" rIns="121920" bIns="304800" rtlCol="0" anchor="b" anchorCtr="0"/>
          <a:lstStyle/>
          <a:p>
            <a:pPr lvl="0" algn="ctr" defTabSz="1219170"/>
            <a:r>
              <a:rPr lang="en-US" sz="1600" kern="0" dirty="0" err="1">
                <a:solidFill>
                  <a:srgbClr val="FFFFFF"/>
                </a:solidFill>
                <a:latin typeface="Open Sans Light"/>
              </a:rPr>
              <a:t>Posibles</a:t>
            </a:r>
            <a:r>
              <a:rPr lang="en-US" sz="1600" kern="0" dirty="0">
                <a:solidFill>
                  <a:srgbClr val="FFFFFF"/>
                </a:solidFill>
                <a:latin typeface="Open Sans Light"/>
              </a:rPr>
              <a:t> </a:t>
            </a:r>
            <a:r>
              <a:rPr lang="en-US" sz="1600" kern="0" dirty="0" err="1">
                <a:solidFill>
                  <a:srgbClr val="FFFFFF"/>
                </a:solidFill>
                <a:latin typeface="Open Sans Light"/>
              </a:rPr>
              <a:t>Soluciones</a:t>
            </a:r>
            <a:endParaRPr lang="en-US" sz="1600" kern="0" dirty="0">
              <a:solidFill>
                <a:srgbClr val="FFFFFF"/>
              </a:solidFill>
              <a:latin typeface="Open Sans Light"/>
            </a:endParaRPr>
          </a:p>
        </p:txBody>
      </p:sp>
      <p:sp>
        <p:nvSpPr>
          <p:cNvPr id="31" name="Right Arrow Callout 23">
            <a:extLst>
              <a:ext uri="{FF2B5EF4-FFF2-40B4-BE49-F238E27FC236}">
                <a16:creationId xmlns:a16="http://schemas.microsoft.com/office/drawing/2014/main" id="{787FE7A2-6D0A-4252-B056-E8F3C950D5A0}"/>
              </a:ext>
            </a:extLst>
          </p:cNvPr>
          <p:cNvSpPr/>
          <p:nvPr/>
        </p:nvSpPr>
        <p:spPr>
          <a:xfrm>
            <a:off x="4232595" y="3800667"/>
            <a:ext cx="2410723" cy="2077499"/>
          </a:xfrm>
          <a:prstGeom prst="rightArrowCallout">
            <a:avLst>
              <a:gd name="adj1" fmla="val 50000"/>
              <a:gd name="adj2" fmla="val 14426"/>
              <a:gd name="adj3" fmla="val 15009"/>
              <a:gd name="adj4" fmla="val 87066"/>
            </a:avLst>
          </a:prstGeom>
          <a:solidFill>
            <a:srgbClr val="1D6E9B"/>
          </a:solidFill>
          <a:ln w="9525" cap="flat" cmpd="sng" algn="ctr">
            <a:solidFill>
              <a:sysClr val="window" lastClr="FFFFFF"/>
            </a:solidFill>
            <a:prstDash val="solid"/>
          </a:ln>
          <a:effectLst/>
        </p:spPr>
        <p:txBody>
          <a:bodyPr lIns="121920" tIns="304800" rIns="121920" bIns="304800" rtlCol="0" anchor="b" anchorCtr="0"/>
          <a:lstStyle/>
          <a:p>
            <a:pPr lvl="0" algn="ctr" defTabSz="1219170"/>
            <a:endParaRPr lang="es-AR" sz="1600" kern="0" dirty="0">
              <a:solidFill>
                <a:srgbClr val="FFFFFF"/>
              </a:solidFill>
              <a:latin typeface="Open Sans Light"/>
            </a:endParaRPr>
          </a:p>
          <a:p>
            <a:pPr lvl="0" algn="ctr" defTabSz="1219170"/>
            <a:endParaRPr lang="es-AR" sz="1600" kern="0" dirty="0">
              <a:solidFill>
                <a:srgbClr val="FFFFFF"/>
              </a:solidFill>
              <a:latin typeface="Open Sans Light"/>
            </a:endParaRPr>
          </a:p>
          <a:p>
            <a:pPr lvl="0" defTabSz="1219170"/>
            <a:r>
              <a:rPr lang="es-AR" sz="1600" kern="0" dirty="0">
                <a:solidFill>
                  <a:srgbClr val="FFFFFF"/>
                </a:solidFill>
                <a:latin typeface="Open Sans Light"/>
              </a:rPr>
              <a:t>       Cómo optimizar</a:t>
            </a:r>
          </a:p>
          <a:p>
            <a:pPr lvl="0" algn="ctr" defTabSz="1219170"/>
            <a:r>
              <a:rPr lang="es-AR" sz="1600" kern="0" dirty="0">
                <a:solidFill>
                  <a:srgbClr val="FFFFFF"/>
                </a:solidFill>
                <a:latin typeface="Open Sans Light"/>
              </a:rPr>
              <a:t>Lean </a:t>
            </a:r>
            <a:r>
              <a:rPr lang="es-AR" sz="1600" kern="0" dirty="0" err="1">
                <a:solidFill>
                  <a:srgbClr val="FFFFFF"/>
                </a:solidFill>
                <a:latin typeface="Open Sans Light"/>
              </a:rPr>
              <a:t>Six</a:t>
            </a:r>
            <a:r>
              <a:rPr lang="es-AR" sz="1600" kern="0" dirty="0">
                <a:solidFill>
                  <a:srgbClr val="FFFFFF"/>
                </a:solidFill>
                <a:latin typeface="Open Sans Light"/>
              </a:rPr>
              <a:t> Sigma /          </a:t>
            </a:r>
          </a:p>
          <a:p>
            <a:pPr lvl="0" algn="ctr" defTabSz="1219170"/>
            <a:r>
              <a:rPr lang="es-AR" sz="1600" kern="0" dirty="0" err="1">
                <a:solidFill>
                  <a:srgbClr val="FFFFFF"/>
                </a:solidFill>
                <a:latin typeface="Open Sans Light"/>
              </a:rPr>
              <a:t>Cliclos</a:t>
            </a:r>
            <a:r>
              <a:rPr lang="es-AR" sz="1600" kern="0" dirty="0">
                <a:solidFill>
                  <a:srgbClr val="FFFFFF"/>
                </a:solidFill>
                <a:latin typeface="Open Sans Light"/>
              </a:rPr>
              <a:t> de Mejora OPEX– </a:t>
            </a:r>
          </a:p>
          <a:p>
            <a:pPr lvl="0" algn="ctr" defTabSz="1219170"/>
            <a:r>
              <a:rPr lang="es-AR" sz="1200" kern="0" dirty="0">
                <a:solidFill>
                  <a:srgbClr val="FFFFFF"/>
                </a:solidFill>
                <a:latin typeface="Open Sans Light"/>
              </a:rPr>
              <a:t>Diagnostico, Deseño, </a:t>
            </a:r>
            <a:r>
              <a:rPr lang="es-AR" sz="1200" kern="0" dirty="0" err="1">
                <a:solidFill>
                  <a:srgbClr val="FFFFFF"/>
                </a:solidFill>
                <a:latin typeface="Open Sans Light"/>
              </a:rPr>
              <a:t>Implementacion</a:t>
            </a:r>
            <a:r>
              <a:rPr lang="es-AR" sz="1200" kern="0" dirty="0">
                <a:solidFill>
                  <a:srgbClr val="FFFFFF"/>
                </a:solidFill>
                <a:latin typeface="Open Sans Light"/>
              </a:rPr>
              <a:t>.</a:t>
            </a:r>
          </a:p>
        </p:txBody>
      </p:sp>
      <p:sp>
        <p:nvSpPr>
          <p:cNvPr id="32" name="Right Arrow Callout 24">
            <a:extLst>
              <a:ext uri="{FF2B5EF4-FFF2-40B4-BE49-F238E27FC236}">
                <a16:creationId xmlns:a16="http://schemas.microsoft.com/office/drawing/2014/main" id="{916CAA53-5797-4CE6-910C-04E859CE08C5}"/>
              </a:ext>
            </a:extLst>
          </p:cNvPr>
          <p:cNvSpPr/>
          <p:nvPr/>
        </p:nvSpPr>
        <p:spPr>
          <a:xfrm>
            <a:off x="2130310" y="3800667"/>
            <a:ext cx="2410723" cy="2077499"/>
          </a:xfrm>
          <a:prstGeom prst="rightArrowCallout">
            <a:avLst>
              <a:gd name="adj1" fmla="val 50000"/>
              <a:gd name="adj2" fmla="val 14426"/>
              <a:gd name="adj3" fmla="val 15009"/>
              <a:gd name="adj4" fmla="val 87066"/>
            </a:avLst>
          </a:prstGeom>
          <a:solidFill>
            <a:srgbClr val="D2326B"/>
          </a:solidFill>
          <a:ln w="9525" cap="flat" cmpd="sng" algn="ctr">
            <a:solidFill>
              <a:sysClr val="window" lastClr="FFFFFF"/>
            </a:solidFill>
            <a:prstDash val="solid"/>
          </a:ln>
          <a:effectLst/>
        </p:spPr>
        <p:txBody>
          <a:bodyPr lIns="121920" tIns="304800" rIns="121920" bIns="304800" rtlCol="0" anchor="b" anchorCtr="0"/>
          <a:lstStyle/>
          <a:p>
            <a:pPr lvl="0" algn="ctr" defTabSz="1219170"/>
            <a:r>
              <a:rPr lang="en-US" sz="1600" kern="0" dirty="0" err="1">
                <a:solidFill>
                  <a:srgbClr val="FFFFFF"/>
                </a:solidFill>
                <a:latin typeface="Open Sans Light"/>
              </a:rPr>
              <a:t>Impactos</a:t>
            </a:r>
            <a:r>
              <a:rPr lang="en-US" sz="1600" kern="0" dirty="0">
                <a:solidFill>
                  <a:srgbClr val="FFFFFF"/>
                </a:solidFill>
                <a:latin typeface="Open Sans Light"/>
              </a:rPr>
              <a:t> del </a:t>
            </a:r>
            <a:r>
              <a:rPr lang="en-US" sz="1600" kern="0" dirty="0" err="1">
                <a:solidFill>
                  <a:srgbClr val="FFFFFF"/>
                </a:solidFill>
                <a:latin typeface="Open Sans Light"/>
              </a:rPr>
              <a:t>proceso</a:t>
            </a:r>
            <a:endParaRPr lang="en-US" sz="1600" kern="0" dirty="0">
              <a:solidFill>
                <a:srgbClr val="FFFFFF"/>
              </a:solidFill>
              <a:latin typeface="Open Sans Light"/>
            </a:endParaRPr>
          </a:p>
          <a:p>
            <a:pPr lvl="0" algn="ctr" defTabSz="1219170"/>
            <a:r>
              <a:rPr lang="en-US" sz="1600" kern="0" dirty="0">
                <a:solidFill>
                  <a:srgbClr val="FFFFFF"/>
                </a:solidFill>
                <a:latin typeface="Open Sans Light"/>
              </a:rPr>
              <a:t> </a:t>
            </a:r>
            <a:r>
              <a:rPr lang="en-US" sz="1200" kern="0" dirty="0">
                <a:solidFill>
                  <a:srgbClr val="FFFFFF"/>
                </a:solidFill>
                <a:latin typeface="Open Sans Light"/>
              </a:rPr>
              <a:t>(Management Infrastructure, Operating System)</a:t>
            </a:r>
          </a:p>
        </p:txBody>
      </p:sp>
      <p:sp>
        <p:nvSpPr>
          <p:cNvPr id="33" name="Down Arrow Callout 25">
            <a:extLst>
              <a:ext uri="{FF2B5EF4-FFF2-40B4-BE49-F238E27FC236}">
                <a16:creationId xmlns:a16="http://schemas.microsoft.com/office/drawing/2014/main" id="{51AFFE7F-350E-4518-A3CE-4FAF2086742A}"/>
              </a:ext>
            </a:extLst>
          </p:cNvPr>
          <p:cNvSpPr/>
          <p:nvPr/>
        </p:nvSpPr>
        <p:spPr>
          <a:xfrm>
            <a:off x="4190220" y="1724968"/>
            <a:ext cx="2107271" cy="2417013"/>
          </a:xfrm>
          <a:prstGeom prst="downArrowCallout">
            <a:avLst>
              <a:gd name="adj1" fmla="val 50000"/>
              <a:gd name="adj2" fmla="val 14600"/>
              <a:gd name="adj3" fmla="val 16145"/>
              <a:gd name="adj4" fmla="val 89520"/>
            </a:avLst>
          </a:prstGeom>
          <a:solidFill>
            <a:srgbClr val="F49D00"/>
          </a:solidFill>
          <a:ln w="9525" cap="flat" cmpd="sng" algn="ctr">
            <a:solidFill>
              <a:sysClr val="window" lastClr="FFFFFF"/>
            </a:solidFill>
            <a:prstDash val="solid"/>
          </a:ln>
          <a:effectLst/>
        </p:spPr>
        <p:txBody>
          <a:bodyPr lIns="121920" tIns="304800" rIns="121920" bIns="304800" rtlCol="0" anchor="b" anchorCtr="0"/>
          <a:lstStyle/>
          <a:p>
            <a:pPr lvl="0" algn="ctr" defTabSz="1219170"/>
            <a:r>
              <a:rPr lang="en-US" sz="1600" kern="0" dirty="0">
                <a:solidFill>
                  <a:srgbClr val="FFFFFF"/>
                </a:solidFill>
                <a:latin typeface="Open Sans Light"/>
              </a:rPr>
              <a:t>  </a:t>
            </a:r>
            <a:r>
              <a:rPr lang="en-US" sz="1600" kern="0" dirty="0" err="1">
                <a:solidFill>
                  <a:srgbClr val="FFFFFF"/>
                </a:solidFill>
                <a:latin typeface="Open Sans Light"/>
              </a:rPr>
              <a:t>Recursos</a:t>
            </a:r>
            <a:r>
              <a:rPr lang="en-US" sz="1600" kern="0" dirty="0">
                <a:solidFill>
                  <a:srgbClr val="FFFFFF"/>
                </a:solidFill>
                <a:latin typeface="Open Sans Light"/>
              </a:rPr>
              <a:t> </a:t>
            </a:r>
          </a:p>
          <a:p>
            <a:pPr lvl="0" algn="ctr" defTabSz="1219170"/>
            <a:r>
              <a:rPr lang="en-US" sz="1600" kern="0" dirty="0">
                <a:solidFill>
                  <a:srgbClr val="FFFFFF"/>
                </a:solidFill>
                <a:latin typeface="Open Sans Light"/>
              </a:rPr>
              <a:t>    </a:t>
            </a:r>
            <a:r>
              <a:rPr lang="en-US" sz="1600" kern="0" dirty="0" err="1">
                <a:solidFill>
                  <a:srgbClr val="FFFFFF"/>
                </a:solidFill>
                <a:latin typeface="Open Sans Light"/>
              </a:rPr>
              <a:t>necesarios</a:t>
            </a:r>
            <a:r>
              <a:rPr lang="en-US" sz="1600" kern="0" dirty="0">
                <a:solidFill>
                  <a:srgbClr val="FFFFFF"/>
                </a:solidFill>
                <a:latin typeface="Open Sans Light"/>
              </a:rPr>
              <a:t> </a:t>
            </a:r>
            <a:r>
              <a:rPr lang="en-US" sz="1200" kern="0" dirty="0">
                <a:solidFill>
                  <a:srgbClr val="FFFFFF"/>
                </a:solidFill>
                <a:latin typeface="Open Sans Light"/>
              </a:rPr>
              <a:t>(Mindsets, Behaviors and Capabilities)</a:t>
            </a:r>
          </a:p>
        </p:txBody>
      </p:sp>
      <p:sp>
        <p:nvSpPr>
          <p:cNvPr id="34" name="Right Arrow Callout 26">
            <a:extLst>
              <a:ext uri="{FF2B5EF4-FFF2-40B4-BE49-F238E27FC236}">
                <a16:creationId xmlns:a16="http://schemas.microsoft.com/office/drawing/2014/main" id="{8F67B20C-038A-44B7-80D4-C87927DB8655}"/>
              </a:ext>
            </a:extLst>
          </p:cNvPr>
          <p:cNvSpPr/>
          <p:nvPr/>
        </p:nvSpPr>
        <p:spPr>
          <a:xfrm>
            <a:off x="2079169" y="1724968"/>
            <a:ext cx="2410723" cy="2077499"/>
          </a:xfrm>
          <a:prstGeom prst="rightArrowCallout">
            <a:avLst>
              <a:gd name="adj1" fmla="val 50000"/>
              <a:gd name="adj2" fmla="val 14426"/>
              <a:gd name="adj3" fmla="val 15009"/>
              <a:gd name="adj4" fmla="val 87066"/>
            </a:avLst>
          </a:prstGeom>
          <a:solidFill>
            <a:srgbClr val="85CA46"/>
          </a:solidFill>
          <a:ln w="9525" cap="flat" cmpd="sng" algn="ctr">
            <a:solidFill>
              <a:sysClr val="window" lastClr="FFFFFF"/>
            </a:solidFill>
            <a:prstDash val="solid"/>
          </a:ln>
          <a:effectLst/>
        </p:spPr>
        <p:txBody>
          <a:bodyPr lIns="121920" tIns="304800" rIns="121920" bIns="304800" rtlCol="0" anchor="b" anchorCtr="0"/>
          <a:lstStyle/>
          <a:p>
            <a:pPr algn="ctr" defTabSz="1219170"/>
            <a:r>
              <a:rPr lang="en-US" sz="1600" kern="0" dirty="0" err="1">
                <a:solidFill>
                  <a:srgbClr val="FFFFFF"/>
                </a:solidFill>
                <a:latin typeface="Open Sans Light"/>
              </a:rPr>
              <a:t>Metodología</a:t>
            </a:r>
            <a:r>
              <a:rPr lang="en-US" sz="1600" kern="0" dirty="0">
                <a:solidFill>
                  <a:srgbClr val="FFFFFF"/>
                </a:solidFill>
                <a:latin typeface="Open Sans Light"/>
              </a:rPr>
              <a:t>/</a:t>
            </a:r>
            <a:r>
              <a:rPr lang="en-US" sz="1600" kern="0" dirty="0" err="1">
                <a:solidFill>
                  <a:srgbClr val="FFFFFF"/>
                </a:solidFill>
                <a:latin typeface="Open Sans Light"/>
              </a:rPr>
              <a:t>Flujo</a:t>
            </a:r>
            <a:r>
              <a:rPr lang="en-US" sz="1600" kern="0" dirty="0">
                <a:solidFill>
                  <a:srgbClr val="FFFFFF"/>
                </a:solidFill>
                <a:latin typeface="Open Sans Light"/>
              </a:rPr>
              <a:t> del </a:t>
            </a:r>
            <a:r>
              <a:rPr lang="en-US" sz="1600" kern="0" dirty="0" err="1">
                <a:solidFill>
                  <a:srgbClr val="FFFFFF"/>
                </a:solidFill>
                <a:latin typeface="Open Sans Light"/>
              </a:rPr>
              <a:t>Proceso</a:t>
            </a:r>
            <a:endParaRPr lang="en-US" sz="1600" kern="0" dirty="0">
              <a:solidFill>
                <a:srgbClr val="FFFFFF"/>
              </a:solidFill>
              <a:latin typeface="Open Sans Light"/>
            </a:endParaRPr>
          </a:p>
        </p:txBody>
      </p:sp>
      <p:sp>
        <p:nvSpPr>
          <p:cNvPr id="35" name="Right Arrow Callout 27">
            <a:extLst>
              <a:ext uri="{FF2B5EF4-FFF2-40B4-BE49-F238E27FC236}">
                <a16:creationId xmlns:a16="http://schemas.microsoft.com/office/drawing/2014/main" id="{93DDB9DA-A3A6-4AC0-BDFD-D3DE2607FE29}"/>
              </a:ext>
            </a:extLst>
          </p:cNvPr>
          <p:cNvSpPr/>
          <p:nvPr/>
        </p:nvSpPr>
        <p:spPr>
          <a:xfrm>
            <a:off x="117435" y="1724968"/>
            <a:ext cx="2410723" cy="2077499"/>
          </a:xfrm>
          <a:prstGeom prst="rightArrowCallout">
            <a:avLst>
              <a:gd name="adj1" fmla="val 50000"/>
              <a:gd name="adj2" fmla="val 14426"/>
              <a:gd name="adj3" fmla="val 15009"/>
              <a:gd name="adj4" fmla="val 87066"/>
            </a:avLst>
          </a:prstGeom>
          <a:solidFill>
            <a:srgbClr val="4DB3C7"/>
          </a:solidFill>
          <a:ln w="9525" cap="flat" cmpd="sng" algn="ctr">
            <a:solidFill>
              <a:sysClr val="window" lastClr="FFFFFF"/>
            </a:solidFill>
            <a:prstDash val="solid"/>
          </a:ln>
          <a:effectLst/>
        </p:spPr>
        <p:txBody>
          <a:bodyPr lIns="121920" tIns="304800" rIns="121920" bIns="304800" rtlCol="0" anchor="b" anchorCtr="0"/>
          <a:lstStyle/>
          <a:p>
            <a:pPr lvl="0" algn="ctr" defTabSz="1219170"/>
            <a:endParaRPr lang="en-US" sz="1600" kern="0" dirty="0">
              <a:solidFill>
                <a:srgbClr val="FFFFFF"/>
              </a:solidFill>
              <a:latin typeface="Open Sans Light"/>
            </a:endParaRPr>
          </a:p>
          <a:p>
            <a:pPr lvl="0" algn="ctr" defTabSz="1219170"/>
            <a:endParaRPr lang="en-US" sz="1600" kern="0" dirty="0">
              <a:solidFill>
                <a:srgbClr val="FFFFFF"/>
              </a:solidFill>
              <a:latin typeface="Open Sans Light"/>
            </a:endParaRPr>
          </a:p>
          <a:p>
            <a:pPr lvl="0" algn="ctr" defTabSz="1219170"/>
            <a:r>
              <a:rPr lang="en-US" sz="1600" kern="0" dirty="0">
                <a:solidFill>
                  <a:srgbClr val="FFFFFF"/>
                </a:solidFill>
                <a:latin typeface="Open Sans Light"/>
              </a:rPr>
              <a:t>Descripcion general del </a:t>
            </a:r>
            <a:r>
              <a:rPr lang="en-US" sz="1600" kern="0" dirty="0" err="1">
                <a:solidFill>
                  <a:srgbClr val="FFFFFF"/>
                </a:solidFill>
                <a:latin typeface="Open Sans Light"/>
              </a:rPr>
              <a:t>proceso</a:t>
            </a:r>
            <a:endParaRPr lang="en-US" sz="1600" kern="0" dirty="0">
              <a:solidFill>
                <a:srgbClr val="FFFFFF"/>
              </a:solidFill>
              <a:latin typeface="Open Sans Light"/>
            </a:endParaRP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Open Sans Light"/>
              <a:ea typeface="+mn-ea"/>
              <a:cs typeface="+mn-cs"/>
            </a:endParaRPr>
          </a:p>
        </p:txBody>
      </p:sp>
      <p:pic>
        <p:nvPicPr>
          <p:cNvPr id="36" name="Picture 28">
            <a:extLst>
              <a:ext uri="{FF2B5EF4-FFF2-40B4-BE49-F238E27FC236}">
                <a16:creationId xmlns:a16="http://schemas.microsoft.com/office/drawing/2014/main" id="{1FEBFBCE-C44B-4757-B2B3-F6AEBA7DC374}"/>
              </a:ext>
            </a:extLst>
          </p:cNvPr>
          <p:cNvPicPr>
            <a:picLocks noChangeAspect="1"/>
          </p:cNvPicPr>
          <p:nvPr/>
        </p:nvPicPr>
        <p:blipFill>
          <a:blip r:embed="rId9"/>
          <a:stretch>
            <a:fillRect/>
          </a:stretch>
        </p:blipFill>
        <p:spPr>
          <a:xfrm>
            <a:off x="923163" y="1862626"/>
            <a:ext cx="584909" cy="742384"/>
          </a:xfrm>
          <a:prstGeom prst="rect">
            <a:avLst/>
          </a:prstGeom>
        </p:spPr>
      </p:pic>
      <p:pic>
        <p:nvPicPr>
          <p:cNvPr id="39" name="Picture 31">
            <a:extLst>
              <a:ext uri="{FF2B5EF4-FFF2-40B4-BE49-F238E27FC236}">
                <a16:creationId xmlns:a16="http://schemas.microsoft.com/office/drawing/2014/main" id="{3968986A-4C99-4699-9438-197FCB7543DA}"/>
              </a:ext>
            </a:extLst>
          </p:cNvPr>
          <p:cNvPicPr>
            <a:picLocks noChangeAspect="1"/>
          </p:cNvPicPr>
          <p:nvPr/>
        </p:nvPicPr>
        <p:blipFill>
          <a:blip r:embed="rId10"/>
          <a:stretch>
            <a:fillRect/>
          </a:stretch>
        </p:blipFill>
        <p:spPr>
          <a:xfrm>
            <a:off x="2233793" y="3949764"/>
            <a:ext cx="595504" cy="420356"/>
          </a:xfrm>
          <a:prstGeom prst="rect">
            <a:avLst/>
          </a:prstGeom>
        </p:spPr>
      </p:pic>
      <p:sp>
        <p:nvSpPr>
          <p:cNvPr id="40" name="Isosceles Triangle 38">
            <a:extLst>
              <a:ext uri="{FF2B5EF4-FFF2-40B4-BE49-F238E27FC236}">
                <a16:creationId xmlns:a16="http://schemas.microsoft.com/office/drawing/2014/main" id="{1F4B0E00-AB59-4DF0-8D0B-91969DDBD86B}"/>
              </a:ext>
            </a:extLst>
          </p:cNvPr>
          <p:cNvSpPr/>
          <p:nvPr/>
        </p:nvSpPr>
        <p:spPr>
          <a:xfrm rot="5400000">
            <a:off x="4207489" y="2607308"/>
            <a:ext cx="484749" cy="312819"/>
          </a:xfrm>
          <a:prstGeom prst="triangle">
            <a:avLst/>
          </a:prstGeom>
          <a:solidFill>
            <a:srgbClr val="85CA46"/>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prstClr val="white"/>
              </a:solidFill>
              <a:effectLst/>
              <a:uLnTx/>
              <a:uFillTx/>
              <a:latin typeface="Open Sans Light"/>
              <a:ea typeface="+mn-ea"/>
              <a:cs typeface="+mn-cs"/>
            </a:endParaRPr>
          </a:p>
        </p:txBody>
      </p:sp>
      <p:grpSp>
        <p:nvGrpSpPr>
          <p:cNvPr id="42" name="Group 40">
            <a:extLst>
              <a:ext uri="{FF2B5EF4-FFF2-40B4-BE49-F238E27FC236}">
                <a16:creationId xmlns:a16="http://schemas.microsoft.com/office/drawing/2014/main" id="{C4E5E01E-500C-4306-BA83-D8DC5FA6D573}"/>
              </a:ext>
            </a:extLst>
          </p:cNvPr>
          <p:cNvGrpSpPr/>
          <p:nvPr/>
        </p:nvGrpSpPr>
        <p:grpSpPr>
          <a:xfrm>
            <a:off x="6955004" y="4141981"/>
            <a:ext cx="528138" cy="659585"/>
            <a:chOff x="6531329" y="2691707"/>
            <a:chExt cx="444716" cy="733318"/>
          </a:xfrm>
        </p:grpSpPr>
        <p:sp>
          <p:nvSpPr>
            <p:cNvPr id="43" name="Freeform 95">
              <a:extLst>
                <a:ext uri="{FF2B5EF4-FFF2-40B4-BE49-F238E27FC236}">
                  <a16:creationId xmlns:a16="http://schemas.microsoft.com/office/drawing/2014/main" id="{2C4FD0E2-AD46-4A64-B450-29315C16FAD1}"/>
                </a:ext>
              </a:extLst>
            </p:cNvPr>
            <p:cNvSpPr>
              <a:spLocks/>
            </p:cNvSpPr>
            <p:nvPr/>
          </p:nvSpPr>
          <p:spPr bwMode="auto">
            <a:xfrm>
              <a:off x="6652002" y="3283678"/>
              <a:ext cx="203371" cy="52742"/>
            </a:xfrm>
            <a:custGeom>
              <a:avLst/>
              <a:gdLst>
                <a:gd name="T0" fmla="*/ 177 w 204"/>
                <a:gd name="T1" fmla="*/ 0 h 53"/>
                <a:gd name="T2" fmla="*/ 26 w 204"/>
                <a:gd name="T3" fmla="*/ 0 h 53"/>
                <a:gd name="T4" fmla="*/ 0 w 204"/>
                <a:gd name="T5" fmla="*/ 26 h 53"/>
                <a:gd name="T6" fmla="*/ 26 w 204"/>
                <a:gd name="T7" fmla="*/ 53 h 53"/>
                <a:gd name="T8" fmla="*/ 177 w 204"/>
                <a:gd name="T9" fmla="*/ 53 h 53"/>
                <a:gd name="T10" fmla="*/ 204 w 204"/>
                <a:gd name="T11" fmla="*/ 26 h 53"/>
                <a:gd name="T12" fmla="*/ 177 w 20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04" h="53">
                  <a:moveTo>
                    <a:pt x="177" y="0"/>
                  </a:moveTo>
                  <a:cubicBezTo>
                    <a:pt x="26" y="0"/>
                    <a:pt x="26" y="0"/>
                    <a:pt x="26" y="0"/>
                  </a:cubicBezTo>
                  <a:cubicBezTo>
                    <a:pt x="12" y="0"/>
                    <a:pt x="0" y="12"/>
                    <a:pt x="0" y="26"/>
                  </a:cubicBezTo>
                  <a:cubicBezTo>
                    <a:pt x="0" y="41"/>
                    <a:pt x="12" y="53"/>
                    <a:pt x="26" y="53"/>
                  </a:cubicBezTo>
                  <a:cubicBezTo>
                    <a:pt x="177" y="53"/>
                    <a:pt x="177" y="53"/>
                    <a:pt x="177" y="53"/>
                  </a:cubicBezTo>
                  <a:cubicBezTo>
                    <a:pt x="192" y="53"/>
                    <a:pt x="204" y="41"/>
                    <a:pt x="204" y="26"/>
                  </a:cubicBezTo>
                  <a:cubicBezTo>
                    <a:pt x="204" y="12"/>
                    <a:pt x="192" y="0"/>
                    <a:pt x="177" y="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endParaRPr lang="en-US" sz="2133">
                <a:solidFill>
                  <a:srgbClr val="57565A"/>
                </a:solidFill>
                <a:latin typeface="Open Sans Light"/>
              </a:endParaRPr>
            </a:p>
          </p:txBody>
        </p:sp>
        <p:sp>
          <p:nvSpPr>
            <p:cNvPr id="44" name="Freeform 96">
              <a:extLst>
                <a:ext uri="{FF2B5EF4-FFF2-40B4-BE49-F238E27FC236}">
                  <a16:creationId xmlns:a16="http://schemas.microsoft.com/office/drawing/2014/main" id="{665FFC63-AF43-4E06-8352-4C5F5A161C6A}"/>
                </a:ext>
              </a:extLst>
            </p:cNvPr>
            <p:cNvSpPr>
              <a:spLocks/>
            </p:cNvSpPr>
            <p:nvPr/>
          </p:nvSpPr>
          <p:spPr bwMode="auto">
            <a:xfrm>
              <a:off x="6652002" y="3336419"/>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endParaRPr lang="en-US" sz="2133">
                <a:solidFill>
                  <a:srgbClr val="57565A"/>
                </a:solidFill>
                <a:latin typeface="Open Sans Light"/>
              </a:endParaRPr>
            </a:p>
          </p:txBody>
        </p:sp>
        <p:sp>
          <p:nvSpPr>
            <p:cNvPr id="45" name="Freeform 97">
              <a:extLst>
                <a:ext uri="{FF2B5EF4-FFF2-40B4-BE49-F238E27FC236}">
                  <a16:creationId xmlns:a16="http://schemas.microsoft.com/office/drawing/2014/main" id="{DE1CD9E9-D2BD-4E89-9C54-03EDC53219B7}"/>
                </a:ext>
              </a:extLst>
            </p:cNvPr>
            <p:cNvSpPr>
              <a:spLocks/>
            </p:cNvSpPr>
            <p:nvPr/>
          </p:nvSpPr>
          <p:spPr bwMode="auto">
            <a:xfrm>
              <a:off x="6687866" y="3390427"/>
              <a:ext cx="131643" cy="34598"/>
            </a:xfrm>
            <a:custGeom>
              <a:avLst/>
              <a:gdLst>
                <a:gd name="T0" fmla="*/ 0 w 132"/>
                <a:gd name="T1" fmla="*/ 0 h 35"/>
                <a:gd name="T2" fmla="*/ 66 w 132"/>
                <a:gd name="T3" fmla="*/ 35 h 35"/>
                <a:gd name="T4" fmla="*/ 132 w 132"/>
                <a:gd name="T5" fmla="*/ 0 h 35"/>
              </a:gdLst>
              <a:ahLst/>
              <a:cxnLst>
                <a:cxn ang="0">
                  <a:pos x="T0" y="T1"/>
                </a:cxn>
                <a:cxn ang="0">
                  <a:pos x="T2" y="T3"/>
                </a:cxn>
                <a:cxn ang="0">
                  <a:pos x="T4" y="T5"/>
                </a:cxn>
              </a:cxnLst>
              <a:rect l="0" t="0" r="r" b="b"/>
              <a:pathLst>
                <a:path w="132" h="35">
                  <a:moveTo>
                    <a:pt x="0" y="0"/>
                  </a:moveTo>
                  <a:cubicBezTo>
                    <a:pt x="0" y="19"/>
                    <a:pt x="29" y="35"/>
                    <a:pt x="66" y="35"/>
                  </a:cubicBezTo>
                  <a:cubicBezTo>
                    <a:pt x="102" y="35"/>
                    <a:pt x="132" y="19"/>
                    <a:pt x="132"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endParaRPr lang="en-US" sz="2133">
                <a:solidFill>
                  <a:srgbClr val="57565A"/>
                </a:solidFill>
                <a:latin typeface="Open Sans Light"/>
              </a:endParaRPr>
            </a:p>
          </p:txBody>
        </p:sp>
        <p:sp>
          <p:nvSpPr>
            <p:cNvPr id="46" name="Freeform 98">
              <a:extLst>
                <a:ext uri="{FF2B5EF4-FFF2-40B4-BE49-F238E27FC236}">
                  <a16:creationId xmlns:a16="http://schemas.microsoft.com/office/drawing/2014/main" id="{F90E3A50-ABE0-48AB-B977-AB1150238C2D}"/>
                </a:ext>
              </a:extLst>
            </p:cNvPr>
            <p:cNvSpPr>
              <a:spLocks/>
            </p:cNvSpPr>
            <p:nvPr/>
          </p:nvSpPr>
          <p:spPr bwMode="auto">
            <a:xfrm>
              <a:off x="6531329" y="2691707"/>
              <a:ext cx="444716" cy="537964"/>
            </a:xfrm>
            <a:custGeom>
              <a:avLst/>
              <a:gdLst>
                <a:gd name="T0" fmla="*/ 223 w 446"/>
                <a:gd name="T1" fmla="*/ 0 h 540"/>
                <a:gd name="T2" fmla="*/ 0 w 446"/>
                <a:gd name="T3" fmla="*/ 223 h 540"/>
                <a:gd name="T4" fmla="*/ 62 w 446"/>
                <a:gd name="T5" fmla="*/ 379 h 540"/>
                <a:gd name="T6" fmla="*/ 94 w 446"/>
                <a:gd name="T7" fmla="*/ 440 h 540"/>
                <a:gd name="T8" fmla="*/ 94 w 446"/>
                <a:gd name="T9" fmla="*/ 484 h 540"/>
                <a:gd name="T10" fmla="*/ 150 w 446"/>
                <a:gd name="T11" fmla="*/ 540 h 540"/>
                <a:gd name="T12" fmla="*/ 296 w 446"/>
                <a:gd name="T13" fmla="*/ 540 h 540"/>
                <a:gd name="T14" fmla="*/ 352 w 446"/>
                <a:gd name="T15" fmla="*/ 484 h 540"/>
                <a:gd name="T16" fmla="*/ 352 w 446"/>
                <a:gd name="T17" fmla="*/ 440 h 540"/>
                <a:gd name="T18" fmla="*/ 383 w 446"/>
                <a:gd name="T19" fmla="*/ 379 h 540"/>
                <a:gd name="T20" fmla="*/ 446 w 446"/>
                <a:gd name="T21" fmla="*/ 223 h 540"/>
                <a:gd name="T22" fmla="*/ 223 w 44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40">
                  <a:moveTo>
                    <a:pt x="223" y="0"/>
                  </a:moveTo>
                  <a:cubicBezTo>
                    <a:pt x="99" y="0"/>
                    <a:pt x="0" y="100"/>
                    <a:pt x="0" y="223"/>
                  </a:cubicBezTo>
                  <a:cubicBezTo>
                    <a:pt x="0" y="284"/>
                    <a:pt x="22" y="339"/>
                    <a:pt x="62" y="379"/>
                  </a:cubicBezTo>
                  <a:cubicBezTo>
                    <a:pt x="83" y="399"/>
                    <a:pt x="94" y="415"/>
                    <a:pt x="94" y="440"/>
                  </a:cubicBezTo>
                  <a:cubicBezTo>
                    <a:pt x="94" y="466"/>
                    <a:pt x="94" y="484"/>
                    <a:pt x="94" y="484"/>
                  </a:cubicBezTo>
                  <a:cubicBezTo>
                    <a:pt x="94" y="515"/>
                    <a:pt x="119" y="540"/>
                    <a:pt x="150" y="540"/>
                  </a:cubicBezTo>
                  <a:cubicBezTo>
                    <a:pt x="296" y="540"/>
                    <a:pt x="296" y="540"/>
                    <a:pt x="296" y="540"/>
                  </a:cubicBezTo>
                  <a:cubicBezTo>
                    <a:pt x="327" y="540"/>
                    <a:pt x="352" y="515"/>
                    <a:pt x="352" y="484"/>
                  </a:cubicBezTo>
                  <a:cubicBezTo>
                    <a:pt x="352" y="484"/>
                    <a:pt x="352" y="466"/>
                    <a:pt x="352" y="440"/>
                  </a:cubicBezTo>
                  <a:cubicBezTo>
                    <a:pt x="352" y="415"/>
                    <a:pt x="362" y="399"/>
                    <a:pt x="383" y="379"/>
                  </a:cubicBezTo>
                  <a:cubicBezTo>
                    <a:pt x="423" y="339"/>
                    <a:pt x="446" y="284"/>
                    <a:pt x="446" y="223"/>
                  </a:cubicBezTo>
                  <a:cubicBezTo>
                    <a:pt x="446" y="100"/>
                    <a:pt x="347" y="0"/>
                    <a:pt x="223" y="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endParaRPr lang="en-US" sz="2133">
                <a:solidFill>
                  <a:srgbClr val="57565A"/>
                </a:solidFill>
                <a:latin typeface="Open Sans Light"/>
              </a:endParaRPr>
            </a:p>
          </p:txBody>
        </p:sp>
        <p:sp>
          <p:nvSpPr>
            <p:cNvPr id="47" name="Freeform 99">
              <a:extLst>
                <a:ext uri="{FF2B5EF4-FFF2-40B4-BE49-F238E27FC236}">
                  <a16:creationId xmlns:a16="http://schemas.microsoft.com/office/drawing/2014/main" id="{0074B6CB-0273-48FD-BB03-60EEEB7EF9CF}"/>
                </a:ext>
              </a:extLst>
            </p:cNvPr>
            <p:cNvSpPr>
              <a:spLocks/>
            </p:cNvSpPr>
            <p:nvPr/>
          </p:nvSpPr>
          <p:spPr bwMode="auto">
            <a:xfrm>
              <a:off x="6652002" y="3229670"/>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endParaRPr lang="en-US" sz="2133">
                <a:solidFill>
                  <a:srgbClr val="57565A"/>
                </a:solidFill>
                <a:latin typeface="Open Sans Light"/>
              </a:endParaRPr>
            </a:p>
          </p:txBody>
        </p:sp>
      </p:grpSp>
      <p:sp>
        <p:nvSpPr>
          <p:cNvPr id="48" name="TextBox 46">
            <a:extLst>
              <a:ext uri="{FF2B5EF4-FFF2-40B4-BE49-F238E27FC236}">
                <a16:creationId xmlns:a16="http://schemas.microsoft.com/office/drawing/2014/main" id="{C564368B-631F-4B94-B117-AD77B2023A07}"/>
              </a:ext>
            </a:extLst>
          </p:cNvPr>
          <p:cNvSpPr txBox="1"/>
          <p:nvPr/>
        </p:nvSpPr>
        <p:spPr>
          <a:xfrm>
            <a:off x="8799803" y="5570313"/>
            <a:ext cx="3251200" cy="769441"/>
          </a:xfrm>
          <a:prstGeom prst="rect">
            <a:avLst/>
          </a:prstGeom>
          <a:noFill/>
        </p:spPr>
        <p:txBody>
          <a:bodyPr wrap="square" rtlCol="0">
            <a:spAutoFit/>
          </a:bodyPr>
          <a:lstStyle/>
          <a:p>
            <a:pPr algn="ctr" defTabSz="1219170"/>
            <a:r>
              <a:rPr lang="en-US" sz="2200" b="1" dirty="0" err="1">
                <a:solidFill>
                  <a:srgbClr val="57565A"/>
                </a:solidFill>
                <a:latin typeface="Open Sans Light"/>
              </a:rPr>
              <a:t>Procesos</a:t>
            </a:r>
            <a:r>
              <a:rPr lang="en-US" sz="2200" b="1" dirty="0">
                <a:solidFill>
                  <a:srgbClr val="57565A"/>
                </a:solidFill>
                <a:latin typeface="Open Sans Light"/>
              </a:rPr>
              <a:t> </a:t>
            </a:r>
            <a:r>
              <a:rPr lang="en-US" sz="2200" b="1" dirty="0" err="1">
                <a:solidFill>
                  <a:srgbClr val="57565A"/>
                </a:solidFill>
                <a:latin typeface="Open Sans Light"/>
              </a:rPr>
              <a:t>Estandarizados</a:t>
            </a:r>
            <a:endParaRPr lang="en-US" sz="2200" b="1" dirty="0">
              <a:solidFill>
                <a:srgbClr val="57565A"/>
              </a:solidFill>
              <a:latin typeface="Open Sans Light"/>
            </a:endParaRPr>
          </a:p>
        </p:txBody>
      </p:sp>
      <p:pic>
        <p:nvPicPr>
          <p:cNvPr id="49" name="Picture 49">
            <a:extLst>
              <a:ext uri="{FF2B5EF4-FFF2-40B4-BE49-F238E27FC236}">
                <a16:creationId xmlns:a16="http://schemas.microsoft.com/office/drawing/2014/main" id="{8F67C8C0-0B85-42B1-A985-D88AB3973CFC}"/>
              </a:ext>
            </a:extLst>
          </p:cNvPr>
          <p:cNvPicPr>
            <a:picLocks noChangeAspect="1"/>
          </p:cNvPicPr>
          <p:nvPr/>
        </p:nvPicPr>
        <p:blipFill>
          <a:blip r:embed="rId11"/>
          <a:stretch>
            <a:fillRect/>
          </a:stretch>
        </p:blipFill>
        <p:spPr>
          <a:xfrm>
            <a:off x="2825909" y="1966293"/>
            <a:ext cx="847417" cy="847417"/>
          </a:xfrm>
          <a:prstGeom prst="rect">
            <a:avLst/>
          </a:prstGeom>
        </p:spPr>
      </p:pic>
      <p:sp>
        <p:nvSpPr>
          <p:cNvPr id="51" name="Right Arrow 22">
            <a:extLst>
              <a:ext uri="{FF2B5EF4-FFF2-40B4-BE49-F238E27FC236}">
                <a16:creationId xmlns:a16="http://schemas.microsoft.com/office/drawing/2014/main" id="{4A37A4C1-BC54-4DF7-8751-848A97E28021}"/>
              </a:ext>
            </a:extLst>
          </p:cNvPr>
          <p:cNvSpPr/>
          <p:nvPr/>
        </p:nvSpPr>
        <p:spPr>
          <a:xfrm rot="5400000">
            <a:off x="9220043" y="2903735"/>
            <a:ext cx="2410723" cy="2922432"/>
          </a:xfrm>
          <a:prstGeom prst="rightArrow">
            <a:avLst>
              <a:gd name="adj1" fmla="val 71160"/>
              <a:gd name="adj2" fmla="val 35249"/>
            </a:avLst>
          </a:prstGeom>
          <a:solidFill>
            <a:srgbClr val="FFFF00"/>
          </a:solidFill>
          <a:ln w="9525" cap="flat" cmpd="sng" algn="ctr">
            <a:solidFill>
              <a:schemeClr val="accent1"/>
            </a:solidFill>
            <a:prstDash val="solid"/>
          </a:ln>
          <a:effectLst/>
        </p:spPr>
        <p:txBody>
          <a:bodyPr vert="vert270" lIns="121920" tIns="304800" rIns="121920" bIns="304800" rtlCol="0" anchor="b" anchorCtr="0"/>
          <a:lstStyle/>
          <a:p>
            <a:pPr lvl="0" algn="ctr" defTabSz="1219170"/>
            <a:r>
              <a:rPr lang="en-US" sz="2000" kern="0" dirty="0">
                <a:latin typeface="Open Sans Light"/>
              </a:rPr>
              <a:t>KPIs </a:t>
            </a:r>
            <a:r>
              <a:rPr lang="en-US" sz="2000" kern="0" dirty="0" err="1">
                <a:latin typeface="Open Sans Light"/>
              </a:rPr>
              <a:t>relacionado</a:t>
            </a:r>
            <a:r>
              <a:rPr lang="en-US" sz="2000" kern="0" dirty="0">
                <a:latin typeface="Open Sans Light"/>
              </a:rPr>
              <a:t> al </a:t>
            </a:r>
            <a:r>
              <a:rPr lang="en-US" sz="2000" kern="0" dirty="0" err="1">
                <a:latin typeface="Open Sans Light"/>
              </a:rPr>
              <a:t>Proceso</a:t>
            </a:r>
            <a:endParaRPr lang="en-US" sz="2000" kern="0" dirty="0">
              <a:latin typeface="Open Sans Light"/>
            </a:endParaRPr>
          </a:p>
        </p:txBody>
      </p:sp>
      <p:sp>
        <p:nvSpPr>
          <p:cNvPr id="2" name="Rectángulo 1">
            <a:extLst>
              <a:ext uri="{FF2B5EF4-FFF2-40B4-BE49-F238E27FC236}">
                <a16:creationId xmlns:a16="http://schemas.microsoft.com/office/drawing/2014/main" id="{B1FDB975-5CBD-4600-9DC4-DD4B454E64CA}"/>
              </a:ext>
            </a:extLst>
          </p:cNvPr>
          <p:cNvSpPr/>
          <p:nvPr/>
        </p:nvSpPr>
        <p:spPr>
          <a:xfrm>
            <a:off x="9371768" y="2873355"/>
            <a:ext cx="2107271" cy="2423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2" name="Rectángulo 51">
            <a:extLst>
              <a:ext uri="{FF2B5EF4-FFF2-40B4-BE49-F238E27FC236}">
                <a16:creationId xmlns:a16="http://schemas.microsoft.com/office/drawing/2014/main" id="{7092F2D8-1919-4983-B49C-C4C65D761991}"/>
              </a:ext>
            </a:extLst>
          </p:cNvPr>
          <p:cNvSpPr/>
          <p:nvPr/>
        </p:nvSpPr>
        <p:spPr>
          <a:xfrm>
            <a:off x="9371768" y="2605010"/>
            <a:ext cx="2107271" cy="2120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3" name="Rectángulo 52">
            <a:extLst>
              <a:ext uri="{FF2B5EF4-FFF2-40B4-BE49-F238E27FC236}">
                <a16:creationId xmlns:a16="http://schemas.microsoft.com/office/drawing/2014/main" id="{1FC34C0F-FEA1-465A-9DA6-5B48B55E43D7}"/>
              </a:ext>
            </a:extLst>
          </p:cNvPr>
          <p:cNvSpPr/>
          <p:nvPr/>
        </p:nvSpPr>
        <p:spPr>
          <a:xfrm>
            <a:off x="9357916" y="2306149"/>
            <a:ext cx="2107271" cy="2120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Rectángulo 55">
            <a:extLst>
              <a:ext uri="{FF2B5EF4-FFF2-40B4-BE49-F238E27FC236}">
                <a16:creationId xmlns:a16="http://schemas.microsoft.com/office/drawing/2014/main" id="{0EB43554-7E5F-41B1-8F17-3C79DC416FC4}"/>
              </a:ext>
            </a:extLst>
          </p:cNvPr>
          <p:cNvSpPr/>
          <p:nvPr/>
        </p:nvSpPr>
        <p:spPr>
          <a:xfrm>
            <a:off x="9355939" y="2007288"/>
            <a:ext cx="2107271" cy="2120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7" name="Rectángulo 56">
            <a:extLst>
              <a:ext uri="{FF2B5EF4-FFF2-40B4-BE49-F238E27FC236}">
                <a16:creationId xmlns:a16="http://schemas.microsoft.com/office/drawing/2014/main" id="{13A81174-87EC-42A2-B68F-BB3A42CF834A}"/>
              </a:ext>
            </a:extLst>
          </p:cNvPr>
          <p:cNvSpPr/>
          <p:nvPr/>
        </p:nvSpPr>
        <p:spPr>
          <a:xfrm>
            <a:off x="9355938" y="1724968"/>
            <a:ext cx="2107271" cy="2120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8" name="Freeform 81">
            <a:extLst>
              <a:ext uri="{FF2B5EF4-FFF2-40B4-BE49-F238E27FC236}">
                <a16:creationId xmlns:a16="http://schemas.microsoft.com/office/drawing/2014/main" id="{1C251608-4F1C-41A7-9A32-8FACBEC70355}"/>
              </a:ext>
            </a:extLst>
          </p:cNvPr>
          <p:cNvSpPr>
            <a:spLocks noEditPoints="1"/>
          </p:cNvSpPr>
          <p:nvPr/>
        </p:nvSpPr>
        <p:spPr bwMode="auto">
          <a:xfrm rot="21540000">
            <a:off x="4834914" y="2002916"/>
            <a:ext cx="905665" cy="541837"/>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0" name="Oval 22">
            <a:extLst>
              <a:ext uri="{FF2B5EF4-FFF2-40B4-BE49-F238E27FC236}">
                <a16:creationId xmlns:a16="http://schemas.microsoft.com/office/drawing/2014/main" id="{D43F803E-7C37-45BA-BC3C-C8BE73AC0C5B}"/>
              </a:ext>
            </a:extLst>
          </p:cNvPr>
          <p:cNvSpPr>
            <a:spLocks noChangeArrowheads="1"/>
          </p:cNvSpPr>
          <p:nvPr/>
        </p:nvSpPr>
        <p:spPr bwMode="auto">
          <a:xfrm>
            <a:off x="4913474" y="1797887"/>
            <a:ext cx="196030" cy="176387"/>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1" name="Oval 22">
            <a:extLst>
              <a:ext uri="{FF2B5EF4-FFF2-40B4-BE49-F238E27FC236}">
                <a16:creationId xmlns:a16="http://schemas.microsoft.com/office/drawing/2014/main" id="{942BEECD-F541-421E-B82C-B715BAF77912}"/>
              </a:ext>
            </a:extLst>
          </p:cNvPr>
          <p:cNvSpPr>
            <a:spLocks noChangeArrowheads="1"/>
          </p:cNvSpPr>
          <p:nvPr/>
        </p:nvSpPr>
        <p:spPr bwMode="auto">
          <a:xfrm>
            <a:off x="5457758" y="1819661"/>
            <a:ext cx="196030" cy="176387"/>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62" name="Group 30">
            <a:extLst>
              <a:ext uri="{FF2B5EF4-FFF2-40B4-BE49-F238E27FC236}">
                <a16:creationId xmlns:a16="http://schemas.microsoft.com/office/drawing/2014/main" id="{9D828C57-797F-4A60-9E2C-EFCCF3E8389B}"/>
              </a:ext>
            </a:extLst>
          </p:cNvPr>
          <p:cNvGrpSpPr>
            <a:grpSpLocks noChangeAspect="1"/>
          </p:cNvGrpSpPr>
          <p:nvPr/>
        </p:nvGrpSpPr>
        <p:grpSpPr bwMode="auto">
          <a:xfrm>
            <a:off x="10184915" y="3303671"/>
            <a:ext cx="480976" cy="534414"/>
            <a:chOff x="3714" y="830"/>
            <a:chExt cx="198" cy="220"/>
          </a:xfrm>
          <a:noFill/>
        </p:grpSpPr>
        <p:sp>
          <p:nvSpPr>
            <p:cNvPr id="63" name="Freeform 31">
              <a:extLst>
                <a:ext uri="{FF2B5EF4-FFF2-40B4-BE49-F238E27FC236}">
                  <a16:creationId xmlns:a16="http://schemas.microsoft.com/office/drawing/2014/main" id="{C417A628-20B2-477B-8E0F-F6795907FCA3}"/>
                </a:ext>
              </a:extLst>
            </p:cNvPr>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grpFill/>
            <a:ln w="9525"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4" name="Freeform 32">
              <a:extLst>
                <a:ext uri="{FF2B5EF4-FFF2-40B4-BE49-F238E27FC236}">
                  <a16:creationId xmlns:a16="http://schemas.microsoft.com/office/drawing/2014/main" id="{392C1C1B-BF5C-4871-B212-E2256DD18A54}"/>
                </a:ext>
              </a:extLst>
            </p:cNvPr>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grpFill/>
            <a:ln w="9525"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5" name="Freeform 33">
              <a:extLst>
                <a:ext uri="{FF2B5EF4-FFF2-40B4-BE49-F238E27FC236}">
                  <a16:creationId xmlns:a16="http://schemas.microsoft.com/office/drawing/2014/main" id="{372A3EC9-C197-49DB-A9A8-1E23E49BCA38}"/>
                </a:ext>
              </a:extLst>
            </p:cNvPr>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grpFill/>
            <a:ln w="9525"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6" name="Freeform 34">
              <a:extLst>
                <a:ext uri="{FF2B5EF4-FFF2-40B4-BE49-F238E27FC236}">
                  <a16:creationId xmlns:a16="http://schemas.microsoft.com/office/drawing/2014/main" id="{E9F62D6B-E7C2-4912-84B6-01BBFE5C7CF7}"/>
                </a:ext>
              </a:extLst>
            </p:cNvPr>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grpFill/>
            <a:ln w="9525"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67" name="Freeform 33">
            <a:extLst>
              <a:ext uri="{FF2B5EF4-FFF2-40B4-BE49-F238E27FC236}">
                <a16:creationId xmlns:a16="http://schemas.microsoft.com/office/drawing/2014/main" id="{2A078697-C673-457A-973F-71283144A53C}"/>
              </a:ext>
            </a:extLst>
          </p:cNvPr>
          <p:cNvSpPr>
            <a:spLocks noChangeAspect="1" noEditPoints="1"/>
          </p:cNvSpPr>
          <p:nvPr/>
        </p:nvSpPr>
        <p:spPr bwMode="auto">
          <a:xfrm>
            <a:off x="4279476" y="3912524"/>
            <a:ext cx="376598" cy="365820"/>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tx1"/>
          </a:solidFill>
          <a:ln>
            <a:solidFill>
              <a:schemeClr val="bg1"/>
            </a:solidFill>
          </a:ln>
          <a:effectLst/>
        </p:spPr>
        <p:txBody>
          <a:bodyPr vert="horz" wrap="square" lIns="121920" tIns="60960" rIns="121920" bIns="60960" numCol="1" anchor="t" anchorCtr="0" compatLnSpc="1">
            <a:prstTxWarp prst="textNoShape">
              <a:avLst/>
            </a:prstTxWarp>
          </a:bodyPr>
          <a:lstStyle/>
          <a:p>
            <a:endParaRPr lang="en-US" sz="3200"/>
          </a:p>
        </p:txBody>
      </p:sp>
      <p:sp>
        <p:nvSpPr>
          <p:cNvPr id="6" name="Triángulo isósceles 5">
            <a:extLst>
              <a:ext uri="{FF2B5EF4-FFF2-40B4-BE49-F238E27FC236}">
                <a16:creationId xmlns:a16="http://schemas.microsoft.com/office/drawing/2014/main" id="{C78A18A1-A61C-4986-85B0-7B7D4EF8DB0D}"/>
              </a:ext>
            </a:extLst>
          </p:cNvPr>
          <p:cNvSpPr/>
          <p:nvPr/>
        </p:nvSpPr>
        <p:spPr>
          <a:xfrm rot="10800000">
            <a:off x="2921330" y="3800667"/>
            <a:ext cx="751996" cy="341314"/>
          </a:xfrm>
          <a:prstGeom prst="triangl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520150006"/>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200"/>
                                        <p:tgtEl>
                                          <p:spTgt spid="42"/>
                                        </p:tgtEl>
                                      </p:cBhvr>
                                    </p:animEffect>
                                  </p:childTnLst>
                                </p:cTn>
                              </p:par>
                            </p:childTnLst>
                          </p:cTn>
                        </p:par>
                        <p:par>
                          <p:cTn id="11" fill="hold">
                            <p:stCondLst>
                              <p:cond delay="20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2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00"/>
                                        <p:tgtEl>
                                          <p:spTgt spid="40"/>
                                        </p:tgtEl>
                                      </p:cBhvr>
                                    </p:animEffect>
                                  </p:childTnLst>
                                </p:cTn>
                              </p:par>
                            </p:childTnLst>
                          </p:cTn>
                        </p:par>
                        <p:par>
                          <p:cTn id="18" fill="hold">
                            <p:stCondLst>
                              <p:cond delay="400"/>
                            </p:stCondLst>
                            <p:childTnLst>
                              <p:par>
                                <p:cTn id="19" presetID="10" presetClass="entr" presetSubtype="0"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2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200"/>
                                        <p:tgtEl>
                                          <p:spTgt spid="36"/>
                                        </p:tgtEl>
                                      </p:cBhvr>
                                    </p:animEffect>
                                  </p:childTnLst>
                                </p:cTn>
                              </p:par>
                            </p:childTnLst>
                          </p:cTn>
                        </p:par>
                        <p:par>
                          <p:cTn id="25" fill="hold">
                            <p:stCondLst>
                              <p:cond delay="600"/>
                            </p:stCondLst>
                            <p:childTnLst>
                              <p:par>
                                <p:cTn id="26" presetID="10" presetClass="entr" presetSubtype="0"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200"/>
                                        <p:tgtEl>
                                          <p:spTgt spid="32"/>
                                        </p:tgtEl>
                                      </p:cBhvr>
                                    </p:animEffect>
                                  </p:childTnLst>
                                </p:cTn>
                              </p:par>
                            </p:childTnLst>
                          </p:cTn>
                        </p:par>
                        <p:par>
                          <p:cTn id="29" fill="hold">
                            <p:stCondLst>
                              <p:cond delay="8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2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00"/>
                                        <p:tgtEl>
                                          <p:spTgt spid="3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48">
                                            <p:txEl>
                                              <p:pRg st="0" end="0"/>
                                            </p:txEl>
                                          </p:spTgt>
                                        </p:tgtEl>
                                        <p:attrNameLst>
                                          <p:attrName>style.visibility</p:attrName>
                                        </p:attrNameLst>
                                      </p:cBhvr>
                                      <p:to>
                                        <p:strVal val="visible"/>
                                      </p:to>
                                    </p:set>
                                    <p:animEffect transition="in" filter="fade">
                                      <p:cBhvr>
                                        <p:cTn id="42" dur="200"/>
                                        <p:tgtEl>
                                          <p:spTgt spid="48">
                                            <p:txEl>
                                              <p:pRg st="0" end="0"/>
                                            </p:txEl>
                                          </p:spTgt>
                                        </p:tgtEl>
                                      </p:cBhvr>
                                    </p:animEffect>
                                  </p:childTnLst>
                                </p:cTn>
                              </p:par>
                              <p:par>
                                <p:cTn id="43" presetID="10" presetClass="entr" presetSubtype="0" fill="hold" nodeType="withEffect">
                                  <p:stCondLst>
                                    <p:cond delay="9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2400"/>
                            </p:stCondLst>
                            <p:childTnLst>
                              <p:par>
                                <p:cTn id="47" presetID="10" presetClass="entr" presetSubtype="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2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40" grpId="0" animBg="1"/>
      <p:bldP spid="51"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6690" name="Rectangle 2"/>
          <p:cNvSpPr>
            <a:spLocks noGrp="1" noChangeArrowheads="1"/>
          </p:cNvSpPr>
          <p:nvPr>
            <p:ph type="title"/>
            <p:custDataLst>
              <p:tags r:id="rId2"/>
            </p:custDataLst>
          </p:nvPr>
        </p:nvSpPr>
        <p:spPr>
          <a:xfrm>
            <a:off x="2333092" y="790689"/>
            <a:ext cx="8157126" cy="828493"/>
          </a:xfrm>
        </p:spPr>
        <p:txBody>
          <a:bodyPr/>
          <a:lstStyle/>
          <a:p>
            <a:r>
              <a:rPr lang="es-AR" sz="1705" dirty="0">
                <a:solidFill>
                  <a:srgbClr val="5A5A5A"/>
                </a:solidFill>
              </a:rPr>
              <a:t>Estrategias del Sistema de Picking</a:t>
            </a:r>
            <a:br>
              <a:rPr lang="en-US" sz="1705" dirty="0">
                <a:solidFill>
                  <a:srgbClr val="5A5A5A"/>
                </a:solidFill>
              </a:rPr>
            </a:br>
            <a:r>
              <a:rPr lang="es-AR" dirty="0"/>
              <a:t>Principio de Picking: </a:t>
            </a:r>
            <a:r>
              <a:rPr lang="es-AR" dirty="0" err="1"/>
              <a:t>Man</a:t>
            </a:r>
            <a:r>
              <a:rPr lang="es-AR" dirty="0"/>
              <a:t> to </a:t>
            </a:r>
            <a:r>
              <a:rPr lang="es-AR" dirty="0" err="1"/>
              <a:t>Goods</a:t>
            </a:r>
            <a:endParaRPr lang="en-US" dirty="0"/>
          </a:p>
        </p:txBody>
      </p:sp>
      <p:sp>
        <p:nvSpPr>
          <p:cNvPr id="7" name="shpTextContent384954"/>
          <p:cNvSpPr txBox="1">
            <a:spLocks/>
          </p:cNvSpPr>
          <p:nvPr/>
        </p:nvSpPr>
        <p:spPr>
          <a:xfrm>
            <a:off x="7296150" y="2007065"/>
            <a:ext cx="3369344" cy="4000903"/>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342900" indent="-342900" algn="l" defTabSz="1079500" rtl="0" eaLnBrk="0" fontAlgn="base" hangingPunct="0">
              <a:spcBef>
                <a:spcPct val="0"/>
              </a:spcBef>
              <a:spcAft>
                <a:spcPct val="0"/>
              </a:spcAft>
              <a:buClr>
                <a:srgbClr val="5A5A5A"/>
              </a:buClr>
              <a:defRPr lang="de-DE" sz="1400" dirty="0" smtClean="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lang="de-DE" sz="1400" baseline="0" dirty="0" smtClean="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lang="de-DE" sz="1400" baseline="0" dirty="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baseline="0">
                <a:solidFill>
                  <a:schemeClr val="tx1"/>
                </a:solidFill>
                <a:latin typeface="+mn-lt"/>
                <a:ea typeface="+mn-ea"/>
                <a:cs typeface="+mn-cs"/>
                <a:sym typeface="GillSans" pitchFamily="34" charset="0"/>
              </a:defRPr>
            </a:lvl4pPr>
            <a:lvl5pPr marL="498475" indent="0" algn="l" defTabSz="1079500" rtl="0" eaLnBrk="0" fontAlgn="base" hangingPunct="0">
              <a:lnSpc>
                <a:spcPct val="110000"/>
              </a:lnSpc>
              <a:spcBef>
                <a:spcPct val="0"/>
              </a:spcBef>
              <a:spcAft>
                <a:spcPct val="0"/>
              </a:spcAft>
              <a:buClr>
                <a:srgbClr val="6E93A5"/>
              </a:buClr>
              <a:buSzPct val="160000"/>
              <a:buFont typeface="Arial" pitchFamily="34" charset="0"/>
              <a:buChar char="•"/>
              <a:defRPr sz="1200" baseline="0">
                <a:solidFill>
                  <a:schemeClr val="tx1"/>
                </a:solidFill>
                <a:latin typeface="+mn-lt"/>
                <a:ea typeface="+mn-ea"/>
                <a:cs typeface="+mn-cs"/>
                <a:sym typeface="GillSans" pitchFamily="34" charset="0"/>
              </a:defRPr>
            </a:lvl5pPr>
            <a:lvl6pPr marL="762000" indent="0"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marL="324795" indent="-324795" algn="ctr" defTabSz="1022502">
              <a:lnSpc>
                <a:spcPct val="114000"/>
              </a:lnSpc>
            </a:pPr>
            <a:r>
              <a:rPr lang="es-AR" sz="1516" b="1" i="1" kern="0" dirty="0">
                <a:solidFill>
                  <a:srgbClr val="004696"/>
                </a:solidFill>
                <a:latin typeface="Arial"/>
              </a:rPr>
              <a:t>El operario se mueve hacia la mercadería.</a:t>
            </a:r>
          </a:p>
          <a:p>
            <a:pPr marL="324795" indent="-324795" defTabSz="1022502">
              <a:lnSpc>
                <a:spcPct val="114000"/>
              </a:lnSpc>
            </a:pPr>
            <a:endParaRPr lang="es-AR" sz="1326" kern="0" dirty="0">
              <a:solidFill>
                <a:srgbClr val="000000"/>
              </a:solidFill>
              <a:latin typeface="Arial"/>
            </a:endParaRPr>
          </a:p>
          <a:p>
            <a:pPr marL="324795" indent="-324795" defTabSz="1022502">
              <a:lnSpc>
                <a:spcPct val="114000"/>
              </a:lnSpc>
            </a:pPr>
            <a:r>
              <a:rPr lang="es-AR" sz="1326" kern="0" dirty="0">
                <a:solidFill>
                  <a:srgbClr val="000000"/>
                </a:solidFill>
                <a:latin typeface="Arial"/>
              </a:rPr>
              <a:t>Es una estrategia adecuada para:</a:t>
            </a:r>
          </a:p>
          <a:p>
            <a:pPr marL="165405" lvl="1" indent="-163902" defTabSz="1022502">
              <a:lnSpc>
                <a:spcPct val="114000"/>
              </a:lnSpc>
            </a:pPr>
            <a:r>
              <a:rPr lang="es-AR" sz="1326" kern="0" dirty="0">
                <a:solidFill>
                  <a:srgbClr val="000000"/>
                </a:solidFill>
                <a:latin typeface="Arial"/>
              </a:rPr>
              <a:t>Zonas pequeñas (poca distancia de recorrido), con alta densidad de picking (líneas/SKU).</a:t>
            </a:r>
          </a:p>
          <a:p>
            <a:pPr marL="165405" lvl="1" indent="-163902" defTabSz="1022502">
              <a:lnSpc>
                <a:spcPct val="114000"/>
              </a:lnSpc>
            </a:pPr>
            <a:r>
              <a:rPr lang="es-AR" sz="1326" kern="0" dirty="0">
                <a:solidFill>
                  <a:srgbClr val="000000"/>
                </a:solidFill>
                <a:latin typeface="Arial"/>
              </a:rPr>
              <a:t>Multi-order-picking. Picking multi-</a:t>
            </a:r>
            <a:r>
              <a:rPr lang="es-AR" sz="1326" kern="0" dirty="0" err="1">
                <a:solidFill>
                  <a:srgbClr val="000000"/>
                </a:solidFill>
                <a:latin typeface="Arial"/>
              </a:rPr>
              <a:t>step</a:t>
            </a:r>
            <a:r>
              <a:rPr lang="es-AR" sz="1326" kern="0" dirty="0">
                <a:solidFill>
                  <a:srgbClr val="000000"/>
                </a:solidFill>
                <a:latin typeface="Arial"/>
              </a:rPr>
              <a:t>.</a:t>
            </a:r>
          </a:p>
          <a:p>
            <a:pPr marL="324795" indent="-324795" defTabSz="1022502">
              <a:lnSpc>
                <a:spcPct val="114000"/>
              </a:lnSpc>
            </a:pPr>
            <a:endParaRPr lang="es-AR" sz="1326" kern="0" dirty="0">
              <a:solidFill>
                <a:srgbClr val="000000"/>
              </a:solidFill>
              <a:latin typeface="Arial"/>
            </a:endParaRPr>
          </a:p>
          <a:p>
            <a:pPr marL="324795" indent="-324795" defTabSz="1022502">
              <a:lnSpc>
                <a:spcPct val="114000"/>
              </a:lnSpc>
            </a:pPr>
            <a:r>
              <a:rPr lang="es-AR" sz="1326" u="sng" kern="0" dirty="0">
                <a:solidFill>
                  <a:srgbClr val="000000"/>
                </a:solidFill>
                <a:latin typeface="Arial"/>
              </a:rPr>
              <a:t>Ventajas</a:t>
            </a:r>
          </a:p>
          <a:p>
            <a:pPr marL="165405" lvl="1" indent="-163902" defTabSz="1022502">
              <a:lnSpc>
                <a:spcPct val="114000"/>
              </a:lnSpc>
            </a:pPr>
            <a:r>
              <a:rPr lang="es-AR" sz="1326" kern="0" dirty="0">
                <a:solidFill>
                  <a:srgbClr val="000000"/>
                </a:solidFill>
                <a:latin typeface="Arial"/>
              </a:rPr>
              <a:t>Acceso directo a los SKUs.</a:t>
            </a:r>
          </a:p>
          <a:p>
            <a:pPr marL="165405" lvl="1" indent="-163902" defTabSz="1022502">
              <a:lnSpc>
                <a:spcPct val="114000"/>
              </a:lnSpc>
            </a:pPr>
            <a:r>
              <a:rPr lang="es-AR" sz="1326" kern="0" dirty="0">
                <a:solidFill>
                  <a:srgbClr val="000000"/>
                </a:solidFill>
                <a:latin typeface="Arial"/>
              </a:rPr>
              <a:t>Baja inversión</a:t>
            </a:r>
          </a:p>
          <a:p>
            <a:pPr marL="165405" lvl="1" indent="-163902" defTabSz="1022502">
              <a:lnSpc>
                <a:spcPct val="114000"/>
              </a:lnSpc>
            </a:pPr>
            <a:r>
              <a:rPr lang="es-AR" sz="1326" kern="0" dirty="0">
                <a:solidFill>
                  <a:srgbClr val="000000"/>
                </a:solidFill>
                <a:latin typeface="Arial"/>
              </a:rPr>
              <a:t>Baja complejidad de sistemas</a:t>
            </a:r>
          </a:p>
          <a:p>
            <a:pPr marL="165405" lvl="1" indent="-163902" defTabSz="1022502">
              <a:lnSpc>
                <a:spcPct val="114000"/>
              </a:lnSpc>
            </a:pPr>
            <a:endParaRPr lang="es-AR" sz="1326" kern="0" dirty="0">
              <a:solidFill>
                <a:srgbClr val="000000"/>
              </a:solidFill>
              <a:latin typeface="Arial"/>
            </a:endParaRPr>
          </a:p>
          <a:p>
            <a:pPr marL="1359" lvl="1" indent="0" defTabSz="1022502">
              <a:lnSpc>
                <a:spcPct val="114000"/>
              </a:lnSpc>
              <a:buNone/>
            </a:pPr>
            <a:r>
              <a:rPr lang="es-ES" sz="1326" u="sng" kern="0" dirty="0">
                <a:solidFill>
                  <a:srgbClr val="000000"/>
                </a:solidFill>
                <a:latin typeface="Arial"/>
              </a:rPr>
              <a:t>Desventajas</a:t>
            </a:r>
          </a:p>
          <a:p>
            <a:pPr marL="165405" lvl="1" indent="-163902" defTabSz="1022502">
              <a:lnSpc>
                <a:spcPct val="114000"/>
              </a:lnSpc>
            </a:pPr>
            <a:r>
              <a:rPr lang="es-ES" sz="1326" kern="0" dirty="0">
                <a:solidFill>
                  <a:srgbClr val="000000"/>
                </a:solidFill>
                <a:latin typeface="Arial"/>
              </a:rPr>
              <a:t>Productividad de picking afectada por los recorridos entre SKUs.</a:t>
            </a:r>
          </a:p>
        </p:txBody>
      </p:sp>
      <p:sp>
        <p:nvSpPr>
          <p:cNvPr id="8" name="Freeform 27"/>
          <p:cNvSpPr>
            <a:spLocks/>
          </p:cNvSpPr>
          <p:nvPr/>
        </p:nvSpPr>
        <p:spPr bwMode="auto">
          <a:xfrm>
            <a:off x="3800724" y="2556353"/>
            <a:ext cx="2318578" cy="238461"/>
          </a:xfrm>
          <a:custGeom>
            <a:avLst/>
            <a:gdLst>
              <a:gd name="T0" fmla="*/ 0 w 1542"/>
              <a:gd name="T1" fmla="*/ 55 h 1065"/>
              <a:gd name="T2" fmla="*/ 417 w 1542"/>
              <a:gd name="T3" fmla="*/ 1065 h 1065"/>
              <a:gd name="T4" fmla="*/ 1542 w 1542"/>
              <a:gd name="T5" fmla="*/ 645 h 1065"/>
              <a:gd name="T6" fmla="*/ 1515 w 1542"/>
              <a:gd name="T7" fmla="*/ 543 h 1065"/>
              <a:gd name="T8" fmla="*/ 1053 w 1542"/>
              <a:gd name="T9" fmla="*/ 147 h 1065"/>
              <a:gd name="T10" fmla="*/ 933 w 1542"/>
              <a:gd name="T11" fmla="*/ 65 h 1065"/>
              <a:gd name="T12" fmla="*/ 689 w 1542"/>
              <a:gd name="T13" fmla="*/ 0 h 1065"/>
              <a:gd name="T14" fmla="*/ 129 w 1542"/>
              <a:gd name="T15" fmla="*/ 5 h 1065"/>
              <a:gd name="T16" fmla="*/ 0 w 1542"/>
              <a:gd name="T17" fmla="*/ 55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2" h="1065">
                <a:moveTo>
                  <a:pt x="0" y="55"/>
                </a:moveTo>
                <a:lnTo>
                  <a:pt x="417" y="1065"/>
                </a:lnTo>
                <a:lnTo>
                  <a:pt x="1542" y="645"/>
                </a:lnTo>
                <a:lnTo>
                  <a:pt x="1515" y="543"/>
                </a:lnTo>
                <a:lnTo>
                  <a:pt x="1053" y="147"/>
                </a:lnTo>
                <a:lnTo>
                  <a:pt x="933" y="65"/>
                </a:lnTo>
                <a:lnTo>
                  <a:pt x="689" y="0"/>
                </a:lnTo>
                <a:lnTo>
                  <a:pt x="129" y="5"/>
                </a:lnTo>
                <a:lnTo>
                  <a:pt x="0" y="55"/>
                </a:lnTo>
                <a:close/>
              </a:path>
            </a:pathLst>
          </a:custGeom>
          <a:solidFill>
            <a:schemeClr val="accent1"/>
          </a:solidFill>
          <a:ln w="9525" cap="flat" cmpd="sng">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7049" tIns="17049" rIns="17049" bIns="17049">
            <a:spAutoFit/>
          </a:bodyPr>
          <a:lstStyle/>
          <a:p>
            <a:pPr defTabSz="866120" fontAlgn="base">
              <a:spcBef>
                <a:spcPct val="0"/>
              </a:spcBef>
              <a:spcAft>
                <a:spcPct val="0"/>
              </a:spcAft>
            </a:pPr>
            <a:endParaRPr lang="de-DE" sz="1326">
              <a:solidFill>
                <a:srgbClr val="000000"/>
              </a:solidFill>
              <a:latin typeface="Arial" pitchFamily="34" charset="0"/>
            </a:endParaRPr>
          </a:p>
        </p:txBody>
      </p:sp>
      <p:sp>
        <p:nvSpPr>
          <p:cNvPr id="9" name="Oval 10"/>
          <p:cNvSpPr>
            <a:spLocks noChangeArrowheads="1"/>
          </p:cNvSpPr>
          <p:nvPr/>
        </p:nvSpPr>
        <p:spPr bwMode="auto">
          <a:xfrm>
            <a:off x="2589560" y="4114100"/>
            <a:ext cx="3614697" cy="335322"/>
          </a:xfrm>
          <a:prstGeom prst="ellipse">
            <a:avLst/>
          </a:prstGeom>
          <a:noFill/>
          <a:ln w="38100" algn="ctr">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049" tIns="17049" rIns="17049" bIns="17049" anchor="ctr">
            <a:spAutoFit/>
          </a:bodyPr>
          <a:lstStyle/>
          <a:p>
            <a:pPr defTabSz="866120" fontAlgn="base">
              <a:spcBef>
                <a:spcPct val="0"/>
              </a:spcBef>
              <a:spcAft>
                <a:spcPct val="0"/>
              </a:spcAft>
            </a:pPr>
            <a:endParaRPr lang="de-DE" sz="1326">
              <a:solidFill>
                <a:srgbClr val="000000"/>
              </a:solidFill>
              <a:latin typeface="Arial" pitchFamily="34" charset="0"/>
            </a:endParaRPr>
          </a:p>
        </p:txBody>
      </p:sp>
      <p:pic>
        <p:nvPicPr>
          <p:cNvPr id="10"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3857" y="2130829"/>
            <a:ext cx="744290" cy="80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1335" y="2708218"/>
            <a:ext cx="744291" cy="738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l="46474" t="63615" r="4512"/>
          <a:stretch>
            <a:fillRect/>
          </a:stretch>
        </p:blipFill>
        <p:spPr bwMode="auto">
          <a:xfrm>
            <a:off x="2650457" y="2827004"/>
            <a:ext cx="738276" cy="808946"/>
          </a:xfrm>
          <a:prstGeom prst="rect">
            <a:avLst/>
          </a:prstGeom>
          <a:noFill/>
          <a:ln w="381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6"/>
          <p:cNvPicPr>
            <a:picLocks noChangeAspect="1" noChangeArrowheads="1"/>
          </p:cNvPicPr>
          <p:nvPr/>
        </p:nvPicPr>
        <p:blipFill>
          <a:blip r:embed="rId7">
            <a:extLst>
              <a:ext uri="{28A0092B-C50C-407E-A947-70E740481C1C}">
                <a14:useLocalDpi xmlns:a14="http://schemas.microsoft.com/office/drawing/2010/main" val="0"/>
              </a:ext>
            </a:extLst>
          </a:blip>
          <a:srcRect t="30600" b="9435"/>
          <a:stretch>
            <a:fillRect/>
          </a:stretch>
        </p:blipFill>
        <p:spPr bwMode="auto">
          <a:xfrm>
            <a:off x="2381309" y="4303556"/>
            <a:ext cx="733765" cy="852552"/>
          </a:xfrm>
          <a:prstGeom prst="rect">
            <a:avLst/>
          </a:prstGeom>
          <a:noFill/>
          <a:ln w="381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7"/>
          <p:cNvPicPr>
            <a:picLocks noChangeAspect="1" noChangeArrowheads="1"/>
          </p:cNvPicPr>
          <p:nvPr/>
        </p:nvPicPr>
        <p:blipFill>
          <a:blip r:embed="rId8" cstate="print">
            <a:extLst>
              <a:ext uri="{28A0092B-C50C-407E-A947-70E740481C1C}">
                <a14:useLocalDpi xmlns:a14="http://schemas.microsoft.com/office/drawing/2010/main" val="0"/>
              </a:ext>
            </a:extLst>
          </a:blip>
          <a:srcRect l="3288" r="40984" b="2467"/>
          <a:stretch>
            <a:fillRect/>
          </a:stretch>
        </p:blipFill>
        <p:spPr bwMode="auto">
          <a:xfrm>
            <a:off x="3749601" y="5283915"/>
            <a:ext cx="744291" cy="814961"/>
          </a:xfrm>
          <a:prstGeom prst="rect">
            <a:avLst/>
          </a:prstGeom>
          <a:noFill/>
          <a:ln w="381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19"/>
          <p:cNvSpPr txBox="1">
            <a:spLocks noChangeArrowheads="1"/>
          </p:cNvSpPr>
          <p:nvPr/>
        </p:nvSpPr>
        <p:spPr bwMode="auto">
          <a:xfrm>
            <a:off x="4076360" y="2721750"/>
            <a:ext cx="709296" cy="194796"/>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7049" tIns="17049" rIns="17049" bIns="17049">
            <a:spAutoFit/>
          </a:bodyPr>
          <a:lstStyle/>
          <a:p>
            <a:pPr defTabSz="866120" fontAlgn="base">
              <a:spcBef>
                <a:spcPct val="0"/>
              </a:spcBef>
              <a:spcAft>
                <a:spcPct val="0"/>
              </a:spcAft>
            </a:pPr>
            <a:r>
              <a:rPr lang="en-US" sz="1042" dirty="0" err="1">
                <a:solidFill>
                  <a:srgbClr val="000000"/>
                </a:solidFill>
                <a:latin typeface="Arial" pitchFamily="34" charset="0"/>
              </a:rPr>
              <a:t>Estanterías</a:t>
            </a:r>
            <a:endParaRPr lang="en-US" sz="1042" dirty="0">
              <a:solidFill>
                <a:srgbClr val="000000"/>
              </a:solidFill>
              <a:latin typeface="Arial" pitchFamily="34" charset="0"/>
            </a:endParaRPr>
          </a:p>
        </p:txBody>
      </p:sp>
      <p:sp>
        <p:nvSpPr>
          <p:cNvPr id="17" name="Text Box 20"/>
          <p:cNvSpPr txBox="1">
            <a:spLocks noChangeArrowheads="1"/>
          </p:cNvSpPr>
          <p:nvPr/>
        </p:nvSpPr>
        <p:spPr bwMode="auto">
          <a:xfrm>
            <a:off x="5301335" y="3076604"/>
            <a:ext cx="744291" cy="355160"/>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7049" tIns="17049" rIns="17049" bIns="17049">
            <a:spAutoFit/>
          </a:bodyPr>
          <a:lstStyle/>
          <a:p>
            <a:pPr algn="ctr" defTabSz="866120" fontAlgn="base">
              <a:spcBef>
                <a:spcPct val="0"/>
              </a:spcBef>
              <a:spcAft>
                <a:spcPct val="0"/>
              </a:spcAft>
            </a:pPr>
            <a:r>
              <a:rPr lang="en-US" sz="1042" dirty="0">
                <a:solidFill>
                  <a:srgbClr val="000000"/>
                </a:solidFill>
                <a:latin typeface="Arial" pitchFamily="34" charset="0"/>
              </a:rPr>
              <a:t>Canal </a:t>
            </a:r>
            <a:r>
              <a:rPr lang="en-US" sz="1042" dirty="0" err="1">
                <a:solidFill>
                  <a:srgbClr val="000000"/>
                </a:solidFill>
                <a:latin typeface="Arial" pitchFamily="34" charset="0"/>
              </a:rPr>
              <a:t>dinámico</a:t>
            </a:r>
            <a:endParaRPr lang="en-US" sz="1042" dirty="0">
              <a:solidFill>
                <a:srgbClr val="000000"/>
              </a:solidFill>
              <a:latin typeface="Arial" pitchFamily="34" charset="0"/>
            </a:endParaRPr>
          </a:p>
        </p:txBody>
      </p:sp>
      <p:sp>
        <p:nvSpPr>
          <p:cNvPr id="18" name="Text Box 23"/>
          <p:cNvSpPr txBox="1">
            <a:spLocks noChangeArrowheads="1"/>
          </p:cNvSpPr>
          <p:nvPr/>
        </p:nvSpPr>
        <p:spPr bwMode="auto">
          <a:xfrm>
            <a:off x="3788695" y="5271886"/>
            <a:ext cx="666103" cy="355160"/>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049" tIns="17049" rIns="17049" bIns="17049">
            <a:spAutoFit/>
          </a:bodyPr>
          <a:lstStyle/>
          <a:p>
            <a:pPr algn="ctr" defTabSz="866120" fontAlgn="base">
              <a:spcBef>
                <a:spcPct val="0"/>
              </a:spcBef>
              <a:spcAft>
                <a:spcPct val="0"/>
              </a:spcAft>
            </a:pPr>
            <a:r>
              <a:rPr lang="en-US" sz="1042">
                <a:solidFill>
                  <a:srgbClr val="000000"/>
                </a:solidFill>
                <a:latin typeface="Arial" pitchFamily="34" charset="0"/>
              </a:rPr>
              <a:t>Dynamic/ Pushback</a:t>
            </a:r>
          </a:p>
        </p:txBody>
      </p:sp>
      <p:sp>
        <p:nvSpPr>
          <p:cNvPr id="19" name="Text Box 24"/>
          <p:cNvSpPr txBox="1">
            <a:spLocks noChangeArrowheads="1"/>
          </p:cNvSpPr>
          <p:nvPr/>
        </p:nvSpPr>
        <p:spPr bwMode="auto">
          <a:xfrm>
            <a:off x="2650456" y="2827004"/>
            <a:ext cx="738277" cy="355160"/>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7049" tIns="17049" rIns="17049" bIns="17049">
            <a:spAutoFit/>
          </a:bodyPr>
          <a:lstStyle/>
          <a:p>
            <a:pPr algn="ctr" defTabSz="866120" fontAlgn="base">
              <a:spcBef>
                <a:spcPct val="0"/>
              </a:spcBef>
              <a:spcAft>
                <a:spcPct val="0"/>
              </a:spcAft>
            </a:pPr>
            <a:r>
              <a:rPr lang="en-US" sz="1042" dirty="0" err="1">
                <a:solidFill>
                  <a:srgbClr val="000000"/>
                </a:solidFill>
                <a:latin typeface="Arial" pitchFamily="34" charset="0"/>
              </a:rPr>
              <a:t>Pasillo</a:t>
            </a:r>
            <a:r>
              <a:rPr lang="en-US" sz="1042" dirty="0">
                <a:solidFill>
                  <a:srgbClr val="000000"/>
                </a:solidFill>
                <a:latin typeface="Arial" pitchFamily="34" charset="0"/>
              </a:rPr>
              <a:t> </a:t>
            </a:r>
            <a:r>
              <a:rPr lang="en-US" sz="1042" dirty="0" err="1">
                <a:solidFill>
                  <a:srgbClr val="000000"/>
                </a:solidFill>
                <a:latin typeface="Arial" pitchFamily="34" charset="0"/>
              </a:rPr>
              <a:t>angosto</a:t>
            </a:r>
            <a:endParaRPr lang="en-US" sz="1042" dirty="0">
              <a:solidFill>
                <a:srgbClr val="000000"/>
              </a:solidFill>
              <a:latin typeface="Arial" pitchFamily="34" charset="0"/>
            </a:endParaRPr>
          </a:p>
        </p:txBody>
      </p:sp>
      <p:sp>
        <p:nvSpPr>
          <p:cNvPr id="20" name="Text Box 25"/>
          <p:cNvSpPr txBox="1">
            <a:spLocks noChangeArrowheads="1"/>
          </p:cNvSpPr>
          <p:nvPr/>
        </p:nvSpPr>
        <p:spPr bwMode="auto">
          <a:xfrm>
            <a:off x="2492576" y="4303556"/>
            <a:ext cx="494493" cy="194796"/>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7049" tIns="17049" rIns="17049" bIns="17049">
            <a:spAutoFit/>
          </a:bodyPr>
          <a:lstStyle/>
          <a:p>
            <a:pPr defTabSz="866120" fontAlgn="base">
              <a:spcBef>
                <a:spcPct val="0"/>
              </a:spcBef>
              <a:spcAft>
                <a:spcPct val="0"/>
              </a:spcAft>
            </a:pPr>
            <a:r>
              <a:rPr lang="en-US" sz="1042">
                <a:solidFill>
                  <a:srgbClr val="000000"/>
                </a:solidFill>
                <a:latin typeface="Arial" pitchFamily="34" charset="0"/>
              </a:rPr>
              <a:t>Drive In</a:t>
            </a:r>
          </a:p>
        </p:txBody>
      </p:sp>
      <p:sp>
        <p:nvSpPr>
          <p:cNvPr id="21" name="Text Box 26"/>
          <p:cNvSpPr txBox="1">
            <a:spLocks noChangeArrowheads="1"/>
          </p:cNvSpPr>
          <p:nvPr/>
        </p:nvSpPr>
        <p:spPr bwMode="auto">
          <a:xfrm>
            <a:off x="3718961" y="4142889"/>
            <a:ext cx="1409808" cy="29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7049" tIns="17049" rIns="17049" bIns="17049">
            <a:spAutoFit/>
          </a:bodyPr>
          <a:lstStyle/>
          <a:p>
            <a:pPr defTabSz="866120" fontAlgn="base">
              <a:spcBef>
                <a:spcPct val="0"/>
              </a:spcBef>
              <a:spcAft>
                <a:spcPct val="0"/>
              </a:spcAft>
            </a:pPr>
            <a:r>
              <a:rPr lang="en-US" sz="1705" dirty="0">
                <a:solidFill>
                  <a:srgbClr val="000000"/>
                </a:solidFill>
                <a:latin typeface="Arial" pitchFamily="34" charset="0"/>
              </a:rPr>
              <a:t>Man to Goods</a:t>
            </a:r>
          </a:p>
        </p:txBody>
      </p:sp>
      <p:pic>
        <p:nvPicPr>
          <p:cNvPr id="22" name="Picture 2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36679" y="4954623"/>
            <a:ext cx="744290" cy="748802"/>
          </a:xfrm>
          <a:prstGeom prst="rect">
            <a:avLst/>
          </a:prstGeom>
          <a:noFill/>
          <a:ln w="381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 Box 29"/>
          <p:cNvSpPr txBox="1">
            <a:spLocks noChangeArrowheads="1"/>
          </p:cNvSpPr>
          <p:nvPr/>
        </p:nvSpPr>
        <p:spPr bwMode="auto">
          <a:xfrm>
            <a:off x="5236680" y="4959133"/>
            <a:ext cx="744290" cy="355160"/>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7049" tIns="17049" rIns="17049" bIns="17049">
            <a:spAutoFit/>
          </a:bodyPr>
          <a:lstStyle/>
          <a:p>
            <a:pPr algn="ctr" defTabSz="866120" fontAlgn="base">
              <a:spcBef>
                <a:spcPct val="0"/>
              </a:spcBef>
              <a:spcAft>
                <a:spcPct val="0"/>
              </a:spcAft>
            </a:pPr>
            <a:r>
              <a:rPr lang="en-US" sz="1042" err="1">
                <a:solidFill>
                  <a:srgbClr val="000000"/>
                </a:solidFill>
                <a:latin typeface="Arial" pitchFamily="34" charset="0"/>
              </a:rPr>
              <a:t>Pasillo</a:t>
            </a:r>
            <a:r>
              <a:rPr lang="en-US" sz="1042" dirty="0">
                <a:solidFill>
                  <a:srgbClr val="000000"/>
                </a:solidFill>
                <a:latin typeface="Arial" pitchFamily="34" charset="0"/>
              </a:rPr>
              <a:t> ancho</a:t>
            </a:r>
          </a:p>
        </p:txBody>
      </p:sp>
      <p:pic>
        <p:nvPicPr>
          <p:cNvPr id="24"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r="14142"/>
          <a:stretch>
            <a:fillRect/>
          </a:stretch>
        </p:blipFill>
        <p:spPr bwMode="auto">
          <a:xfrm>
            <a:off x="5832112" y="3792327"/>
            <a:ext cx="744290" cy="744291"/>
          </a:xfrm>
          <a:prstGeom prst="rect">
            <a:avLst/>
          </a:prstGeom>
          <a:noFill/>
          <a:ln w="381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 Box 22"/>
          <p:cNvSpPr txBox="1">
            <a:spLocks noChangeArrowheads="1"/>
          </p:cNvSpPr>
          <p:nvPr/>
        </p:nvSpPr>
        <p:spPr bwMode="auto">
          <a:xfrm>
            <a:off x="5832112" y="3796837"/>
            <a:ext cx="744290" cy="194796"/>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7049" tIns="17049" rIns="17049" bIns="17049">
            <a:spAutoFit/>
          </a:bodyPr>
          <a:lstStyle/>
          <a:p>
            <a:pPr algn="ctr" defTabSz="866120" fontAlgn="base">
              <a:spcBef>
                <a:spcPct val="0"/>
              </a:spcBef>
              <a:spcAft>
                <a:spcPct val="0"/>
              </a:spcAft>
            </a:pPr>
            <a:r>
              <a:rPr lang="en-US" sz="1042" dirty="0" err="1">
                <a:solidFill>
                  <a:srgbClr val="000000"/>
                </a:solidFill>
                <a:latin typeface="Arial" pitchFamily="34" charset="0"/>
              </a:rPr>
              <a:t>Bloque</a:t>
            </a:r>
            <a:endParaRPr lang="en-US" sz="1042" dirty="0">
              <a:solidFill>
                <a:srgbClr val="000000"/>
              </a:solidFill>
              <a:latin typeface="Arial" pitchFamily="34" charset="0"/>
            </a:endParaRPr>
          </a:p>
        </p:txBody>
      </p:sp>
      <p:sp>
        <p:nvSpPr>
          <p:cNvPr id="26" name="Text Box 30"/>
          <p:cNvSpPr txBox="1">
            <a:spLocks noChangeArrowheads="1"/>
          </p:cNvSpPr>
          <p:nvPr/>
        </p:nvSpPr>
        <p:spPr bwMode="auto">
          <a:xfrm>
            <a:off x="4551029" y="3321694"/>
            <a:ext cx="366253" cy="238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7049" tIns="17049" rIns="17049" bIns="17049">
            <a:spAutoFit/>
          </a:bodyPr>
          <a:lstStyle/>
          <a:p>
            <a:pPr defTabSz="866120" fontAlgn="base">
              <a:spcBef>
                <a:spcPct val="0"/>
              </a:spcBef>
              <a:spcAft>
                <a:spcPct val="0"/>
              </a:spcAft>
            </a:pPr>
            <a:r>
              <a:rPr lang="en-US" sz="1326" dirty="0">
                <a:solidFill>
                  <a:srgbClr val="5A5A5A"/>
                </a:solidFill>
                <a:latin typeface="Arial" pitchFamily="34" charset="0"/>
              </a:rPr>
              <a:t>Bins</a:t>
            </a:r>
          </a:p>
        </p:txBody>
      </p:sp>
      <p:sp>
        <p:nvSpPr>
          <p:cNvPr id="27" name="Text Box 31"/>
          <p:cNvSpPr txBox="1">
            <a:spLocks noChangeArrowheads="1"/>
          </p:cNvSpPr>
          <p:nvPr/>
        </p:nvSpPr>
        <p:spPr bwMode="auto">
          <a:xfrm>
            <a:off x="3815760" y="4617813"/>
            <a:ext cx="545789" cy="238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7049" tIns="17049" rIns="17049" bIns="17049">
            <a:spAutoFit/>
          </a:bodyPr>
          <a:lstStyle/>
          <a:p>
            <a:pPr defTabSz="866120" fontAlgn="base">
              <a:spcBef>
                <a:spcPct val="0"/>
              </a:spcBef>
              <a:spcAft>
                <a:spcPct val="0"/>
              </a:spcAft>
            </a:pPr>
            <a:r>
              <a:rPr lang="en-US" sz="1326" dirty="0">
                <a:solidFill>
                  <a:srgbClr val="5A5A5A"/>
                </a:solidFill>
                <a:latin typeface="Arial" pitchFamily="34" charset="0"/>
              </a:rPr>
              <a:t>Pallets</a:t>
            </a:r>
          </a:p>
        </p:txBody>
      </p:sp>
      <p:sp>
        <p:nvSpPr>
          <p:cNvPr id="3"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custDataLst>
      <p:tags r:id="rId1"/>
    </p:custDataLst>
    <p:extLst>
      <p:ext uri="{BB962C8B-B14F-4D97-AF65-F5344CB8AC3E}">
        <p14:creationId xmlns:p14="http://schemas.microsoft.com/office/powerpoint/2010/main" val="386008937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7714" name="Rectangle 2"/>
          <p:cNvSpPr>
            <a:spLocks noGrp="1" noChangeArrowheads="1"/>
          </p:cNvSpPr>
          <p:nvPr>
            <p:ph type="title"/>
            <p:custDataLst>
              <p:tags r:id="rId2"/>
            </p:custDataLst>
          </p:nvPr>
        </p:nvSpPr>
        <p:spPr>
          <a:xfrm>
            <a:off x="2333092" y="802718"/>
            <a:ext cx="8157126" cy="828493"/>
          </a:xfrm>
        </p:spPr>
        <p:txBody>
          <a:bodyPr/>
          <a:lstStyle/>
          <a:p>
            <a:r>
              <a:rPr lang="es-AR" sz="1705" dirty="0">
                <a:solidFill>
                  <a:srgbClr val="5A5A5A"/>
                </a:solidFill>
              </a:rPr>
              <a:t>Estrategias del Sistema de Picking</a:t>
            </a:r>
            <a:br>
              <a:rPr lang="en-US" sz="1705" dirty="0">
                <a:solidFill>
                  <a:srgbClr val="5A5A5A"/>
                </a:solidFill>
              </a:rPr>
            </a:br>
            <a:r>
              <a:rPr lang="es-AR" dirty="0"/>
              <a:t>Principio de Picking: </a:t>
            </a:r>
            <a:r>
              <a:rPr lang="es-AR" dirty="0" err="1"/>
              <a:t>Goods</a:t>
            </a:r>
            <a:r>
              <a:rPr lang="en-US" dirty="0"/>
              <a:t> to Man</a:t>
            </a:r>
          </a:p>
        </p:txBody>
      </p:sp>
      <p:sp>
        <p:nvSpPr>
          <p:cNvPr id="15" name="Freeform 25"/>
          <p:cNvSpPr>
            <a:spLocks/>
          </p:cNvSpPr>
          <p:nvPr/>
        </p:nvSpPr>
        <p:spPr bwMode="auto">
          <a:xfrm>
            <a:off x="3436641" y="2467332"/>
            <a:ext cx="2655389" cy="238461"/>
          </a:xfrm>
          <a:custGeom>
            <a:avLst/>
            <a:gdLst>
              <a:gd name="T0" fmla="*/ 0 w 1766"/>
              <a:gd name="T1" fmla="*/ 109 h 1923"/>
              <a:gd name="T2" fmla="*/ 106 w 1766"/>
              <a:gd name="T3" fmla="*/ 52 h 1923"/>
              <a:gd name="T4" fmla="*/ 238 w 1766"/>
              <a:gd name="T5" fmla="*/ 16 h 1923"/>
              <a:gd name="T6" fmla="*/ 334 w 1766"/>
              <a:gd name="T7" fmla="*/ 0 h 1923"/>
              <a:gd name="T8" fmla="*/ 826 w 1766"/>
              <a:gd name="T9" fmla="*/ 0 h 1923"/>
              <a:gd name="T10" fmla="*/ 954 w 1766"/>
              <a:gd name="T11" fmla="*/ 36 h 1923"/>
              <a:gd name="T12" fmla="*/ 1098 w 1766"/>
              <a:gd name="T13" fmla="*/ 88 h 1923"/>
              <a:gd name="T14" fmla="*/ 1202 w 1766"/>
              <a:gd name="T15" fmla="*/ 132 h 1923"/>
              <a:gd name="T16" fmla="*/ 1358 w 1766"/>
              <a:gd name="T17" fmla="*/ 236 h 1923"/>
              <a:gd name="T18" fmla="*/ 1486 w 1766"/>
              <a:gd name="T19" fmla="*/ 352 h 1923"/>
              <a:gd name="T20" fmla="*/ 1742 w 1766"/>
              <a:gd name="T21" fmla="*/ 820 h 1923"/>
              <a:gd name="T22" fmla="*/ 1766 w 1766"/>
              <a:gd name="T23" fmla="*/ 984 h 1923"/>
              <a:gd name="T24" fmla="*/ 1762 w 1766"/>
              <a:gd name="T25" fmla="*/ 1192 h 1923"/>
              <a:gd name="T26" fmla="*/ 1706 w 1766"/>
              <a:gd name="T27" fmla="*/ 1384 h 1923"/>
              <a:gd name="T28" fmla="*/ 1390 w 1766"/>
              <a:gd name="T29" fmla="*/ 1808 h 1923"/>
              <a:gd name="T30" fmla="*/ 1224 w 1766"/>
              <a:gd name="T31" fmla="*/ 1923 h 1923"/>
              <a:gd name="T32" fmla="*/ 0 w 1766"/>
              <a:gd name="T33" fmla="*/ 109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6" h="1923">
                <a:moveTo>
                  <a:pt x="0" y="109"/>
                </a:moveTo>
                <a:lnTo>
                  <a:pt x="106" y="52"/>
                </a:lnTo>
                <a:lnTo>
                  <a:pt x="238" y="16"/>
                </a:lnTo>
                <a:lnTo>
                  <a:pt x="334" y="0"/>
                </a:lnTo>
                <a:lnTo>
                  <a:pt x="826" y="0"/>
                </a:lnTo>
                <a:lnTo>
                  <a:pt x="954" y="36"/>
                </a:lnTo>
                <a:lnTo>
                  <a:pt x="1098" y="88"/>
                </a:lnTo>
                <a:lnTo>
                  <a:pt x="1202" y="132"/>
                </a:lnTo>
                <a:lnTo>
                  <a:pt x="1358" y="236"/>
                </a:lnTo>
                <a:lnTo>
                  <a:pt x="1486" y="352"/>
                </a:lnTo>
                <a:lnTo>
                  <a:pt x="1742" y="820"/>
                </a:lnTo>
                <a:lnTo>
                  <a:pt x="1766" y="984"/>
                </a:lnTo>
                <a:lnTo>
                  <a:pt x="1762" y="1192"/>
                </a:lnTo>
                <a:lnTo>
                  <a:pt x="1706" y="1384"/>
                </a:lnTo>
                <a:lnTo>
                  <a:pt x="1390" y="1808"/>
                </a:lnTo>
                <a:lnTo>
                  <a:pt x="1224" y="1923"/>
                </a:lnTo>
                <a:lnTo>
                  <a:pt x="0" y="109"/>
                </a:lnTo>
                <a:close/>
              </a:path>
            </a:pathLst>
          </a:custGeom>
          <a:solidFill>
            <a:schemeClr val="accent1"/>
          </a:solid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7049" tIns="17049" rIns="17049" bIns="17049">
            <a:spAutoFit/>
          </a:bodyPr>
          <a:lstStyle/>
          <a:p>
            <a:pPr defTabSz="866120" fontAlgn="base">
              <a:spcBef>
                <a:spcPct val="0"/>
              </a:spcBef>
              <a:spcAft>
                <a:spcPct val="0"/>
              </a:spcAft>
            </a:pPr>
            <a:endParaRPr lang="de-DE" sz="1326">
              <a:solidFill>
                <a:srgbClr val="000000"/>
              </a:solidFill>
              <a:latin typeface="Arial" pitchFamily="34" charset="0"/>
            </a:endParaRPr>
          </a:p>
        </p:txBody>
      </p:sp>
      <p:sp>
        <p:nvSpPr>
          <p:cNvPr id="16" name="Text Box 20"/>
          <p:cNvSpPr txBox="1">
            <a:spLocks noChangeArrowheads="1"/>
          </p:cNvSpPr>
          <p:nvPr/>
        </p:nvSpPr>
        <p:spPr bwMode="auto">
          <a:xfrm>
            <a:off x="4595930" y="3244703"/>
            <a:ext cx="366253" cy="238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7049" tIns="17049" rIns="17049" bIns="17049">
            <a:spAutoFit/>
          </a:bodyPr>
          <a:lstStyle/>
          <a:p>
            <a:pPr defTabSz="866120" fontAlgn="base">
              <a:spcBef>
                <a:spcPct val="0"/>
              </a:spcBef>
              <a:spcAft>
                <a:spcPct val="0"/>
              </a:spcAft>
            </a:pPr>
            <a:r>
              <a:rPr lang="en-US" sz="1326">
                <a:solidFill>
                  <a:srgbClr val="5A5A5A"/>
                </a:solidFill>
                <a:latin typeface="Arial" pitchFamily="34" charset="0"/>
              </a:rPr>
              <a:t>Bins</a:t>
            </a:r>
          </a:p>
        </p:txBody>
      </p:sp>
      <p:sp>
        <p:nvSpPr>
          <p:cNvPr id="17" name="Text Box 21"/>
          <p:cNvSpPr txBox="1">
            <a:spLocks noChangeArrowheads="1"/>
          </p:cNvSpPr>
          <p:nvPr/>
        </p:nvSpPr>
        <p:spPr bwMode="auto">
          <a:xfrm>
            <a:off x="3232149" y="4267163"/>
            <a:ext cx="545789" cy="238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7049" tIns="17049" rIns="17049" bIns="17049">
            <a:spAutoFit/>
          </a:bodyPr>
          <a:lstStyle/>
          <a:p>
            <a:pPr defTabSz="866120" fontAlgn="base">
              <a:spcBef>
                <a:spcPct val="0"/>
              </a:spcBef>
              <a:spcAft>
                <a:spcPct val="0"/>
              </a:spcAft>
            </a:pPr>
            <a:r>
              <a:rPr lang="en-US" sz="1326" dirty="0">
                <a:solidFill>
                  <a:srgbClr val="5A5A5A"/>
                </a:solidFill>
                <a:latin typeface="Arial" pitchFamily="34" charset="0"/>
              </a:rPr>
              <a:t>Pallets</a:t>
            </a:r>
          </a:p>
        </p:txBody>
      </p:sp>
      <p:sp>
        <p:nvSpPr>
          <p:cNvPr id="18" name="Oval 16"/>
          <p:cNvSpPr>
            <a:spLocks noChangeAspect="1" noChangeArrowheads="1"/>
          </p:cNvSpPr>
          <p:nvPr/>
        </p:nvSpPr>
        <p:spPr bwMode="auto">
          <a:xfrm>
            <a:off x="2511916" y="3743581"/>
            <a:ext cx="3614697" cy="335322"/>
          </a:xfrm>
          <a:prstGeom prst="ellipse">
            <a:avLst/>
          </a:prstGeom>
          <a:noFill/>
          <a:ln w="38100" algn="ctr">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049" tIns="17049" rIns="17049" bIns="17049" anchor="ctr">
            <a:spAutoFit/>
          </a:bodyPr>
          <a:lstStyle/>
          <a:p>
            <a:pPr defTabSz="866120" fontAlgn="base">
              <a:spcBef>
                <a:spcPct val="0"/>
              </a:spcBef>
              <a:spcAft>
                <a:spcPct val="0"/>
              </a:spcAft>
            </a:pPr>
            <a:endParaRPr lang="de-DE" sz="1326">
              <a:solidFill>
                <a:srgbClr val="000000"/>
              </a:solidFill>
              <a:latin typeface="Arial" pitchFamily="34" charset="0"/>
            </a:endParaRPr>
          </a:p>
        </p:txBody>
      </p:sp>
      <p:pic>
        <p:nvPicPr>
          <p:cNvPr id="19"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5087" y="3040211"/>
            <a:ext cx="676628" cy="614979"/>
          </a:xfrm>
          <a:prstGeom prst="rect">
            <a:avLst/>
          </a:prstGeom>
          <a:noFill/>
          <a:ln w="381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l="17789" t="3294" r="1915"/>
          <a:stretch>
            <a:fillRect/>
          </a:stretch>
        </p:blipFill>
        <p:spPr bwMode="auto">
          <a:xfrm>
            <a:off x="3837833" y="5291125"/>
            <a:ext cx="791177" cy="719568"/>
          </a:xfrm>
          <a:prstGeom prst="rect">
            <a:avLst/>
          </a:prstGeom>
          <a:noFill/>
          <a:ln w="381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2382" y="2141047"/>
            <a:ext cx="804435" cy="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4"/>
          <p:cNvPicPr>
            <a:picLocks noChangeAspect="1" noChangeArrowheads="1"/>
          </p:cNvPicPr>
          <p:nvPr/>
        </p:nvPicPr>
        <p:blipFill>
          <a:blip r:embed="rId7">
            <a:extLst>
              <a:ext uri="{28A0092B-C50C-407E-A947-70E740481C1C}">
                <a14:useLocalDpi xmlns:a14="http://schemas.microsoft.com/office/drawing/2010/main" val="0"/>
              </a:ext>
            </a:extLst>
          </a:blip>
          <a:srcRect l="3258" t="10216" r="2567" b="8276"/>
          <a:stretch>
            <a:fillRect/>
          </a:stretch>
        </p:blipFill>
        <p:spPr bwMode="auto">
          <a:xfrm>
            <a:off x="5481561" y="3046225"/>
            <a:ext cx="682642" cy="60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t="28662" b="7086"/>
          <a:stretch>
            <a:fillRect/>
          </a:stretch>
        </p:blipFill>
        <p:spPr bwMode="auto">
          <a:xfrm>
            <a:off x="5474043" y="4524281"/>
            <a:ext cx="690160" cy="613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Lst>
        </p:spPr>
      </p:pic>
      <p:sp>
        <p:nvSpPr>
          <p:cNvPr id="24" name="Text Box 17"/>
          <p:cNvSpPr txBox="1">
            <a:spLocks noChangeArrowheads="1"/>
          </p:cNvSpPr>
          <p:nvPr/>
        </p:nvSpPr>
        <p:spPr bwMode="auto">
          <a:xfrm>
            <a:off x="3590312" y="3804049"/>
            <a:ext cx="1409808" cy="29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7049" tIns="17049" rIns="17049" bIns="17049">
            <a:spAutoFit/>
          </a:bodyPr>
          <a:lstStyle/>
          <a:p>
            <a:pPr defTabSz="866120" fontAlgn="base">
              <a:spcBef>
                <a:spcPct val="0"/>
              </a:spcBef>
              <a:spcAft>
                <a:spcPct val="0"/>
              </a:spcAft>
            </a:pPr>
            <a:r>
              <a:rPr lang="en-US" sz="1705" dirty="0">
                <a:solidFill>
                  <a:srgbClr val="000000"/>
                </a:solidFill>
                <a:latin typeface="Arial" pitchFamily="34" charset="0"/>
              </a:rPr>
              <a:t>Goods to Man</a:t>
            </a:r>
          </a:p>
        </p:txBody>
      </p:sp>
      <p:pic>
        <p:nvPicPr>
          <p:cNvPr id="25"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l="23329" r="27884"/>
          <a:stretch>
            <a:fillRect/>
          </a:stretch>
        </p:blipFill>
        <p:spPr bwMode="auto">
          <a:xfrm>
            <a:off x="2414181" y="4524281"/>
            <a:ext cx="681139" cy="613476"/>
          </a:xfrm>
          <a:prstGeom prst="rect">
            <a:avLst/>
          </a:prstGeom>
          <a:noFill/>
          <a:ln w="381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 Box 19"/>
          <p:cNvSpPr txBox="1">
            <a:spLocks noChangeArrowheads="1"/>
          </p:cNvSpPr>
          <p:nvPr/>
        </p:nvSpPr>
        <p:spPr bwMode="auto">
          <a:xfrm>
            <a:off x="3985462" y="2123004"/>
            <a:ext cx="771355" cy="355160"/>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7049" tIns="17049" rIns="17049" bIns="17049">
            <a:spAutoFit/>
          </a:bodyPr>
          <a:lstStyle/>
          <a:p>
            <a:pPr algn="ctr" defTabSz="866120" fontAlgn="base">
              <a:spcBef>
                <a:spcPct val="0"/>
              </a:spcBef>
              <a:spcAft>
                <a:spcPct val="0"/>
              </a:spcAft>
            </a:pPr>
            <a:r>
              <a:rPr lang="en-US" sz="1042" dirty="0">
                <a:solidFill>
                  <a:srgbClr val="000000"/>
                </a:solidFill>
                <a:latin typeface="Arial" pitchFamily="34" charset="0"/>
              </a:rPr>
              <a:t>Paternoster/ tray lift</a:t>
            </a:r>
          </a:p>
        </p:txBody>
      </p:sp>
      <p:sp>
        <p:nvSpPr>
          <p:cNvPr id="27" name="Text Box 26"/>
          <p:cNvSpPr txBox="1">
            <a:spLocks noChangeArrowheads="1"/>
          </p:cNvSpPr>
          <p:nvPr/>
        </p:nvSpPr>
        <p:spPr bwMode="auto">
          <a:xfrm>
            <a:off x="5514640" y="3040210"/>
            <a:ext cx="614980" cy="194796"/>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049" tIns="17049" rIns="17049" bIns="17049">
            <a:spAutoFit/>
          </a:bodyPr>
          <a:lstStyle/>
          <a:p>
            <a:pPr algn="ctr" defTabSz="866120" fontAlgn="base">
              <a:spcBef>
                <a:spcPct val="0"/>
              </a:spcBef>
              <a:spcAft>
                <a:spcPct val="0"/>
              </a:spcAft>
            </a:pPr>
            <a:r>
              <a:rPr lang="en-US" sz="1042">
                <a:solidFill>
                  <a:srgbClr val="000000"/>
                </a:solidFill>
                <a:latin typeface="Arial" pitchFamily="34" charset="0"/>
              </a:rPr>
              <a:t>Carousel</a:t>
            </a:r>
          </a:p>
        </p:txBody>
      </p:sp>
      <p:sp>
        <p:nvSpPr>
          <p:cNvPr id="28" name="Text Box 27"/>
          <p:cNvSpPr txBox="1">
            <a:spLocks noChangeArrowheads="1"/>
          </p:cNvSpPr>
          <p:nvPr/>
        </p:nvSpPr>
        <p:spPr bwMode="auto">
          <a:xfrm>
            <a:off x="5511633" y="4518266"/>
            <a:ext cx="614980" cy="194796"/>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049" tIns="17049" rIns="17049" bIns="17049">
            <a:spAutoFit/>
          </a:bodyPr>
          <a:lstStyle/>
          <a:p>
            <a:pPr algn="ctr" defTabSz="866120" fontAlgn="base">
              <a:spcBef>
                <a:spcPct val="0"/>
              </a:spcBef>
              <a:spcAft>
                <a:spcPct val="0"/>
              </a:spcAft>
            </a:pPr>
            <a:r>
              <a:rPr lang="en-US" sz="1042" dirty="0" err="1">
                <a:solidFill>
                  <a:srgbClr val="000000"/>
                </a:solidFill>
                <a:latin typeface="Arial" pitchFamily="34" charset="0"/>
              </a:rPr>
              <a:t>Miniload</a:t>
            </a:r>
            <a:endParaRPr lang="en-US" sz="1042" dirty="0">
              <a:solidFill>
                <a:srgbClr val="000000"/>
              </a:solidFill>
              <a:latin typeface="Arial" pitchFamily="34" charset="0"/>
            </a:endParaRPr>
          </a:p>
        </p:txBody>
      </p:sp>
      <p:sp>
        <p:nvSpPr>
          <p:cNvPr id="29" name="Text Box 28"/>
          <p:cNvSpPr txBox="1">
            <a:spLocks noChangeArrowheads="1"/>
          </p:cNvSpPr>
          <p:nvPr/>
        </p:nvSpPr>
        <p:spPr bwMode="auto">
          <a:xfrm>
            <a:off x="3837834" y="5283608"/>
            <a:ext cx="792680" cy="194796"/>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7049" tIns="17049" rIns="17049" bIns="17049">
            <a:spAutoFit/>
          </a:bodyPr>
          <a:lstStyle/>
          <a:p>
            <a:pPr algn="ctr" defTabSz="866120" fontAlgn="base">
              <a:spcBef>
                <a:spcPct val="0"/>
              </a:spcBef>
              <a:spcAft>
                <a:spcPct val="0"/>
              </a:spcAft>
            </a:pPr>
            <a:r>
              <a:rPr lang="en-US" sz="1042" dirty="0" err="1">
                <a:solidFill>
                  <a:srgbClr val="000000"/>
                </a:solidFill>
                <a:latin typeface="Arial" pitchFamily="34" charset="0"/>
              </a:rPr>
              <a:t>Transfaster</a:t>
            </a:r>
            <a:endParaRPr lang="en-US" sz="1042" dirty="0">
              <a:solidFill>
                <a:srgbClr val="000000"/>
              </a:solidFill>
              <a:latin typeface="Arial" pitchFamily="34" charset="0"/>
            </a:endParaRPr>
          </a:p>
        </p:txBody>
      </p:sp>
      <p:sp>
        <p:nvSpPr>
          <p:cNvPr id="30" name="Text Box 29"/>
          <p:cNvSpPr txBox="1">
            <a:spLocks noChangeArrowheads="1"/>
          </p:cNvSpPr>
          <p:nvPr/>
        </p:nvSpPr>
        <p:spPr bwMode="auto">
          <a:xfrm>
            <a:off x="2370576" y="3032692"/>
            <a:ext cx="684146" cy="355160"/>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049" tIns="17049" rIns="17049" bIns="17049">
            <a:spAutoFit/>
          </a:bodyPr>
          <a:lstStyle/>
          <a:p>
            <a:pPr algn="ctr" defTabSz="866120" fontAlgn="base">
              <a:spcBef>
                <a:spcPct val="0"/>
              </a:spcBef>
              <a:spcAft>
                <a:spcPct val="0"/>
              </a:spcAft>
            </a:pPr>
            <a:r>
              <a:rPr lang="en-US" sz="1042">
                <a:solidFill>
                  <a:srgbClr val="000000"/>
                </a:solidFill>
                <a:latin typeface="Arial" pitchFamily="34" charset="0"/>
              </a:rPr>
              <a:t>High Bay Store</a:t>
            </a:r>
          </a:p>
        </p:txBody>
      </p:sp>
      <p:sp>
        <p:nvSpPr>
          <p:cNvPr id="31" name="Text Box 30"/>
          <p:cNvSpPr txBox="1">
            <a:spLocks noChangeArrowheads="1"/>
          </p:cNvSpPr>
          <p:nvPr/>
        </p:nvSpPr>
        <p:spPr bwMode="auto">
          <a:xfrm>
            <a:off x="2412677" y="4518266"/>
            <a:ext cx="684146" cy="194796"/>
          </a:xfrm>
          <a:prstGeom prst="rect">
            <a:avLst/>
          </a:prstGeom>
          <a:solidFill>
            <a:schemeClr val="bg1">
              <a:alpha val="66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049" tIns="17049" rIns="17049" bIns="17049">
            <a:spAutoFit/>
          </a:bodyPr>
          <a:lstStyle/>
          <a:p>
            <a:pPr algn="ctr" defTabSz="866120" fontAlgn="base">
              <a:spcBef>
                <a:spcPct val="0"/>
              </a:spcBef>
              <a:spcAft>
                <a:spcPct val="0"/>
              </a:spcAft>
            </a:pPr>
            <a:r>
              <a:rPr lang="en-US" sz="1042">
                <a:solidFill>
                  <a:srgbClr val="000000"/>
                </a:solidFill>
                <a:latin typeface="Arial" pitchFamily="34" charset="0"/>
              </a:rPr>
              <a:t>Satellite</a:t>
            </a:r>
          </a:p>
        </p:txBody>
      </p:sp>
      <p:sp>
        <p:nvSpPr>
          <p:cNvPr id="33" name="shpTextContent384954"/>
          <p:cNvSpPr txBox="1">
            <a:spLocks/>
          </p:cNvSpPr>
          <p:nvPr/>
        </p:nvSpPr>
        <p:spPr>
          <a:xfrm>
            <a:off x="6778032" y="2041830"/>
            <a:ext cx="3887463" cy="370165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342900" indent="-342900" algn="l" defTabSz="1079500" rtl="0" eaLnBrk="0" fontAlgn="base" hangingPunct="0">
              <a:spcBef>
                <a:spcPct val="0"/>
              </a:spcBef>
              <a:spcAft>
                <a:spcPct val="0"/>
              </a:spcAft>
              <a:buClr>
                <a:srgbClr val="5A5A5A"/>
              </a:buClr>
              <a:defRPr lang="de-DE" sz="1400" dirty="0" smtClean="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lang="de-DE" sz="1400" baseline="0" dirty="0" smtClean="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lang="de-DE" sz="1400" baseline="0" dirty="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baseline="0">
                <a:solidFill>
                  <a:schemeClr val="tx1"/>
                </a:solidFill>
                <a:latin typeface="+mn-lt"/>
                <a:ea typeface="+mn-ea"/>
                <a:cs typeface="+mn-cs"/>
                <a:sym typeface="GillSans" pitchFamily="34" charset="0"/>
              </a:defRPr>
            </a:lvl4pPr>
            <a:lvl5pPr marL="498475" indent="0" algn="l" defTabSz="1079500" rtl="0" eaLnBrk="0" fontAlgn="base" hangingPunct="0">
              <a:lnSpc>
                <a:spcPct val="110000"/>
              </a:lnSpc>
              <a:spcBef>
                <a:spcPct val="0"/>
              </a:spcBef>
              <a:spcAft>
                <a:spcPct val="0"/>
              </a:spcAft>
              <a:buClr>
                <a:srgbClr val="6E93A5"/>
              </a:buClr>
              <a:buSzPct val="160000"/>
              <a:buFont typeface="Arial" pitchFamily="34" charset="0"/>
              <a:buChar char="•"/>
              <a:defRPr sz="1200" baseline="0">
                <a:solidFill>
                  <a:schemeClr val="tx1"/>
                </a:solidFill>
                <a:latin typeface="+mn-lt"/>
                <a:ea typeface="+mn-ea"/>
                <a:cs typeface="+mn-cs"/>
                <a:sym typeface="GillSans" pitchFamily="34" charset="0"/>
              </a:defRPr>
            </a:lvl5pPr>
            <a:lvl6pPr marL="762000" indent="0"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marL="324795" indent="-324795" algn="ctr" defTabSz="1022502">
              <a:lnSpc>
                <a:spcPct val="114000"/>
              </a:lnSpc>
            </a:pPr>
            <a:r>
              <a:rPr lang="es-ES" sz="1326" b="1" i="1" kern="0" dirty="0">
                <a:solidFill>
                  <a:srgbClr val="004696"/>
                </a:solidFill>
                <a:latin typeface="Arial"/>
              </a:rPr>
              <a:t>La mercadería se mueve hacia el operario de </a:t>
            </a:r>
            <a:r>
              <a:rPr lang="es-ES" sz="1326" b="1" i="1" kern="0" dirty="0" err="1">
                <a:solidFill>
                  <a:srgbClr val="004696"/>
                </a:solidFill>
                <a:latin typeface="Arial"/>
              </a:rPr>
              <a:t>picking</a:t>
            </a:r>
            <a:r>
              <a:rPr lang="es-ES" sz="1326" b="1" i="1" kern="0" dirty="0">
                <a:solidFill>
                  <a:srgbClr val="004696"/>
                </a:solidFill>
                <a:latin typeface="Arial"/>
              </a:rPr>
              <a:t> </a:t>
            </a:r>
          </a:p>
          <a:p>
            <a:pPr marL="324795" indent="-324795" algn="ctr" defTabSz="1022502">
              <a:lnSpc>
                <a:spcPct val="114000"/>
              </a:lnSpc>
            </a:pPr>
            <a:r>
              <a:rPr lang="es-ES" sz="1326" b="1" i="1" kern="0" dirty="0">
                <a:solidFill>
                  <a:srgbClr val="004696"/>
                </a:solidFill>
                <a:latin typeface="Arial"/>
              </a:rPr>
              <a:t>(transporte automático)</a:t>
            </a:r>
          </a:p>
          <a:p>
            <a:pPr marL="324795" indent="-324795" defTabSz="1022502">
              <a:lnSpc>
                <a:spcPct val="114000"/>
              </a:lnSpc>
            </a:pPr>
            <a:endParaRPr lang="es-ES" sz="1326" kern="0" dirty="0">
              <a:solidFill>
                <a:srgbClr val="000000"/>
              </a:solidFill>
              <a:latin typeface="Arial"/>
            </a:endParaRPr>
          </a:p>
          <a:p>
            <a:pPr marL="324795" indent="-324795" defTabSz="1022502">
              <a:lnSpc>
                <a:spcPct val="114000"/>
              </a:lnSpc>
            </a:pPr>
            <a:r>
              <a:rPr lang="es-ES" sz="1326" kern="0" dirty="0">
                <a:solidFill>
                  <a:srgbClr val="000000"/>
                </a:solidFill>
                <a:latin typeface="Arial"/>
              </a:rPr>
              <a:t>Es una estrategia adecuada por:</a:t>
            </a:r>
          </a:p>
          <a:p>
            <a:pPr marL="165405" lvl="1" indent="-163902" defTabSz="1022502">
              <a:lnSpc>
                <a:spcPct val="114000"/>
              </a:lnSpc>
            </a:pPr>
            <a:r>
              <a:rPr lang="es-ES" sz="1326" kern="0" dirty="0">
                <a:solidFill>
                  <a:srgbClr val="000000"/>
                </a:solidFill>
                <a:latin typeface="Arial"/>
              </a:rPr>
              <a:t>Zonas grandes con baja densidad de recolección</a:t>
            </a:r>
          </a:p>
          <a:p>
            <a:pPr marL="165405" lvl="1" indent="-163902" defTabSz="1022502">
              <a:lnSpc>
                <a:spcPct val="114000"/>
              </a:lnSpc>
            </a:pPr>
            <a:r>
              <a:rPr lang="es-ES" sz="1326" kern="0" dirty="0">
                <a:solidFill>
                  <a:srgbClr val="000000"/>
                </a:solidFill>
                <a:latin typeface="Arial"/>
              </a:rPr>
              <a:t>Grandes cantidades de </a:t>
            </a:r>
            <a:r>
              <a:rPr lang="es-ES" sz="1326" kern="0" dirty="0" err="1">
                <a:solidFill>
                  <a:srgbClr val="000000"/>
                </a:solidFill>
                <a:latin typeface="Arial"/>
              </a:rPr>
              <a:t>picking</a:t>
            </a:r>
            <a:r>
              <a:rPr lang="es-ES" sz="1326" kern="0" dirty="0">
                <a:solidFill>
                  <a:srgbClr val="000000"/>
                </a:solidFill>
                <a:latin typeface="Arial"/>
              </a:rPr>
              <a:t> por SKU</a:t>
            </a:r>
          </a:p>
          <a:p>
            <a:pPr marL="165405" lvl="1" indent="-163902" defTabSz="1022502">
              <a:lnSpc>
                <a:spcPct val="114000"/>
              </a:lnSpc>
            </a:pPr>
            <a:r>
              <a:rPr lang="es-ES" sz="1326" kern="0" dirty="0">
                <a:solidFill>
                  <a:srgbClr val="000000"/>
                </a:solidFill>
                <a:latin typeface="Arial"/>
              </a:rPr>
              <a:t>Surtido homogéneo</a:t>
            </a:r>
          </a:p>
          <a:p>
            <a:pPr marL="165405" lvl="1" indent="-163902" defTabSz="1022502">
              <a:lnSpc>
                <a:spcPct val="114000"/>
              </a:lnSpc>
            </a:pPr>
            <a:r>
              <a:rPr lang="es-ES" sz="1326" kern="0" dirty="0">
                <a:solidFill>
                  <a:srgbClr val="000000"/>
                </a:solidFill>
                <a:latin typeface="Arial"/>
              </a:rPr>
              <a:t>Requiere altas inversiones y costos de mantenimiento y reparaciones</a:t>
            </a:r>
          </a:p>
          <a:p>
            <a:pPr marL="324795" indent="-324795" defTabSz="1022502">
              <a:lnSpc>
                <a:spcPct val="114000"/>
              </a:lnSpc>
            </a:pPr>
            <a:r>
              <a:rPr lang="es-ES" sz="1326" u="sng" kern="0" dirty="0">
                <a:solidFill>
                  <a:srgbClr val="000000"/>
                </a:solidFill>
                <a:latin typeface="Arial"/>
              </a:rPr>
              <a:t>Ventajas</a:t>
            </a:r>
            <a:endParaRPr lang="es-ES" sz="1326" kern="0" dirty="0">
              <a:solidFill>
                <a:srgbClr val="000000"/>
              </a:solidFill>
              <a:latin typeface="Arial"/>
            </a:endParaRPr>
          </a:p>
          <a:p>
            <a:pPr marL="165405" lvl="1" indent="-163902" defTabSz="1022502">
              <a:lnSpc>
                <a:spcPct val="114000"/>
              </a:lnSpc>
            </a:pPr>
            <a:r>
              <a:rPr lang="es-ES" sz="1326" kern="0" dirty="0">
                <a:solidFill>
                  <a:srgbClr val="000000"/>
                </a:solidFill>
                <a:latin typeface="Arial"/>
              </a:rPr>
              <a:t>Bajos costos personales y tiempos de viaje</a:t>
            </a:r>
          </a:p>
          <a:p>
            <a:pPr marL="165405" lvl="1" indent="-163902" defTabSz="1022502">
              <a:lnSpc>
                <a:spcPct val="114000"/>
              </a:lnSpc>
            </a:pPr>
            <a:r>
              <a:rPr lang="es-ES" sz="1326" kern="0" dirty="0">
                <a:solidFill>
                  <a:srgbClr val="000000"/>
                </a:solidFill>
                <a:latin typeface="Arial"/>
              </a:rPr>
              <a:t>Error potencial reducido</a:t>
            </a:r>
          </a:p>
          <a:p>
            <a:pPr marL="165405" lvl="1" indent="-163902" defTabSz="1022502">
              <a:lnSpc>
                <a:spcPct val="114000"/>
              </a:lnSpc>
            </a:pPr>
            <a:r>
              <a:rPr lang="es-ES" sz="1326" kern="0" dirty="0">
                <a:solidFill>
                  <a:srgbClr val="000000"/>
                </a:solidFill>
                <a:latin typeface="Arial"/>
              </a:rPr>
              <a:t>Estaciones de picking ergonómicas con funcionalidades integradas posibles de verificación/empaquetado</a:t>
            </a:r>
          </a:p>
        </p:txBody>
      </p:sp>
      <p:sp>
        <p:nvSpPr>
          <p:cNvPr id="3"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custDataLst>
      <p:tags r:id="rId1"/>
    </p:custDataLst>
    <p:extLst>
      <p:ext uri="{BB962C8B-B14F-4D97-AF65-F5344CB8AC3E}">
        <p14:creationId xmlns:p14="http://schemas.microsoft.com/office/powerpoint/2010/main" val="260836961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340886" y="758577"/>
            <a:ext cx="9040858"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n-US" sz="1705" dirty="0" err="1">
                <a:solidFill>
                  <a:srgbClr val="5A5A5A"/>
                </a:solidFill>
                <a:latin typeface="Arial" pitchFamily="34" charset="0"/>
              </a:rPr>
              <a:t>Diseño</a:t>
            </a:r>
            <a:r>
              <a:rPr lang="en-US" sz="1705" dirty="0">
                <a:solidFill>
                  <a:srgbClr val="5A5A5A"/>
                </a:solidFill>
                <a:latin typeface="Arial" pitchFamily="34" charset="0"/>
              </a:rPr>
              <a:t> de Picking</a:t>
            </a:r>
          </a:p>
          <a:p>
            <a:pPr defTabSz="924764" fontAlgn="base">
              <a:spcBef>
                <a:spcPct val="0"/>
              </a:spcBef>
              <a:spcAft>
                <a:spcPct val="0"/>
              </a:spcAft>
            </a:pPr>
            <a:r>
              <a:rPr lang="en-US" sz="2652" dirty="0">
                <a:solidFill>
                  <a:srgbClr val="004696"/>
                </a:solidFill>
                <a:latin typeface="Arial" pitchFamily="34" charset="0"/>
              </a:rPr>
              <a:t>Picking y </a:t>
            </a:r>
            <a:r>
              <a:rPr lang="en-US" sz="2652" dirty="0" err="1">
                <a:solidFill>
                  <a:srgbClr val="004696"/>
                </a:solidFill>
                <a:latin typeface="Arial" pitchFamily="34" charset="0"/>
              </a:rPr>
              <a:t>Reabastecimiento</a:t>
            </a:r>
            <a:endParaRPr lang="en-US" sz="2652" dirty="0">
              <a:solidFill>
                <a:srgbClr val="004696"/>
              </a:solidFill>
              <a:latin typeface="Arial" pitchFamily="34" charset="0"/>
            </a:endParaRPr>
          </a:p>
          <a:p>
            <a:pPr defTabSz="924764" fontAlgn="base">
              <a:spcBef>
                <a:spcPct val="0"/>
              </a:spcBef>
              <a:spcAft>
                <a:spcPct val="0"/>
              </a:spcAft>
            </a:pPr>
            <a:r>
              <a:rPr lang="en-US" sz="2652" dirty="0" err="1">
                <a:solidFill>
                  <a:srgbClr val="004696"/>
                </a:solidFill>
                <a:latin typeface="Arial" pitchFamily="34" charset="0"/>
              </a:rPr>
              <a:t>Entra</a:t>
            </a:r>
            <a:r>
              <a:rPr lang="en-US" sz="2652" dirty="0">
                <a:solidFill>
                  <a:srgbClr val="004696"/>
                </a:solidFill>
                <a:latin typeface="Arial" pitchFamily="34" charset="0"/>
              </a:rPr>
              <a:t> y sale pallet por el </a:t>
            </a:r>
            <a:r>
              <a:rPr lang="en-US" sz="2652" dirty="0" err="1">
                <a:solidFill>
                  <a:srgbClr val="004696"/>
                </a:solidFill>
                <a:latin typeface="Arial" pitchFamily="34" charset="0"/>
              </a:rPr>
              <a:t>mismo</a:t>
            </a:r>
            <a:r>
              <a:rPr lang="en-US" sz="2652" dirty="0">
                <a:solidFill>
                  <a:srgbClr val="004696"/>
                </a:solidFill>
                <a:latin typeface="Arial" pitchFamily="34" charset="0"/>
              </a:rPr>
              <a:t> </a:t>
            </a:r>
            <a:r>
              <a:rPr lang="en-US" sz="2652" dirty="0" err="1">
                <a:solidFill>
                  <a:srgbClr val="004696"/>
                </a:solidFill>
                <a:latin typeface="Arial" pitchFamily="34" charset="0"/>
              </a:rPr>
              <a:t>lugar</a:t>
            </a:r>
            <a:r>
              <a:rPr lang="en-US" sz="2652" dirty="0">
                <a:solidFill>
                  <a:srgbClr val="004696"/>
                </a:solidFill>
                <a:latin typeface="Arial" pitchFamily="34" charset="0"/>
              </a:rPr>
              <a:t>.</a:t>
            </a:r>
          </a:p>
        </p:txBody>
      </p:sp>
      <p:sp>
        <p:nvSpPr>
          <p:cNvPr id="5" name="4 CuadroTexto"/>
          <p:cNvSpPr txBox="1"/>
          <p:nvPr/>
        </p:nvSpPr>
        <p:spPr>
          <a:xfrm>
            <a:off x="2481233" y="2030834"/>
            <a:ext cx="2080196" cy="908454"/>
          </a:xfrm>
          <a:prstGeom prst="rect">
            <a:avLst/>
          </a:prstGeom>
          <a:noFill/>
        </p:spPr>
        <p:txBody>
          <a:bodyPr wrap="square" rtlCol="0">
            <a:spAutoFit/>
          </a:bodyPr>
          <a:lstStyle/>
          <a:p>
            <a:pPr marL="270662" indent="-270662" defTabSz="866120" fontAlgn="base">
              <a:spcBef>
                <a:spcPct val="0"/>
              </a:spcBef>
              <a:spcAft>
                <a:spcPct val="0"/>
              </a:spcAft>
              <a:buFont typeface="Wingdings" pitchFamily="2" charset="2"/>
              <a:buChar char="ü"/>
            </a:pPr>
            <a:r>
              <a:rPr lang="es-ES" sz="1326" b="1" dirty="0">
                <a:solidFill>
                  <a:srgbClr val="A0A0A0">
                    <a:lumMod val="75000"/>
                  </a:srgbClr>
                </a:solidFill>
                <a:latin typeface="Arial" pitchFamily="34" charset="0"/>
              </a:rPr>
              <a:t>Estrategia de dimensionado de </a:t>
            </a:r>
            <a:r>
              <a:rPr lang="es-ES" sz="1326" b="1" dirty="0" err="1">
                <a:solidFill>
                  <a:srgbClr val="A0A0A0">
                    <a:lumMod val="75000"/>
                  </a:srgbClr>
                </a:solidFill>
                <a:latin typeface="Arial" pitchFamily="34" charset="0"/>
              </a:rPr>
              <a:t>picking</a:t>
            </a:r>
            <a:r>
              <a:rPr lang="es-ES" sz="1326" b="1" dirty="0">
                <a:solidFill>
                  <a:srgbClr val="A0A0A0">
                    <a:lumMod val="75000"/>
                  </a:srgbClr>
                </a:solidFill>
                <a:latin typeface="Arial" pitchFamily="34" charset="0"/>
              </a:rPr>
              <a:t> y Reabastecimiento</a:t>
            </a:r>
          </a:p>
        </p:txBody>
      </p:sp>
      <p:pic>
        <p:nvPicPr>
          <p:cNvPr id="9" name="Picture 3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7914" y="4444416"/>
            <a:ext cx="3419464" cy="1711394"/>
          </a:xfrm>
          <a:prstGeom prst="rect">
            <a:avLst/>
          </a:prstGeom>
          <a:noFill/>
        </p:spPr>
      </p:pic>
      <p:sp>
        <p:nvSpPr>
          <p:cNvPr id="11" name="shpTitle894491"/>
          <p:cNvSpPr/>
          <p:nvPr/>
        </p:nvSpPr>
        <p:spPr bwMode="auto">
          <a:xfrm>
            <a:off x="8229189" y="1041315"/>
            <a:ext cx="2139034" cy="477339"/>
          </a:xfrm>
          <a:prstGeom prst="homePlate">
            <a:avLst>
              <a:gd name="adj" fmla="val 37280"/>
            </a:avLst>
          </a:prstGeom>
          <a:solidFill>
            <a:schemeClr val="accent3"/>
          </a:solidFill>
          <a:ln w="12700" cap="flat" cmpd="sng" algn="ctr">
            <a:noFill/>
            <a:prstDash val="solid"/>
            <a:round/>
            <a:headEnd type="none" w="med" len="med"/>
            <a:tailEnd type="none" w="med" len="med"/>
          </a:ln>
          <a:effec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995" b="1" dirty="0">
                <a:solidFill>
                  <a:srgbClr val="FFFFFF"/>
                </a:solidFill>
                <a:latin typeface="Arial" pitchFamily="34" charset="0"/>
              </a:rPr>
              <a:t>DIMENSIONADO DE PICKING</a:t>
            </a:r>
          </a:p>
        </p:txBody>
      </p:sp>
      <p:sp>
        <p:nvSpPr>
          <p:cNvPr id="7" name="6 CuadroTexto"/>
          <p:cNvSpPr txBox="1"/>
          <p:nvPr/>
        </p:nvSpPr>
        <p:spPr>
          <a:xfrm>
            <a:off x="5725680" y="2030834"/>
            <a:ext cx="4939814" cy="1667188"/>
          </a:xfrm>
          <a:prstGeom prst="rect">
            <a:avLst/>
          </a:prstGeom>
          <a:noFill/>
        </p:spPr>
        <p:txBody>
          <a:bodyPr wrap="square" rtlCol="0">
            <a:spAutoFit/>
          </a:bodyPr>
          <a:lstStyle/>
          <a:p>
            <a:pPr defTabSz="866120" fontAlgn="base">
              <a:spcBef>
                <a:spcPct val="0"/>
              </a:spcBef>
              <a:spcAft>
                <a:spcPct val="0"/>
              </a:spcAft>
            </a:pPr>
            <a:r>
              <a:rPr lang="es-ES" sz="1137" b="1" dirty="0">
                <a:solidFill>
                  <a:srgbClr val="000000"/>
                </a:solidFill>
                <a:latin typeface="Arial" pitchFamily="34" charset="0"/>
              </a:rPr>
              <a:t>El inventario en </a:t>
            </a:r>
            <a:r>
              <a:rPr lang="es-ES" sz="1137" b="1" dirty="0" err="1">
                <a:solidFill>
                  <a:srgbClr val="000000"/>
                </a:solidFill>
                <a:latin typeface="Arial" pitchFamily="34" charset="0"/>
              </a:rPr>
              <a:t>picking</a:t>
            </a:r>
            <a:r>
              <a:rPr lang="es-ES" sz="1137" b="1" dirty="0">
                <a:solidFill>
                  <a:srgbClr val="000000"/>
                </a:solidFill>
                <a:latin typeface="Arial" pitchFamily="34" charset="0"/>
              </a:rPr>
              <a:t> es determinado en función al consumo. Como regla general se debería poder cubrir 1 turno de demanda para cada SKU</a:t>
            </a:r>
            <a:r>
              <a:rPr lang="es-ES" sz="1137" dirty="0">
                <a:solidFill>
                  <a:srgbClr val="000000"/>
                </a:solidFill>
                <a:latin typeface="Arial" pitchFamily="34" charset="0"/>
              </a:rPr>
              <a:t>. Algunas consideraciones especiales :</a:t>
            </a:r>
          </a:p>
          <a:p>
            <a:pPr defTabSz="866120" fontAlgn="base">
              <a:spcBef>
                <a:spcPct val="0"/>
              </a:spcBef>
              <a:spcAft>
                <a:spcPct val="0"/>
              </a:spcAft>
            </a:pPr>
            <a:endParaRPr lang="es-ES" sz="1137" dirty="0">
              <a:solidFill>
                <a:srgbClr val="000000"/>
              </a:solidFill>
              <a:latin typeface="Arial" pitchFamily="34" charset="0"/>
            </a:endParaRPr>
          </a:p>
          <a:p>
            <a:pPr marL="162397" indent="-162397" defTabSz="866120" fontAlgn="base">
              <a:spcBef>
                <a:spcPct val="0"/>
              </a:spcBef>
              <a:spcAft>
                <a:spcPct val="0"/>
              </a:spcAft>
              <a:buFont typeface="Arial" pitchFamily="34" charset="0"/>
              <a:buChar char="•"/>
            </a:pPr>
            <a:r>
              <a:rPr lang="es-ES" sz="1137" dirty="0">
                <a:solidFill>
                  <a:srgbClr val="000000"/>
                </a:solidFill>
                <a:latin typeface="Arial" pitchFamily="34" charset="0"/>
              </a:rPr>
              <a:t>Se debe contemplar Aquellos SKU con demanda semanal &lt; 1 pallet en posiciones &lt; pallet</a:t>
            </a:r>
          </a:p>
          <a:p>
            <a:pPr marL="162397" indent="-162397" defTabSz="866120" fontAlgn="base">
              <a:spcBef>
                <a:spcPct val="0"/>
              </a:spcBef>
              <a:spcAft>
                <a:spcPct val="0"/>
              </a:spcAft>
              <a:buFont typeface="Arial" pitchFamily="34" charset="0"/>
              <a:buChar char="•"/>
            </a:pPr>
            <a:r>
              <a:rPr lang="es-ES" sz="1137" dirty="0" err="1">
                <a:solidFill>
                  <a:srgbClr val="000000"/>
                </a:solidFill>
                <a:latin typeface="Arial" pitchFamily="34" charset="0"/>
              </a:rPr>
              <a:t>SKUs</a:t>
            </a:r>
            <a:r>
              <a:rPr lang="es-ES" sz="1137" dirty="0">
                <a:solidFill>
                  <a:srgbClr val="000000"/>
                </a:solidFill>
                <a:latin typeface="Arial" pitchFamily="34" charset="0"/>
              </a:rPr>
              <a:t> con demanda &gt;1 pallet /turno </a:t>
            </a:r>
            <a:r>
              <a:rPr lang="es-ES" sz="1137" dirty="0">
                <a:solidFill>
                  <a:srgbClr val="000000"/>
                </a:solidFill>
                <a:latin typeface="Arial" pitchFamily="34" charset="0"/>
                <a:sym typeface="Wingdings" pitchFamily="2" charset="2"/>
              </a:rPr>
              <a:t> Duplicar Caras </a:t>
            </a:r>
            <a:r>
              <a:rPr lang="es-ES" sz="1137" dirty="0" err="1">
                <a:solidFill>
                  <a:srgbClr val="000000"/>
                </a:solidFill>
                <a:latin typeface="Arial" pitchFamily="34" charset="0"/>
                <a:sym typeface="Wingdings" pitchFamily="2" charset="2"/>
              </a:rPr>
              <a:t>picking</a:t>
            </a:r>
            <a:endParaRPr lang="es-ES" sz="1137" dirty="0">
              <a:solidFill>
                <a:srgbClr val="000000"/>
              </a:solidFill>
              <a:latin typeface="Arial" pitchFamily="34" charset="0"/>
              <a:sym typeface="Wingdings" pitchFamily="2" charset="2"/>
            </a:endParaRPr>
          </a:p>
          <a:p>
            <a:pPr marL="162397" indent="-162397" defTabSz="866120" fontAlgn="base">
              <a:spcBef>
                <a:spcPct val="0"/>
              </a:spcBef>
              <a:spcAft>
                <a:spcPct val="0"/>
              </a:spcAft>
              <a:buFont typeface="Arial" pitchFamily="34" charset="0"/>
              <a:buChar char="•"/>
            </a:pPr>
            <a:r>
              <a:rPr lang="es-ES" sz="1137" dirty="0" err="1">
                <a:solidFill>
                  <a:srgbClr val="000000"/>
                </a:solidFill>
                <a:latin typeface="Arial" pitchFamily="34" charset="0"/>
                <a:sym typeface="Wingdings" pitchFamily="2" charset="2"/>
              </a:rPr>
              <a:t>SKUs</a:t>
            </a:r>
            <a:r>
              <a:rPr lang="es-ES" sz="1137" dirty="0">
                <a:solidFill>
                  <a:srgbClr val="000000"/>
                </a:solidFill>
                <a:latin typeface="Arial" pitchFamily="34" charset="0"/>
                <a:sym typeface="Wingdings" pitchFamily="2" charset="2"/>
              </a:rPr>
              <a:t> con demanda &gt; 2 pallet /turno Posiciones dinámicas Pallet (gravedad)</a:t>
            </a:r>
            <a:endParaRPr lang="es-ES" sz="1137" dirty="0">
              <a:solidFill>
                <a:srgbClr val="000000"/>
              </a:solidFill>
              <a:latin typeface="Arial" pitchFamily="34" charset="0"/>
            </a:endParaRPr>
          </a:p>
        </p:txBody>
      </p:sp>
      <p:sp>
        <p:nvSpPr>
          <p:cNvPr id="13" name="12 Flecha derecha"/>
          <p:cNvSpPr/>
          <p:nvPr/>
        </p:nvSpPr>
        <p:spPr bwMode="auto">
          <a:xfrm>
            <a:off x="4548754" y="2153102"/>
            <a:ext cx="443320" cy="229910"/>
          </a:xfrm>
          <a:prstGeom prst="rightArrow">
            <a:avLst/>
          </a:prstGeom>
          <a:solidFill>
            <a:schemeClr val="accent3"/>
          </a:solidFill>
          <a:ln w="12700" cap="flat" cmpd="sng" algn="ctr">
            <a:noFill/>
            <a:prstDash val="solid"/>
            <a:round/>
            <a:headEnd type="none" w="med" len="med"/>
            <a:tailEnd type="none" w="med" len="med"/>
          </a:ln>
          <a:effec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15" name="14 CuadroTexto"/>
          <p:cNvSpPr txBox="1"/>
          <p:nvPr/>
        </p:nvSpPr>
        <p:spPr>
          <a:xfrm>
            <a:off x="2413030" y="3757366"/>
            <a:ext cx="2011993" cy="704424"/>
          </a:xfrm>
          <a:prstGeom prst="rect">
            <a:avLst/>
          </a:prstGeom>
          <a:noFill/>
        </p:spPr>
        <p:txBody>
          <a:bodyPr wrap="square" rtlCol="0">
            <a:spAutoFit/>
          </a:bodyPr>
          <a:lstStyle/>
          <a:p>
            <a:pPr marL="270662" indent="-270662" defTabSz="866120" fontAlgn="base">
              <a:spcBef>
                <a:spcPct val="0"/>
              </a:spcBef>
              <a:spcAft>
                <a:spcPct val="0"/>
              </a:spcAft>
              <a:buFont typeface="Wingdings" pitchFamily="2" charset="2"/>
              <a:buChar char="ü"/>
            </a:pPr>
            <a:r>
              <a:rPr lang="es-ES" sz="1326" b="1" dirty="0">
                <a:solidFill>
                  <a:srgbClr val="A0A0A0">
                    <a:lumMod val="75000"/>
                  </a:srgbClr>
                </a:solidFill>
                <a:latin typeface="Arial" pitchFamily="34" charset="0"/>
              </a:rPr>
              <a:t>Pasillo de Picking y Reabastecimiento</a:t>
            </a:r>
          </a:p>
        </p:txBody>
      </p:sp>
      <p:sp>
        <p:nvSpPr>
          <p:cNvPr id="16" name="15 Flecha derecha"/>
          <p:cNvSpPr/>
          <p:nvPr/>
        </p:nvSpPr>
        <p:spPr bwMode="auto">
          <a:xfrm>
            <a:off x="4595531" y="3826702"/>
            <a:ext cx="443320" cy="229910"/>
          </a:xfrm>
          <a:prstGeom prst="rightArrow">
            <a:avLst/>
          </a:prstGeom>
          <a:solidFill>
            <a:schemeClr val="accent3"/>
          </a:solidFill>
          <a:ln w="12700" cap="flat" cmpd="sng" algn="ctr">
            <a:noFill/>
            <a:prstDash val="solid"/>
            <a:round/>
            <a:headEnd type="none" w="med" len="med"/>
            <a:tailEnd type="none" w="med" len="med"/>
          </a:ln>
          <a:effectLst/>
        </p:spPr>
        <p:txBody>
          <a:bodyPr vert="horz" wrap="square" lIns="85244" tIns="44327" rIns="85244" bIns="44327" numCol="1" rtlCol="0" anchor="t" anchorCtr="0" compatLnSpc="1">
            <a:prstTxWarp prst="textNoShape">
              <a:avLst/>
            </a:prstTxWarp>
          </a:bodyPr>
          <a:lstStyle/>
          <a:p>
            <a:pPr defTabSz="959348" fontAlgn="base">
              <a:spcBef>
                <a:spcPct val="0"/>
              </a:spcBef>
              <a:spcAft>
                <a:spcPct val="0"/>
              </a:spcAft>
            </a:pPr>
            <a:endParaRPr lang="es-ES" sz="1326">
              <a:solidFill>
                <a:srgbClr val="000000"/>
              </a:solidFill>
              <a:latin typeface="Arial" pitchFamily="34" charset="0"/>
            </a:endParaRPr>
          </a:p>
        </p:txBody>
      </p:sp>
      <p:sp>
        <p:nvSpPr>
          <p:cNvPr id="17" name="16 CuadroTexto"/>
          <p:cNvSpPr txBox="1"/>
          <p:nvPr/>
        </p:nvSpPr>
        <p:spPr>
          <a:xfrm>
            <a:off x="5720018" y="3941658"/>
            <a:ext cx="4939814" cy="1492203"/>
          </a:xfrm>
          <a:prstGeom prst="rect">
            <a:avLst/>
          </a:prstGeom>
          <a:noFill/>
        </p:spPr>
        <p:txBody>
          <a:bodyPr wrap="square" rtlCol="0">
            <a:spAutoFit/>
          </a:bodyPr>
          <a:lstStyle/>
          <a:p>
            <a:pPr defTabSz="866120" fontAlgn="base">
              <a:spcBef>
                <a:spcPct val="0"/>
              </a:spcBef>
              <a:spcAft>
                <a:spcPct val="0"/>
              </a:spcAft>
            </a:pPr>
            <a:r>
              <a:rPr lang="es-ES" sz="1137" dirty="0">
                <a:solidFill>
                  <a:srgbClr val="000000"/>
                </a:solidFill>
                <a:latin typeface="Arial" pitchFamily="34" charset="0"/>
              </a:rPr>
              <a:t>Considerando productividades estándar, de </a:t>
            </a:r>
            <a:r>
              <a:rPr lang="es-ES" sz="1137" dirty="0" err="1">
                <a:solidFill>
                  <a:srgbClr val="000000"/>
                </a:solidFill>
                <a:latin typeface="Arial" pitchFamily="34" charset="0"/>
              </a:rPr>
              <a:t>picking</a:t>
            </a:r>
            <a:r>
              <a:rPr lang="es-ES" sz="1137" dirty="0">
                <a:solidFill>
                  <a:srgbClr val="000000"/>
                </a:solidFill>
                <a:latin typeface="Arial" pitchFamily="34" charset="0"/>
              </a:rPr>
              <a:t> y reabastecimiento se recomienda que  si existiera un grupo de 40 o mas </a:t>
            </a:r>
            <a:r>
              <a:rPr lang="es-ES" sz="1137" dirty="0" err="1">
                <a:solidFill>
                  <a:srgbClr val="000000"/>
                </a:solidFill>
                <a:latin typeface="Arial" pitchFamily="34" charset="0"/>
              </a:rPr>
              <a:t>SKUs</a:t>
            </a:r>
            <a:r>
              <a:rPr lang="es-ES" sz="1137" dirty="0">
                <a:solidFill>
                  <a:srgbClr val="000000"/>
                </a:solidFill>
                <a:latin typeface="Arial" pitchFamily="34" charset="0"/>
              </a:rPr>
              <a:t> cuyo consumo es mayor a 2 pallets por turno se destine un pasillo exclusivo a </a:t>
            </a:r>
            <a:r>
              <a:rPr lang="es-ES" sz="1137" dirty="0" err="1">
                <a:solidFill>
                  <a:srgbClr val="000000"/>
                </a:solidFill>
                <a:latin typeface="Arial" pitchFamily="34" charset="0"/>
              </a:rPr>
              <a:t>picking</a:t>
            </a:r>
            <a:r>
              <a:rPr lang="es-ES" sz="1137" dirty="0">
                <a:solidFill>
                  <a:srgbClr val="000000"/>
                </a:solidFill>
                <a:latin typeface="Arial" pitchFamily="34" charset="0"/>
              </a:rPr>
              <a:t> , reabasteciendo estos </a:t>
            </a:r>
            <a:r>
              <a:rPr lang="es-ES" sz="1137" dirty="0" err="1">
                <a:solidFill>
                  <a:srgbClr val="000000"/>
                </a:solidFill>
                <a:latin typeface="Arial" pitchFamily="34" charset="0"/>
              </a:rPr>
              <a:t>articulos</a:t>
            </a:r>
            <a:r>
              <a:rPr lang="es-ES" sz="1137" dirty="0">
                <a:solidFill>
                  <a:srgbClr val="000000"/>
                </a:solidFill>
                <a:latin typeface="Arial" pitchFamily="34" charset="0"/>
              </a:rPr>
              <a:t> por el pasillo posterior (pasillos exclusivos)</a:t>
            </a:r>
          </a:p>
          <a:p>
            <a:pPr defTabSz="866120" fontAlgn="base">
              <a:spcBef>
                <a:spcPct val="0"/>
              </a:spcBef>
              <a:spcAft>
                <a:spcPct val="0"/>
              </a:spcAft>
            </a:pPr>
            <a:endParaRPr lang="es-ES" sz="1137" dirty="0">
              <a:solidFill>
                <a:srgbClr val="000000"/>
              </a:solidFill>
              <a:latin typeface="Arial" pitchFamily="34" charset="0"/>
            </a:endParaRPr>
          </a:p>
          <a:p>
            <a:pPr defTabSz="866120" fontAlgn="base">
              <a:spcBef>
                <a:spcPct val="0"/>
              </a:spcBef>
              <a:spcAft>
                <a:spcPct val="0"/>
              </a:spcAft>
            </a:pPr>
            <a:r>
              <a:rPr lang="es-ES" sz="1137" dirty="0">
                <a:solidFill>
                  <a:srgbClr val="000000"/>
                </a:solidFill>
                <a:latin typeface="Arial" pitchFamily="34" charset="0"/>
              </a:rPr>
              <a:t>Esta recomendación esta basada en la congestión que generan estos artículos considerando tanto los recursos que preparan como los que </a:t>
            </a:r>
            <a:r>
              <a:rPr lang="es-ES" sz="1137" dirty="0" err="1">
                <a:solidFill>
                  <a:srgbClr val="000000"/>
                </a:solidFill>
                <a:latin typeface="Arial" pitchFamily="34" charset="0"/>
              </a:rPr>
              <a:t>reabstecen</a:t>
            </a:r>
            <a:r>
              <a:rPr lang="es-ES" sz="1137" dirty="0">
                <a:solidFill>
                  <a:srgbClr val="000000"/>
                </a:solidFill>
                <a:latin typeface="Arial" pitchFamily="34" charset="0"/>
              </a:rPr>
              <a:t> en simultaneo.</a:t>
            </a:r>
          </a:p>
        </p:txBody>
      </p:sp>
      <p:sp>
        <p:nvSpPr>
          <p:cNvPr id="6"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extLst>
      <p:ext uri="{BB962C8B-B14F-4D97-AF65-F5344CB8AC3E}">
        <p14:creationId xmlns:p14="http://schemas.microsoft.com/office/powerpoint/2010/main" val="567527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340886" y="758577"/>
            <a:ext cx="9040858" cy="826473"/>
          </a:xfrm>
          <a:prstGeom prst="rect">
            <a:avLst/>
          </a:prstGeom>
          <a:noFill/>
          <a:ln w="9525" algn="ctr">
            <a:noFill/>
            <a:miter lim="800000"/>
            <a:headEnd/>
            <a:tailEnd/>
          </a:ln>
        </p:spPr>
        <p:txBody>
          <a:bodyPr lIns="0" tIns="0" rIns="0" bIns="0"/>
          <a:lstStyle/>
          <a:p>
            <a:pPr defTabSz="924764" fontAlgn="base">
              <a:spcBef>
                <a:spcPct val="0"/>
              </a:spcBef>
              <a:spcAft>
                <a:spcPct val="0"/>
              </a:spcAft>
            </a:pPr>
            <a:r>
              <a:rPr lang="es-ES" sz="1705" dirty="0">
                <a:solidFill>
                  <a:srgbClr val="5A5A5A"/>
                </a:solidFill>
                <a:latin typeface="Arial" pitchFamily="34" charset="0"/>
              </a:rPr>
              <a:t>Diseño de Picking</a:t>
            </a:r>
          </a:p>
          <a:p>
            <a:pPr defTabSz="924764" fontAlgn="base">
              <a:spcBef>
                <a:spcPct val="0"/>
              </a:spcBef>
              <a:spcAft>
                <a:spcPct val="0"/>
              </a:spcAft>
            </a:pPr>
            <a:r>
              <a:rPr lang="es-ES" sz="2652" dirty="0">
                <a:solidFill>
                  <a:srgbClr val="004696"/>
                </a:solidFill>
                <a:latin typeface="Arial" pitchFamily="34" charset="0"/>
              </a:rPr>
              <a:t>Dimensionado </a:t>
            </a:r>
            <a:r>
              <a:rPr lang="es-ES" sz="2652" dirty="0" err="1">
                <a:solidFill>
                  <a:srgbClr val="004696"/>
                </a:solidFill>
                <a:latin typeface="Arial" pitchFamily="34" charset="0"/>
              </a:rPr>
              <a:t>Area</a:t>
            </a:r>
            <a:r>
              <a:rPr lang="es-ES" sz="2652" dirty="0">
                <a:solidFill>
                  <a:srgbClr val="004696"/>
                </a:solidFill>
                <a:latin typeface="Arial" pitchFamily="34" charset="0"/>
              </a:rPr>
              <a:t> de Picking</a:t>
            </a:r>
          </a:p>
        </p:txBody>
      </p:sp>
      <p:sp>
        <p:nvSpPr>
          <p:cNvPr id="11" name="shpTitle894491"/>
          <p:cNvSpPr/>
          <p:nvPr/>
        </p:nvSpPr>
        <p:spPr bwMode="auto">
          <a:xfrm>
            <a:off x="8229189" y="1041315"/>
            <a:ext cx="2139034" cy="477339"/>
          </a:xfrm>
          <a:prstGeom prst="homePlate">
            <a:avLst>
              <a:gd name="adj" fmla="val 37280"/>
            </a:avLst>
          </a:prstGeom>
          <a:solidFill>
            <a:schemeClr val="accent4"/>
          </a:solidFill>
          <a:ln w="12700" cap="flat" cmpd="sng" algn="ctr">
            <a:noFill/>
            <a:prstDash val="solid"/>
            <a:round/>
            <a:headEnd type="none" w="med" len="med"/>
            <a:tailEnd type="none" w="med" len="med"/>
          </a:ln>
          <a:effectLst/>
        </p:spPr>
        <p:txBody>
          <a:bodyPr vert="horz" wrap="square" lIns="85244" tIns="44327" rIns="85244" bIns="44327" numCol="1" rtlCol="0" anchor="ctr" anchorCtr="0" compatLnSpc="1">
            <a:prstTxWarp prst="textNoShape">
              <a:avLst/>
            </a:prstTxWarp>
          </a:bodyPr>
          <a:lstStyle/>
          <a:p>
            <a:pPr defTabSz="959348" fontAlgn="base">
              <a:spcBef>
                <a:spcPct val="0"/>
              </a:spcBef>
              <a:spcAft>
                <a:spcPct val="0"/>
              </a:spcAft>
            </a:pPr>
            <a:r>
              <a:rPr lang="es-ES" sz="995" b="1" dirty="0">
                <a:solidFill>
                  <a:srgbClr val="FFFFFF"/>
                </a:solidFill>
                <a:latin typeface="Arial" pitchFamily="34" charset="0"/>
              </a:rPr>
              <a:t>AREA DE PICKING</a:t>
            </a:r>
          </a:p>
        </p:txBody>
      </p:sp>
      <p:grpSp>
        <p:nvGrpSpPr>
          <p:cNvPr id="6" name="5 Grupo"/>
          <p:cNvGrpSpPr/>
          <p:nvPr/>
        </p:nvGrpSpPr>
        <p:grpSpPr>
          <a:xfrm>
            <a:off x="2379057" y="2099039"/>
            <a:ext cx="5387920" cy="2796329"/>
            <a:chOff x="127000" y="127000"/>
            <a:chExt cx="1763014" cy="2952328"/>
          </a:xfrm>
        </p:grpSpPr>
        <p:sp>
          <p:nvSpPr>
            <p:cNvPr id="14" name="shpContent1481"/>
            <p:cNvSpPr txBox="1">
              <a:spLocks noChangeArrowheads="1"/>
            </p:cNvSpPr>
            <p:nvPr/>
          </p:nvSpPr>
          <p:spPr bwMode="auto">
            <a:xfrm>
              <a:off x="127000" y="440055"/>
              <a:ext cx="1763014" cy="2639273"/>
            </a:xfrm>
            <a:prstGeom prst="rect">
              <a:avLst/>
            </a:prstGeom>
            <a:solidFill>
              <a:srgbClr val="FFFFFF"/>
            </a:solidFill>
            <a:ln w="19050" algn="ctr">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marL="165405" lvl="1" indent="-163902" defTabSz="1022502"/>
              <a:r>
                <a:rPr lang="de-DE" altLang="es-ES" sz="1326" dirty="0">
                  <a:solidFill>
                    <a:srgbClr val="5A5A5A"/>
                  </a:solidFill>
                  <a:latin typeface="Arial"/>
                </a:rPr>
                <a:t>Ubicar el Picking lo mas cercano posible al sector de despacho</a:t>
              </a:r>
            </a:p>
            <a:p>
              <a:pPr marL="165405" lvl="1" indent="-163902" defTabSz="1022502"/>
              <a:r>
                <a:rPr lang="de-DE" altLang="es-ES" sz="1326" dirty="0">
                  <a:solidFill>
                    <a:srgbClr val="5A5A5A"/>
                  </a:solidFill>
                  <a:latin typeface="Arial"/>
                </a:rPr>
                <a:t>Se debe considerar sector de pallets vacios proxima al sector de outbound para dejar los pallets vaios que se generan en picking y para el inicio de los recorridos</a:t>
              </a:r>
            </a:p>
            <a:p>
              <a:pPr marL="165405" lvl="1" indent="-163902" defTabSz="1022502"/>
              <a:r>
                <a:rPr lang="de-DE" altLang="es-ES" sz="1326" dirty="0">
                  <a:solidFill>
                    <a:srgbClr val="5A5A5A"/>
                  </a:solidFill>
                  <a:latin typeface="Arial"/>
                </a:rPr>
                <a:t>Se recomienda que los pasillos de picking no superen los 40m de largo sin posibilidad de cruce de pasillos</a:t>
              </a:r>
            </a:p>
            <a:p>
              <a:pPr marL="165405" lvl="1" indent="-163902" defTabSz="1022502"/>
              <a:r>
                <a:rPr lang="de-DE" altLang="es-ES" sz="1326" dirty="0">
                  <a:solidFill>
                    <a:srgbClr val="5A5A5A"/>
                  </a:solidFill>
                  <a:latin typeface="Arial"/>
                </a:rPr>
                <a:t>Se recomienda que el largo total de los pasillos sea inferior a los 80m</a:t>
              </a:r>
            </a:p>
            <a:p>
              <a:pPr marL="165405" lvl="1" indent="-163902" defTabSz="1022502"/>
              <a:r>
                <a:rPr lang="de-DE" altLang="es-ES" sz="1326" dirty="0">
                  <a:solidFill>
                    <a:srgbClr val="5A5A5A"/>
                  </a:solidFill>
                  <a:latin typeface="Arial"/>
                </a:rPr>
                <a:t>El pasilo central que separa el area de picking del sector de outbound se recomienda que sea  de 4m (operaciones con volumen bajo) y 6 m para operaciones de mayor flujo</a:t>
              </a:r>
            </a:p>
            <a:p>
              <a:pPr marL="165405" lvl="1" indent="-163902" defTabSz="1022502"/>
              <a:endParaRPr lang="de-DE" altLang="es-ES" sz="1326" dirty="0">
                <a:solidFill>
                  <a:srgbClr val="5A5A5A"/>
                </a:solidFill>
                <a:latin typeface="Arial"/>
              </a:endParaRPr>
            </a:p>
            <a:p>
              <a:pPr marL="165405" lvl="1" indent="-163902" defTabSz="1022502"/>
              <a:endParaRPr lang="de-DE" altLang="es-ES" sz="1326" dirty="0">
                <a:solidFill>
                  <a:srgbClr val="5A5A5A"/>
                </a:solidFill>
                <a:latin typeface="Arial"/>
              </a:endParaRPr>
            </a:p>
          </p:txBody>
        </p:sp>
        <p:sp>
          <p:nvSpPr>
            <p:cNvPr id="4" name="shpTitle1481"/>
            <p:cNvSpPr/>
            <p:nvPr/>
          </p:nvSpPr>
          <p:spPr bwMode="auto">
            <a:xfrm>
              <a:off x="127000" y="127000"/>
              <a:ext cx="1763014" cy="313055"/>
            </a:xfrm>
            <a:prstGeom prst="rect">
              <a:avLst/>
            </a:prstGeom>
            <a:solidFill>
              <a:srgbClr val="AAA050"/>
            </a:solidFill>
            <a:ln w="19050" cap="flat" cmpd="sng" algn="ctr">
              <a:solidFill>
                <a:srgbClr val="AAA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s-ES" sz="1326" dirty="0">
                  <a:solidFill>
                    <a:srgbClr val="FFFFFF"/>
                  </a:solidFill>
                  <a:latin typeface="Arial" pitchFamily="34" charset="0"/>
                </a:rPr>
                <a:t>Lineamientos de Layout</a:t>
              </a:r>
            </a:p>
          </p:txBody>
        </p:sp>
      </p:grpSp>
      <p:grpSp>
        <p:nvGrpSpPr>
          <p:cNvPr id="10" name="9 Grupo"/>
          <p:cNvGrpSpPr/>
          <p:nvPr/>
        </p:nvGrpSpPr>
        <p:grpSpPr>
          <a:xfrm>
            <a:off x="2379057" y="5134079"/>
            <a:ext cx="5387920" cy="1192790"/>
            <a:chOff x="127000" y="127000"/>
            <a:chExt cx="1763014" cy="1259332"/>
          </a:xfrm>
        </p:grpSpPr>
        <p:sp>
          <p:nvSpPr>
            <p:cNvPr id="27" name="shpContent5104"/>
            <p:cNvSpPr txBox="1">
              <a:spLocks noChangeArrowheads="1"/>
            </p:cNvSpPr>
            <p:nvPr/>
          </p:nvSpPr>
          <p:spPr bwMode="auto">
            <a:xfrm>
              <a:off x="127000" y="440055"/>
              <a:ext cx="1763014" cy="946277"/>
            </a:xfrm>
            <a:prstGeom prst="rect">
              <a:avLst/>
            </a:prstGeom>
            <a:solidFill>
              <a:srgbClr val="FFFFFF"/>
            </a:solidFill>
            <a:ln w="19050" algn="ctr">
              <a:solidFill>
                <a:srgbClr val="AAA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anchor="t" anchorCtr="0" compatLnSpc="1">
              <a:prstTxWarp prst="textNoShape">
                <a:avLst/>
              </a:prstTxWarp>
              <a:noAutofit/>
            </a:bodyPr>
            <a:lstStyle>
              <a:lvl1pPr marL="342900" indent="-342900" algn="l" defTabSz="1079500" rtl="0" eaLnBrk="0" fontAlgn="base" hangingPunct="0">
                <a:spcBef>
                  <a:spcPct val="0"/>
                </a:spcBef>
                <a:spcAft>
                  <a:spcPct val="0"/>
                </a:spcAft>
                <a:buClr>
                  <a:srgbClr val="5A5A5A"/>
                </a:buClr>
                <a:defRPr sz="1400">
                  <a:solidFill>
                    <a:schemeClr val="tx1"/>
                  </a:solidFill>
                  <a:latin typeface="+mn-lt"/>
                  <a:ea typeface="+mn-ea"/>
                  <a:cs typeface="+mn-cs"/>
                  <a:sym typeface="GillSans" pitchFamily="34" charset="0"/>
                </a:defRPr>
              </a:lvl1pPr>
              <a:lvl2pPr marL="174625" indent="-173038" algn="l" defTabSz="1079500" rtl="0" eaLnBrk="0" fontAlgn="base" hangingPunct="0">
                <a:spcBef>
                  <a:spcPct val="0"/>
                </a:spcBef>
                <a:spcAft>
                  <a:spcPct val="0"/>
                </a:spcAft>
                <a:buClr>
                  <a:srgbClr val="5A5A5A"/>
                </a:buClr>
                <a:buFont typeface="Arial" pitchFamily="34" charset="0"/>
                <a:buChar char="•"/>
                <a:defRPr sz="1400">
                  <a:solidFill>
                    <a:schemeClr val="tx1"/>
                  </a:solidFill>
                  <a:latin typeface="+mn-lt"/>
                  <a:ea typeface="+mn-ea"/>
                  <a:cs typeface="+mn-cs"/>
                  <a:sym typeface="GillSans" pitchFamily="34" charset="0"/>
                </a:defRPr>
              </a:lvl2pPr>
              <a:lvl3pPr marL="176213" indent="738188" algn="l" defTabSz="1079500" rtl="0" eaLnBrk="0" fontAlgn="base" hangingPunct="0">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3pPr>
              <a:lvl4pPr marL="1255713" indent="-177800" algn="l" defTabSz="1079500" rtl="0" eaLnBrk="0" fontAlgn="base" hangingPunct="0">
                <a:lnSpc>
                  <a:spcPct val="110000"/>
                </a:lnSpc>
                <a:spcBef>
                  <a:spcPct val="0"/>
                </a:spcBef>
                <a:spcAft>
                  <a:spcPct val="0"/>
                </a:spcAft>
                <a:buClr>
                  <a:srgbClr val="5A5A5A"/>
                </a:buClr>
                <a:buFont typeface="Arial" pitchFamily="34" charset="0"/>
                <a:defRPr sz="1400">
                  <a:solidFill>
                    <a:schemeClr val="tx1"/>
                  </a:solidFill>
                  <a:latin typeface="+mn-lt"/>
                  <a:ea typeface="+mn-ea"/>
                  <a:cs typeface="+mn-cs"/>
                  <a:sym typeface="GillSans" pitchFamily="34" charset="0"/>
                </a:defRPr>
              </a:lvl4pPr>
              <a:lvl5pPr marL="1825625" indent="3175" algn="l" defTabSz="1079500" rtl="0" eaLnBrk="0" fontAlgn="base" hangingPunct="0">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5pPr>
              <a:lvl6pPr marL="22828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6pPr>
              <a:lvl7pPr marL="27400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7pPr>
              <a:lvl8pPr marL="31972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8pPr>
              <a:lvl9pPr marL="3654425" algn="l" defTabSz="1079500" rtl="0" fontAlgn="base">
                <a:lnSpc>
                  <a:spcPct val="110000"/>
                </a:lnSpc>
                <a:spcBef>
                  <a:spcPct val="0"/>
                </a:spcBef>
                <a:spcAft>
                  <a:spcPct val="0"/>
                </a:spcAft>
                <a:buClr>
                  <a:srgbClr val="6E93A5"/>
                </a:buClr>
                <a:buSzPct val="160000"/>
                <a:buFont typeface="Arial" pitchFamily="34" charset="0"/>
                <a:buChar char="•"/>
                <a:defRPr sz="1200">
                  <a:solidFill>
                    <a:schemeClr val="tx1"/>
                  </a:solidFill>
                  <a:latin typeface="+mn-lt"/>
                  <a:ea typeface="+mn-ea"/>
                  <a:cs typeface="+mn-cs"/>
                  <a:sym typeface="GillSans" pitchFamily="34" charset="0"/>
                </a:defRPr>
              </a:lvl9pPr>
            </a:lstStyle>
            <a:p>
              <a:pPr marL="165405" lvl="1" indent="-163902" defTabSz="1022502"/>
              <a:r>
                <a:rPr lang="de-DE" altLang="es-ES" sz="1326" dirty="0">
                  <a:solidFill>
                    <a:srgbClr val="5A5A5A"/>
                  </a:solidFill>
                  <a:latin typeface="Arial"/>
                </a:rPr>
                <a:t>Para el calculo de Recursos y Equipos que se requieren en </a:t>
              </a:r>
              <a:r>
                <a:rPr lang="de-DE" altLang="es-ES" sz="1326">
                  <a:solidFill>
                    <a:srgbClr val="5A5A5A"/>
                  </a:solidFill>
                  <a:latin typeface="Arial"/>
                </a:rPr>
                <a:t>la operacion de picking </a:t>
              </a:r>
              <a:r>
                <a:rPr lang="de-DE" altLang="es-ES" sz="1326" dirty="0">
                  <a:solidFill>
                    <a:srgbClr val="5A5A5A"/>
                  </a:solidFill>
                  <a:latin typeface="Arial"/>
                </a:rPr>
                <a:t>se recomienda  diferenciar la productividad de acuerdo a: Pedidos grandes/chicos, Multi order picking , productos pesado /livianos, etc</a:t>
              </a:r>
            </a:p>
          </p:txBody>
        </p:sp>
        <p:sp>
          <p:nvSpPr>
            <p:cNvPr id="8" name="shpTitle5104"/>
            <p:cNvSpPr/>
            <p:nvPr/>
          </p:nvSpPr>
          <p:spPr bwMode="auto">
            <a:xfrm>
              <a:off x="127000" y="127000"/>
              <a:ext cx="1763014" cy="313055"/>
            </a:xfrm>
            <a:prstGeom prst="rect">
              <a:avLst/>
            </a:prstGeom>
            <a:solidFill>
              <a:srgbClr val="AAA050"/>
            </a:solidFill>
            <a:ln w="19050" cap="flat" cmpd="sng" algn="ctr">
              <a:solidFill>
                <a:srgbClr val="AAA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165" tIns="44267" rIns="85165" bIns="44267" numCol="1" rtlCol="0" anchor="t" anchorCtr="0" compatLnSpc="1">
              <a:prstTxWarp prst="textNoShape">
                <a:avLst/>
              </a:prstTxWarp>
            </a:bodyPr>
            <a:lstStyle/>
            <a:p>
              <a:pPr defTabSz="959348" fontAlgn="base">
                <a:spcBef>
                  <a:spcPct val="0"/>
                </a:spcBef>
                <a:spcAft>
                  <a:spcPct val="0"/>
                </a:spcAft>
              </a:pPr>
              <a:r>
                <a:rPr lang="es-ES" sz="1326" dirty="0">
                  <a:solidFill>
                    <a:srgbClr val="FFFFFF"/>
                  </a:solidFill>
                  <a:latin typeface="Arial" pitchFamily="34" charset="0"/>
                </a:rPr>
                <a:t>Calculo de FTE y equipos</a:t>
              </a:r>
            </a:p>
          </p:txBody>
        </p:sp>
      </p:gr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6459" y="5021373"/>
            <a:ext cx="97433" cy="409220"/>
          </a:xfrm>
          <a:prstGeom prst="rect">
            <a:avLst/>
          </a:prstGeom>
        </p:spPr>
      </p:pic>
      <p:sp>
        <p:nvSpPr>
          <p:cNvPr id="28" name="27 CuadroTexto"/>
          <p:cNvSpPr txBox="1"/>
          <p:nvPr/>
        </p:nvSpPr>
        <p:spPr>
          <a:xfrm>
            <a:off x="8128353" y="5018906"/>
            <a:ext cx="2538727" cy="1142236"/>
          </a:xfrm>
          <a:prstGeom prst="rect">
            <a:avLst/>
          </a:prstGeom>
          <a:noFill/>
        </p:spPr>
        <p:txBody>
          <a:bodyPr wrap="square" rtlCol="0">
            <a:spAutoFit/>
          </a:bodyPr>
          <a:lstStyle/>
          <a:p>
            <a:pPr defTabSz="866120" fontAlgn="base">
              <a:spcBef>
                <a:spcPct val="0"/>
              </a:spcBef>
              <a:spcAft>
                <a:spcPct val="0"/>
              </a:spcAft>
            </a:pPr>
            <a:r>
              <a:rPr lang="es-ES" sz="1137" b="1" dirty="0">
                <a:solidFill>
                  <a:srgbClr val="F5961E"/>
                </a:solidFill>
                <a:latin typeface="Arial" pitchFamily="34" charset="0"/>
              </a:rPr>
              <a:t>Se incluye en el manual un </a:t>
            </a:r>
            <a:r>
              <a:rPr lang="es-ES" sz="1137" b="1" dirty="0" err="1">
                <a:solidFill>
                  <a:srgbClr val="F5961E"/>
                </a:solidFill>
                <a:latin typeface="Arial" pitchFamily="34" charset="0"/>
              </a:rPr>
              <a:t>Template</a:t>
            </a:r>
            <a:r>
              <a:rPr lang="es-ES" sz="1137" b="1" dirty="0">
                <a:solidFill>
                  <a:srgbClr val="F5961E"/>
                </a:solidFill>
                <a:latin typeface="Arial" pitchFamily="34" charset="0"/>
              </a:rPr>
              <a:t> de Productividades estándar, que deben ser evaluadas por cada equipo para ajustar los valores a la operación que se esta dimensionado</a:t>
            </a:r>
          </a:p>
        </p:txBody>
      </p:sp>
      <p:sp>
        <p:nvSpPr>
          <p:cNvPr id="7" name="CD-FootLine"/>
          <p:cNvSpPr/>
          <p:nvPr/>
        </p:nvSpPr>
        <p:spPr bwMode="auto">
          <a:xfrm>
            <a:off x="2376050" y="6531715"/>
            <a:ext cx="6922656" cy="116079"/>
          </a:xfrm>
          <a:prstGeom prst="rect">
            <a:avLst/>
          </a:prstGeom>
          <a:noFill/>
          <a:ln w="127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rgbClr val="5A5A5A"/>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defTabSz="959348" fontAlgn="base">
              <a:spcBef>
                <a:spcPct val="0"/>
              </a:spcBef>
              <a:spcAft>
                <a:spcPct val="0"/>
              </a:spcAft>
            </a:pPr>
            <a:r>
              <a:rPr lang="en-US" sz="852">
                <a:solidFill>
                  <a:srgbClr val="5A5A5A"/>
                </a:solidFill>
                <a:latin typeface="Arial"/>
              </a:rPr>
              <a:t>Miebach Consulting –  Kimberly Clark  – 2.2. Diseño de Picking</a:t>
            </a:r>
            <a:endParaRPr lang="es-ES" sz="852">
              <a:solidFill>
                <a:srgbClr val="5A5A5A"/>
              </a:solidFill>
              <a:latin typeface="Arial"/>
            </a:endParaRPr>
          </a:p>
        </p:txBody>
      </p:sp>
    </p:spTree>
    <p:extLst>
      <p:ext uri="{BB962C8B-B14F-4D97-AF65-F5344CB8AC3E}">
        <p14:creationId xmlns:p14="http://schemas.microsoft.com/office/powerpoint/2010/main" val="930188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lIns="91440" tIns="45720" rIns="91440" bIns="45720" anchor="t">
            <a:spAutoFit/>
          </a:bodyPr>
          <a:lstStyle/>
          <a:p>
            <a:pPr>
              <a:defRPr/>
            </a:pPr>
            <a:r>
              <a:rPr lang="es-AR" sz="3600" b="1" dirty="0">
                <a:solidFill>
                  <a:srgbClr val="10069F"/>
                </a:solidFill>
              </a:rPr>
              <a:t>4.5.Cross </a:t>
            </a:r>
            <a:r>
              <a:rPr lang="es-AR" sz="3600" b="1" dirty="0" err="1">
                <a:solidFill>
                  <a:srgbClr val="10069F"/>
                </a:solidFill>
              </a:rPr>
              <a:t>Docking</a:t>
            </a:r>
            <a:r>
              <a:rPr lang="es-AR" sz="3600" b="1" dirty="0">
                <a:solidFill>
                  <a:srgbClr val="10069F"/>
                </a:solidFill>
              </a:rPr>
              <a:t> = Producto a Piso  </a:t>
            </a:r>
            <a:endParaRPr lang="es-AR" sz="3600" b="1" dirty="0">
              <a:solidFill>
                <a:srgbClr val="10069F"/>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3" name="Text Placeholder 6">
            <a:extLst>
              <a:ext uri="{FF2B5EF4-FFF2-40B4-BE49-F238E27FC236}">
                <a16:creationId xmlns:a16="http://schemas.microsoft.com/office/drawing/2014/main" id="{50C44F15-99AC-4A8A-B7C7-22F952F3A862}"/>
              </a:ext>
            </a:extLst>
          </p:cNvPr>
          <p:cNvSpPr txBox="1">
            <a:spLocks/>
          </p:cNvSpPr>
          <p:nvPr/>
        </p:nvSpPr>
        <p:spPr>
          <a:xfrm>
            <a:off x="413298" y="1439140"/>
            <a:ext cx="5237981" cy="4756980"/>
          </a:xfrm>
          <a:prstGeom prst="rect">
            <a:avLst/>
          </a:prstGeom>
          <a:ln>
            <a:solidFill>
              <a:schemeClr val="accent1"/>
            </a:solidFill>
          </a:ln>
        </p:spPr>
        <p:txBody>
          <a:bodyPr vert="horz" lIns="91440" tIns="45720" rIns="91440" bIns="45720" rtlCol="0" anchor="t">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2720" indent="-172720"/>
            <a:endParaRPr lang="es-ES" sz="2400" b="1" dirty="0"/>
          </a:p>
          <a:p>
            <a:pPr marL="172720" indent="-172720"/>
            <a:r>
              <a:rPr lang="es-ES" sz="2400" b="1" dirty="0"/>
              <a:t>Bodega sólo Cross </a:t>
            </a:r>
            <a:r>
              <a:rPr lang="es-ES" sz="2400" b="1" dirty="0" err="1"/>
              <a:t>Docking</a:t>
            </a:r>
            <a:r>
              <a:rPr lang="es-ES" sz="2400" b="1" dirty="0"/>
              <a:t> </a:t>
            </a:r>
            <a:endParaRPr lang="es-ES" dirty="0"/>
          </a:p>
          <a:p>
            <a:pPr lvl="1" indent="-175895"/>
            <a:r>
              <a:rPr lang="es-ES" dirty="0"/>
              <a:t>Producto Terminado debe tener corto almacenamiento – alta rotación (poco tiempo)</a:t>
            </a:r>
          </a:p>
          <a:p>
            <a:pPr lvl="1" indent="-175895"/>
            <a:r>
              <a:rPr lang="es-ES" dirty="0"/>
              <a:t>Se utiliza en bodegas donde no tenemos racks</a:t>
            </a:r>
          </a:p>
          <a:p>
            <a:pPr lvl="1" indent="-175895"/>
            <a:r>
              <a:rPr lang="es-ES" dirty="0"/>
              <a:t>Se debe cumplir con los requerimientos definidos por calidad (Estiba Aprobada por Calidad) - Utilizando elementos separadores (FOTO </a:t>
            </a:r>
            <a:r>
              <a:rPr lang="es-ES" dirty="0" err="1"/>
              <a:t>Conie</a:t>
            </a:r>
            <a:r>
              <a:rPr lang="es-ES" dirty="0"/>
              <a:t> - </a:t>
            </a:r>
            <a:r>
              <a:rPr lang="es-ES" dirty="0" err="1"/>
              <a:t>Clap</a:t>
            </a:r>
            <a:r>
              <a:rPr lang="es-ES" dirty="0"/>
              <a:t>)</a:t>
            </a:r>
          </a:p>
          <a:p>
            <a:pPr lvl="1" indent="-175895"/>
            <a:r>
              <a:rPr lang="es-ES" dirty="0"/>
              <a:t>Almacenamiento piramidal según estándar (</a:t>
            </a:r>
            <a:r>
              <a:rPr lang="es-ES" dirty="0" err="1"/>
              <a:t>Conie</a:t>
            </a:r>
            <a:r>
              <a:rPr lang="es-ES" dirty="0"/>
              <a:t> genera estándar) </a:t>
            </a:r>
          </a:p>
          <a:p>
            <a:pPr lvl="1" indent="-175895"/>
            <a:r>
              <a:rPr lang="es-ES" dirty="0">
                <a:ea typeface="+mj-lt"/>
                <a:cs typeface="+mj-lt"/>
              </a:rPr>
              <a:t>Hasta 3.2metros de máxima altura de estibado </a:t>
            </a:r>
          </a:p>
          <a:p>
            <a:pPr lvl="1" indent="-175895"/>
            <a:endParaRPr lang="es-ES" dirty="0"/>
          </a:p>
          <a:p>
            <a:pPr marL="715645" lvl="3"/>
            <a:endParaRPr lang="es-ES" sz="2000" b="1" dirty="0"/>
          </a:p>
        </p:txBody>
      </p:sp>
      <p:sp>
        <p:nvSpPr>
          <p:cNvPr id="15" name="Text Placeholder 6">
            <a:extLst>
              <a:ext uri="{FF2B5EF4-FFF2-40B4-BE49-F238E27FC236}">
                <a16:creationId xmlns:a16="http://schemas.microsoft.com/office/drawing/2014/main" id="{A8CBE233-056C-4BA3-B6D0-CFCFC2C52D3A}"/>
              </a:ext>
            </a:extLst>
          </p:cNvPr>
          <p:cNvSpPr txBox="1">
            <a:spLocks/>
          </p:cNvSpPr>
          <p:nvPr/>
        </p:nvSpPr>
        <p:spPr>
          <a:xfrm>
            <a:off x="6202928" y="1439140"/>
            <a:ext cx="5583630" cy="4756980"/>
          </a:xfrm>
          <a:prstGeom prst="rect">
            <a:avLst/>
          </a:prstGeom>
          <a:ln>
            <a:solidFill>
              <a:schemeClr val="accent1"/>
            </a:solidFill>
          </a:ln>
        </p:spPr>
        <p:txBody>
          <a:bodyPr vert="horz" lIns="91440" tIns="45720" rIns="91440" bIns="45720" rtlCol="0" anchor="t">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2720" indent="-172720"/>
            <a:endParaRPr lang="es-ES" sz="2400" b="1" dirty="0"/>
          </a:p>
          <a:p>
            <a:pPr marL="172720" indent="-172720"/>
            <a:r>
              <a:rPr lang="es-ES" sz="2400" b="1" dirty="0"/>
              <a:t>Bodega Mixta (Racks / Cross </a:t>
            </a:r>
            <a:r>
              <a:rPr lang="es-ES" sz="2400" b="1" dirty="0" err="1"/>
              <a:t>Docking</a:t>
            </a:r>
            <a:r>
              <a:rPr lang="es-ES" sz="2400" b="1" dirty="0"/>
              <a:t>)</a:t>
            </a:r>
            <a:endParaRPr lang="es-ES" dirty="0"/>
          </a:p>
          <a:p>
            <a:pPr lvl="1" indent="-175895"/>
            <a:r>
              <a:rPr lang="es-ES" dirty="0">
                <a:ea typeface="+mj-lt"/>
                <a:cs typeface="+mj-lt"/>
              </a:rPr>
              <a:t>Producto Terminado debe tener corto almacenamiento – alta rotación (poco tiempo)</a:t>
            </a:r>
            <a:endParaRPr lang="en-US" dirty="0">
              <a:ea typeface="+mj-lt"/>
              <a:cs typeface="+mj-lt"/>
            </a:endParaRPr>
          </a:p>
          <a:p>
            <a:pPr lvl="1" indent="-175895"/>
            <a:r>
              <a:rPr lang="es-ES" dirty="0">
                <a:ea typeface="+mj-lt"/>
                <a:cs typeface="+mj-lt"/>
              </a:rPr>
              <a:t>Se deben considerar los </a:t>
            </a:r>
            <a:r>
              <a:rPr lang="es-ES" dirty="0" err="1">
                <a:ea typeface="+mj-lt"/>
                <a:cs typeface="+mj-lt"/>
              </a:rPr>
              <a:t>SKUs</a:t>
            </a:r>
            <a:r>
              <a:rPr lang="es-ES" dirty="0">
                <a:ea typeface="+mj-lt"/>
                <a:cs typeface="+mj-lt"/>
              </a:rPr>
              <a:t> con mayor rotación dentro del CEDI</a:t>
            </a:r>
            <a:endParaRPr lang="en-US" dirty="0">
              <a:ea typeface="+mj-lt"/>
              <a:cs typeface="+mj-lt"/>
            </a:endParaRPr>
          </a:p>
          <a:p>
            <a:pPr lvl="1" indent="-175895"/>
            <a:r>
              <a:rPr lang="es-ES" dirty="0">
                <a:ea typeface="+mj-lt"/>
                <a:cs typeface="+mj-lt"/>
              </a:rPr>
              <a:t>Se debe cumplir con los requerimientos definidos por calidad (Estiba Aprobada por Calidad) - Utilizando elementos separadores (FOTO </a:t>
            </a:r>
            <a:r>
              <a:rPr lang="es-ES" dirty="0" err="1">
                <a:ea typeface="+mj-lt"/>
                <a:cs typeface="+mj-lt"/>
              </a:rPr>
              <a:t>Conie</a:t>
            </a:r>
            <a:r>
              <a:rPr lang="es-ES" dirty="0">
                <a:ea typeface="+mj-lt"/>
                <a:cs typeface="+mj-lt"/>
              </a:rPr>
              <a:t> - </a:t>
            </a:r>
            <a:r>
              <a:rPr lang="es-ES" dirty="0" err="1">
                <a:ea typeface="+mj-lt"/>
                <a:cs typeface="+mj-lt"/>
              </a:rPr>
              <a:t>Clap</a:t>
            </a:r>
            <a:r>
              <a:rPr lang="es-ES" dirty="0">
                <a:ea typeface="+mj-lt"/>
                <a:cs typeface="+mj-lt"/>
              </a:rPr>
              <a:t>)</a:t>
            </a:r>
            <a:endParaRPr lang="en-US">
              <a:ea typeface="+mj-lt"/>
              <a:cs typeface="+mj-lt"/>
            </a:endParaRPr>
          </a:p>
          <a:p>
            <a:pPr lvl="1" indent="-175895"/>
            <a:r>
              <a:rPr lang="es-ES" dirty="0">
                <a:ea typeface="+mj-lt"/>
                <a:cs typeface="+mj-lt"/>
              </a:rPr>
              <a:t>Almacenamiento piramidal según estándar (</a:t>
            </a:r>
            <a:r>
              <a:rPr lang="es-ES" dirty="0" err="1">
                <a:ea typeface="+mj-lt"/>
                <a:cs typeface="+mj-lt"/>
              </a:rPr>
              <a:t>Conie</a:t>
            </a:r>
            <a:r>
              <a:rPr lang="es-ES" dirty="0">
                <a:ea typeface="+mj-lt"/>
                <a:cs typeface="+mj-lt"/>
              </a:rPr>
              <a:t> genera estándar) </a:t>
            </a:r>
            <a:endParaRPr lang="es-ES" dirty="0"/>
          </a:p>
          <a:p>
            <a:pPr lvl="1" indent="-175895"/>
            <a:r>
              <a:rPr lang="es-ES" dirty="0">
                <a:cs typeface="Arial"/>
              </a:rPr>
              <a:t>Hasta 3.2metros de máxima altura de estibado </a:t>
            </a:r>
            <a:endParaRPr lang="es-ES" sz="1800" dirty="0">
              <a:cs typeface="Arial"/>
            </a:endParaRPr>
          </a:p>
          <a:p>
            <a:pPr marL="715645" lvl="3"/>
            <a:endParaRPr lang="es-ES" sz="1800" b="1" dirty="0"/>
          </a:p>
        </p:txBody>
      </p:sp>
    </p:spTree>
    <p:extLst>
      <p:ext uri="{BB962C8B-B14F-4D97-AF65-F5344CB8AC3E}">
        <p14:creationId xmlns:p14="http://schemas.microsoft.com/office/powerpoint/2010/main" val="4208287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1538883"/>
          </a:xfrm>
          <a:prstGeom prst="rect">
            <a:avLst/>
          </a:prstGeom>
        </p:spPr>
        <p:txBody>
          <a:bodyPr wrap="square" lIns="91440" tIns="45720" rIns="91440" bIns="45720" anchor="t">
            <a:spAutoFit/>
          </a:bodyPr>
          <a:lstStyle/>
          <a:p>
            <a:pPr>
              <a:defRPr/>
            </a:pPr>
            <a:r>
              <a:rPr lang="es-AR" sz="3600" b="1" dirty="0">
                <a:solidFill>
                  <a:srgbClr val="10069F"/>
                </a:solidFill>
              </a:rPr>
              <a:t>4.6.CO-RE </a:t>
            </a:r>
            <a:r>
              <a:rPr lang="es-AR" sz="3600" b="1" dirty="0" err="1">
                <a:solidFill>
                  <a:srgbClr val="10069F"/>
                </a:solidFill>
              </a:rPr>
              <a:t>Packing</a:t>
            </a:r>
            <a:r>
              <a:rPr lang="es-AR" sz="3600" b="1" dirty="0">
                <a:solidFill>
                  <a:srgbClr val="10069F"/>
                </a:solidFill>
              </a:rPr>
              <a:t> </a:t>
            </a: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lang="es-AR" sz="1800" b="0" i="0" u="none" strike="noStrike" kern="1200" cap="none" spc="0" normalizeH="0" baseline="0" noProof="0">
              <a:ln>
                <a:noFill/>
              </a:ln>
              <a:solidFill>
                <a:srgbClr val="292929"/>
              </a:solidFill>
              <a:effectLst/>
              <a:uLnTx/>
              <a:uFillTx/>
              <a:latin typeface="Arial" panose="020B0604020202020204"/>
              <a:cs typeface="Arial"/>
            </a:endParaRPr>
          </a:p>
        </p:txBody>
      </p:sp>
      <p:sp>
        <p:nvSpPr>
          <p:cNvPr id="3" name="Text Placeholder 6">
            <a:extLst>
              <a:ext uri="{FF2B5EF4-FFF2-40B4-BE49-F238E27FC236}">
                <a16:creationId xmlns:a16="http://schemas.microsoft.com/office/drawing/2014/main" id="{50C44F15-99AC-4A8A-B7C7-22F952F3A862}"/>
              </a:ext>
            </a:extLst>
          </p:cNvPr>
          <p:cNvSpPr txBox="1">
            <a:spLocks/>
          </p:cNvSpPr>
          <p:nvPr/>
        </p:nvSpPr>
        <p:spPr>
          <a:xfrm>
            <a:off x="413298" y="1439140"/>
            <a:ext cx="11491094" cy="4756980"/>
          </a:xfrm>
          <a:prstGeom prst="rect">
            <a:avLst/>
          </a:prstGeom>
          <a:ln>
            <a:solidFill>
              <a:schemeClr val="accent1"/>
            </a:solidFill>
          </a:ln>
        </p:spPr>
        <p:txBody>
          <a:bodyPr vert="horz" lIns="91440" tIns="45720" rIns="91440" bIns="45720" rtlCol="0" anchor="t">
            <a:noAutofit/>
          </a:bodyPr>
          <a:lstStyle>
            <a:lvl1pPr marL="173038" indent="-173038"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2000" kern="1200">
                <a:solidFill>
                  <a:srgbClr val="000000"/>
                </a:solidFill>
                <a:latin typeface="+mj-lt"/>
                <a:ea typeface="+mn-ea"/>
                <a:cs typeface="Gotham Book" pitchFamily="50" charset="0"/>
              </a:defRPr>
            </a:lvl1pPr>
            <a:lvl2pPr marL="358775" indent="-17621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tabLst>
                <a:tab pos="358775" algn="l"/>
              </a:tabLst>
              <a:defRPr sz="1800" kern="1200">
                <a:solidFill>
                  <a:srgbClr val="000000"/>
                </a:solidFill>
                <a:latin typeface="+mj-lt"/>
                <a:ea typeface="+mn-ea"/>
                <a:cs typeface="Gotham Book" pitchFamily="50" charset="0"/>
              </a:defRPr>
            </a:lvl2pPr>
            <a:lvl3pPr marL="541338"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3pPr>
            <a:lvl4pPr marL="715963" indent="-174625"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4pPr>
            <a:lvl5pPr marL="898525" indent="-182563" algn="l" defTabSz="914400" rtl="0" eaLnBrk="1" latinLnBrk="0" hangingPunct="1">
              <a:lnSpc>
                <a:spcPct val="85000"/>
              </a:lnSpc>
              <a:spcBef>
                <a:spcPts val="800"/>
              </a:spcBef>
              <a:spcAft>
                <a:spcPts val="200"/>
              </a:spcAft>
              <a:buClr>
                <a:schemeClr val="tx2"/>
              </a:buClr>
              <a:buSzPct val="110000"/>
              <a:buFont typeface="Arial" panose="020B0604020202020204" pitchFamily="34" charset="0"/>
              <a:buChar char="•"/>
              <a:defRPr sz="1600" kern="1200">
                <a:solidFill>
                  <a:srgbClr val="000000"/>
                </a:solidFill>
                <a:latin typeface="+mj-lt"/>
                <a:ea typeface="+mn-ea"/>
                <a:cs typeface="Gotham Book" pitchFamily="50"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2720" indent="-172720"/>
            <a:endParaRPr lang="es-ES" sz="2400" b="1" dirty="0"/>
          </a:p>
          <a:p>
            <a:pPr marL="172720" indent="-172720"/>
            <a:r>
              <a:rPr lang="es-ES" sz="2400" b="1" dirty="0"/>
              <a:t>Documentar Procedimiento de Co-</a:t>
            </a:r>
            <a:r>
              <a:rPr lang="es-ES" sz="2400" b="1" dirty="0" err="1"/>
              <a:t>Packing</a:t>
            </a:r>
            <a:r>
              <a:rPr lang="es-ES" sz="2400" b="1" dirty="0"/>
              <a:t> LAO</a:t>
            </a:r>
            <a:endParaRPr lang="es-ES" dirty="0"/>
          </a:p>
          <a:p>
            <a:pPr lvl="1" indent="-175895"/>
            <a:r>
              <a:rPr lang="es-ES" dirty="0" err="1"/>
              <a:t>Resp</a:t>
            </a:r>
            <a:r>
              <a:rPr lang="es-ES" dirty="0"/>
              <a:t>. </a:t>
            </a:r>
            <a:r>
              <a:rPr lang="es-ES" dirty="0">
                <a:cs typeface="Arial"/>
              </a:rPr>
              <a:t>GU-00614 – Entrar ETQ – Listas </a:t>
            </a:r>
            <a:r>
              <a:rPr lang="es-ES" dirty="0" err="1">
                <a:cs typeface="Arial"/>
              </a:rPr>
              <a:t>Highlights</a:t>
            </a:r>
            <a:r>
              <a:rPr lang="es-ES" dirty="0">
                <a:cs typeface="Arial"/>
              </a:rPr>
              <a:t> del procedimiento.  </a:t>
            </a:r>
            <a:endParaRPr lang="es-ES" dirty="0"/>
          </a:p>
          <a:p>
            <a:pPr marL="715645" lvl="3"/>
            <a:endParaRPr lang="es-ES" sz="2000" b="1" dirty="0"/>
          </a:p>
        </p:txBody>
      </p:sp>
      <p:sp>
        <p:nvSpPr>
          <p:cNvPr id="2" name="Rectángulo 1">
            <a:extLst>
              <a:ext uri="{FF2B5EF4-FFF2-40B4-BE49-F238E27FC236}">
                <a16:creationId xmlns:a16="http://schemas.microsoft.com/office/drawing/2014/main" id="{EF1C281F-27D9-420A-BED2-EA636FE6E8F8}"/>
              </a:ext>
            </a:extLst>
          </p:cNvPr>
          <p:cNvSpPr/>
          <p:nvPr/>
        </p:nvSpPr>
        <p:spPr>
          <a:xfrm>
            <a:off x="2572987" y="3632964"/>
            <a:ext cx="6096000" cy="1077218"/>
          </a:xfrm>
          <a:prstGeom prst="rect">
            <a:avLst/>
          </a:prstGeom>
        </p:spPr>
        <p:txBody>
          <a:bodyPr>
            <a:spAutoFit/>
          </a:bodyPr>
          <a:lstStyle/>
          <a:p>
            <a:pPr lvl="1" indent="-175895"/>
            <a:r>
              <a:rPr lang="es-ES" sz="3200" dirty="0"/>
              <a:t>Pedir foto Edgar Nidia </a:t>
            </a:r>
            <a:r>
              <a:rPr lang="es-ES" sz="3200" dirty="0" err="1"/>
              <a:t>Tocancipa</a:t>
            </a:r>
            <a:r>
              <a:rPr lang="es-ES" sz="3200" dirty="0"/>
              <a:t> – Carlos Solicita.</a:t>
            </a:r>
          </a:p>
        </p:txBody>
      </p:sp>
    </p:spTree>
    <p:extLst>
      <p:ext uri="{BB962C8B-B14F-4D97-AF65-F5344CB8AC3E}">
        <p14:creationId xmlns:p14="http://schemas.microsoft.com/office/powerpoint/2010/main" val="37357240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26015A-F7E6-4B70-96D7-6961EB700A23}"/>
              </a:ext>
            </a:extLst>
          </p:cNvPr>
          <p:cNvSpPr/>
          <p:nvPr/>
        </p:nvSpPr>
        <p:spPr>
          <a:xfrm>
            <a:off x="80749" y="138843"/>
            <a:ext cx="11628595" cy="20928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3600" b="1" i="0" u="none" strike="noStrike" kern="1200" cap="none" spc="0" normalizeH="0" baseline="0" noProof="0" dirty="0">
                <a:ln>
                  <a:noFill/>
                </a:ln>
                <a:solidFill>
                  <a:srgbClr val="10069F"/>
                </a:solidFill>
                <a:effectLst/>
                <a:uLnTx/>
                <a:uFillTx/>
                <a:latin typeface="Arial" panose="020B0604020202020204"/>
                <a:ea typeface="+mn-ea"/>
                <a:cs typeface="+mn-cs"/>
              </a:rPr>
              <a:t>Posibles Soluciones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10069F"/>
                </a:solidFill>
                <a:effectLst/>
                <a:uLnTx/>
                <a:uFillTx/>
                <a:latin typeface="Arial" panose="020B0604020202020204"/>
                <a:ea typeface="+mn-ea"/>
                <a:cs typeface="+mn-cs"/>
              </a:rPr>
            </a:br>
            <a:br>
              <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rPr>
            </a:br>
            <a:endParaRPr kumimoji="0" lang="es-AR"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06945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2" name="Title 1">
            <a:extLst>
              <a:ext uri="{FF2B5EF4-FFF2-40B4-BE49-F238E27FC236}">
                <a16:creationId xmlns:a16="http://schemas.microsoft.com/office/drawing/2014/main" id="{F23AE80C-51DD-4EB1-8D33-39E71A23BAF4}"/>
              </a:ext>
            </a:extLst>
          </p:cNvPr>
          <p:cNvSpPr>
            <a:spLocks noGrp="1"/>
          </p:cNvSpPr>
          <p:nvPr>
            <p:ph type="ctrTitle"/>
          </p:nvPr>
        </p:nvSpPr>
        <p:spPr>
          <a:xfrm>
            <a:off x="2718390" y="2308708"/>
            <a:ext cx="9979741" cy="2387600"/>
          </a:xfrm>
        </p:spPr>
        <p:txBody>
          <a:bodyPr vert="horz"/>
          <a:lstStyle/>
          <a:p>
            <a:r>
              <a:rPr lang="en-US" dirty="0"/>
              <a:t>Outbound</a:t>
            </a:r>
            <a:br>
              <a:rPr lang="en-US" dirty="0"/>
            </a:br>
            <a:r>
              <a:rPr lang="en-US" dirty="0"/>
              <a:t>Processes</a:t>
            </a:r>
          </a:p>
        </p:txBody>
      </p:sp>
      <p:pic>
        <p:nvPicPr>
          <p:cNvPr id="5" name="Imagen 4">
            <a:extLst>
              <a:ext uri="{FF2B5EF4-FFF2-40B4-BE49-F238E27FC236}">
                <a16:creationId xmlns:a16="http://schemas.microsoft.com/office/drawing/2014/main" id="{8BA76AF2-F05A-4492-B296-6EB49DCB1D56}"/>
              </a:ext>
            </a:extLst>
          </p:cNvPr>
          <p:cNvPicPr>
            <a:picLocks noChangeAspect="1"/>
          </p:cNvPicPr>
          <p:nvPr/>
        </p:nvPicPr>
        <p:blipFill>
          <a:blip r:embed="rId6"/>
          <a:stretch>
            <a:fillRect/>
          </a:stretch>
        </p:blipFill>
        <p:spPr>
          <a:xfrm>
            <a:off x="3192906" y="3008301"/>
            <a:ext cx="2116502" cy="1688007"/>
          </a:xfrm>
          <a:prstGeom prst="rect">
            <a:avLst/>
          </a:prstGeom>
        </p:spPr>
      </p:pic>
    </p:spTree>
    <p:extLst>
      <p:ext uri="{BB962C8B-B14F-4D97-AF65-F5344CB8AC3E}">
        <p14:creationId xmlns:p14="http://schemas.microsoft.com/office/powerpoint/2010/main" val="18502199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EBE57-5CFE-4276-B2B8-86D2BA86F4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F35EBE57-5CFE-4276-B2B8-86D2BA86F4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8E43A01-7FD9-4F78-98C2-6B77BC166D5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6" name="Picture 5">
            <a:extLst>
              <a:ext uri="{FF2B5EF4-FFF2-40B4-BE49-F238E27FC236}">
                <a16:creationId xmlns:a16="http://schemas.microsoft.com/office/drawing/2014/main" id="{0180D63E-E1DF-4873-8BEE-6E890F48E76C}"/>
              </a:ext>
            </a:extLst>
          </p:cNvPr>
          <p:cNvPicPr>
            <a:picLocks noChangeAspect="1"/>
          </p:cNvPicPr>
          <p:nvPr/>
        </p:nvPicPr>
        <p:blipFill>
          <a:blip r:embed="rId6"/>
          <a:stretch>
            <a:fillRect/>
          </a:stretch>
        </p:blipFill>
        <p:spPr>
          <a:xfrm>
            <a:off x="6468798" y="158749"/>
            <a:ext cx="5605548" cy="1340205"/>
          </a:xfrm>
          <a:prstGeom prst="rect">
            <a:avLst/>
          </a:prstGeom>
        </p:spPr>
      </p:pic>
      <p:pic>
        <p:nvPicPr>
          <p:cNvPr id="8" name="Picture 7">
            <a:extLst>
              <a:ext uri="{FF2B5EF4-FFF2-40B4-BE49-F238E27FC236}">
                <a16:creationId xmlns:a16="http://schemas.microsoft.com/office/drawing/2014/main" id="{923292C0-10FF-4B91-B0A3-FA2E04AF7DD3}"/>
              </a:ext>
            </a:extLst>
          </p:cNvPr>
          <p:cNvPicPr>
            <a:picLocks noChangeAspect="1"/>
          </p:cNvPicPr>
          <p:nvPr/>
        </p:nvPicPr>
        <p:blipFill>
          <a:blip r:embed="rId7"/>
          <a:stretch>
            <a:fillRect/>
          </a:stretch>
        </p:blipFill>
        <p:spPr>
          <a:xfrm>
            <a:off x="9853344" y="59584"/>
            <a:ext cx="2221002" cy="1147343"/>
          </a:xfrm>
          <a:prstGeom prst="rect">
            <a:avLst/>
          </a:prstGeom>
        </p:spPr>
      </p:pic>
      <p:pic>
        <p:nvPicPr>
          <p:cNvPr id="13" name="Imagen 12">
            <a:extLst>
              <a:ext uri="{FF2B5EF4-FFF2-40B4-BE49-F238E27FC236}">
                <a16:creationId xmlns:a16="http://schemas.microsoft.com/office/drawing/2014/main" id="{7C7267C1-6013-408E-AC2F-F5F24AF5D6E7}"/>
              </a:ext>
            </a:extLst>
          </p:cNvPr>
          <p:cNvPicPr>
            <a:picLocks noChangeAspect="1"/>
          </p:cNvPicPr>
          <p:nvPr/>
        </p:nvPicPr>
        <p:blipFill>
          <a:blip r:embed="rId8"/>
          <a:stretch>
            <a:fillRect/>
          </a:stretch>
        </p:blipFill>
        <p:spPr>
          <a:xfrm>
            <a:off x="9728628" y="170937"/>
            <a:ext cx="2199508" cy="924635"/>
          </a:xfrm>
          <a:prstGeom prst="rect">
            <a:avLst/>
          </a:prstGeom>
        </p:spPr>
      </p:pic>
      <p:sp>
        <p:nvSpPr>
          <p:cNvPr id="11" name="Title 1">
            <a:extLst>
              <a:ext uri="{FF2B5EF4-FFF2-40B4-BE49-F238E27FC236}">
                <a16:creationId xmlns:a16="http://schemas.microsoft.com/office/drawing/2014/main" id="{FA7C4BD2-C143-43E8-944F-C506079AB63D}"/>
              </a:ext>
            </a:extLst>
          </p:cNvPr>
          <p:cNvSpPr>
            <a:spLocks noGrp="1"/>
          </p:cNvSpPr>
          <p:nvPr>
            <p:ph type="ctrTitle"/>
          </p:nvPr>
        </p:nvSpPr>
        <p:spPr>
          <a:xfrm>
            <a:off x="263864" y="305154"/>
            <a:ext cx="9979741" cy="2387600"/>
          </a:xfrm>
        </p:spPr>
        <p:txBody>
          <a:bodyPr vert="horz"/>
          <a:lstStyle/>
          <a:p>
            <a:r>
              <a:rPr lang="en-US" dirty="0"/>
              <a:t>Outbound</a:t>
            </a:r>
            <a:br>
              <a:rPr lang="en-US" dirty="0"/>
            </a:br>
            <a:r>
              <a:rPr lang="en-US" dirty="0"/>
              <a:t>Processes</a:t>
            </a:r>
          </a:p>
        </p:txBody>
      </p:sp>
      <p:sp>
        <p:nvSpPr>
          <p:cNvPr id="2" name="Rectángulo 1">
            <a:extLst>
              <a:ext uri="{FF2B5EF4-FFF2-40B4-BE49-F238E27FC236}">
                <a16:creationId xmlns:a16="http://schemas.microsoft.com/office/drawing/2014/main" id="{1F913014-B5D5-45B8-8AAD-B27ECC8B4BC3}"/>
              </a:ext>
            </a:extLst>
          </p:cNvPr>
          <p:cNvSpPr/>
          <p:nvPr/>
        </p:nvSpPr>
        <p:spPr>
          <a:xfrm>
            <a:off x="1653597" y="2515993"/>
            <a:ext cx="7017620" cy="723275"/>
          </a:xfrm>
          <a:prstGeom prst="rect">
            <a:avLst/>
          </a:prstGeom>
        </p:spPr>
        <p:txBody>
          <a:bodyPr wrap="square">
            <a:spAutoFit/>
          </a:bodyPr>
          <a:lstStyle/>
          <a:p>
            <a:pPr lvl="0" algn="ctr">
              <a:spcBef>
                <a:spcPts val="600"/>
              </a:spcBef>
              <a:defRPr/>
            </a:pPr>
            <a:r>
              <a:rPr lang="es-AR" dirty="0">
                <a:solidFill>
                  <a:prstClr val="white"/>
                </a:solidFill>
              </a:rPr>
              <a:t>Incluye todos los procesos para preparar y enviar</a:t>
            </a:r>
          </a:p>
          <a:p>
            <a:pPr lvl="0" algn="ctr">
              <a:spcBef>
                <a:spcPts val="600"/>
              </a:spcBef>
              <a:defRPr/>
            </a:pPr>
            <a:r>
              <a:rPr lang="es-AR" dirty="0">
                <a:solidFill>
                  <a:prstClr val="white"/>
                </a:solidFill>
              </a:rPr>
              <a:t>  productos a su destino </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9" name="Grupo 8">
            <a:extLst>
              <a:ext uri="{FF2B5EF4-FFF2-40B4-BE49-F238E27FC236}">
                <a16:creationId xmlns:a16="http://schemas.microsoft.com/office/drawing/2014/main" id="{219B0FAA-85D5-468F-B9F2-A0A2B72C6778}"/>
              </a:ext>
            </a:extLst>
          </p:cNvPr>
          <p:cNvGrpSpPr/>
          <p:nvPr/>
        </p:nvGrpSpPr>
        <p:grpSpPr>
          <a:xfrm>
            <a:off x="8562581" y="3803610"/>
            <a:ext cx="2093876" cy="1824470"/>
            <a:chOff x="4672934" y="2050609"/>
            <a:chExt cx="1998576" cy="1998576"/>
          </a:xfrm>
          <a:solidFill>
            <a:schemeClr val="bg1">
              <a:lumMod val="75000"/>
            </a:schemeClr>
          </a:solidFill>
          <a:scene3d>
            <a:camera prst="orthographicFront"/>
            <a:lightRig rig="threePt" dir="t"/>
          </a:scene3d>
        </p:grpSpPr>
        <p:sp>
          <p:nvSpPr>
            <p:cNvPr id="10" name="Triángulo isósceles 9">
              <a:extLst>
                <a:ext uri="{FF2B5EF4-FFF2-40B4-BE49-F238E27FC236}">
                  <a16:creationId xmlns:a16="http://schemas.microsoft.com/office/drawing/2014/main" id="{7E573026-7A7E-4B34-98F2-7438060A7631}"/>
                </a:ext>
              </a:extLst>
            </p:cNvPr>
            <p:cNvSpPr/>
            <p:nvPr/>
          </p:nvSpPr>
          <p:spPr>
            <a:xfrm>
              <a:off x="4672934" y="2050609"/>
              <a:ext cx="1998576" cy="1998576"/>
            </a:xfrm>
            <a:prstGeom prst="triangle">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a:lstStyle/>
            <a:p>
              <a:endParaRPr lang="es-ES"/>
            </a:p>
          </p:txBody>
        </p:sp>
        <p:sp>
          <p:nvSpPr>
            <p:cNvPr id="12" name="Triángulo isósceles 4">
              <a:extLst>
                <a:ext uri="{FF2B5EF4-FFF2-40B4-BE49-F238E27FC236}">
                  <a16:creationId xmlns:a16="http://schemas.microsoft.com/office/drawing/2014/main" id="{C85381AA-385A-4790-801B-EC8EE5AC50FA}"/>
                </a:ext>
              </a:extLst>
            </p:cNvPr>
            <p:cNvSpPr txBox="1"/>
            <p:nvPr/>
          </p:nvSpPr>
          <p:spPr>
            <a:xfrm>
              <a:off x="5248017" y="3286711"/>
              <a:ext cx="850686" cy="701893"/>
            </a:xfrm>
            <a:prstGeom prst="rect">
              <a:avLst/>
            </a:prstGeom>
            <a:grpFill/>
            <a:ln w="12700" cap="flat" cmpd="sng" algn="ctr">
              <a:solidFill>
                <a:prstClr val="white">
                  <a:hueOff val="0"/>
                  <a:satOff val="0"/>
                  <a:lumOff val="0"/>
                  <a:alphaOff val="0"/>
                </a:prstClr>
              </a:solidFill>
              <a:prstDash val="solid"/>
              <a:miter lim="800000"/>
            </a:ln>
            <a:effectLst/>
            <a:sp3d>
              <a:bevelT w="152400" h="50800" prst="softRound"/>
            </a:sp3d>
          </p:spPr>
          <p:style>
            <a:lnRef idx="2">
              <a:scrgbClr r="0" g="0" b="0"/>
            </a:lnRef>
            <a:fillRef idx="1">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lang="en-US" sz="1200" b="1" dirty="0">
                  <a:solidFill>
                    <a:srgbClr val="292929"/>
                  </a:solidFill>
                  <a:latin typeface="Arial" panose="020B0604020202020204"/>
                </a:rPr>
                <a:t>Outbound</a:t>
              </a:r>
              <a:endPar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endParaRP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dirty="0">
                  <a:ln>
                    <a:noFill/>
                  </a:ln>
                  <a:solidFill>
                    <a:srgbClr val="292929"/>
                  </a:solidFill>
                  <a:effectLst/>
                  <a:uLnTx/>
                  <a:uFillTx/>
                  <a:latin typeface="Arial" panose="020B0604020202020204"/>
                  <a:ea typeface="+mn-ea"/>
                  <a:cs typeface="+mn-cs"/>
                </a:rPr>
                <a:t>Processing</a:t>
              </a:r>
            </a:p>
          </p:txBody>
        </p:sp>
      </p:grpSp>
      <p:cxnSp>
        <p:nvCxnSpPr>
          <p:cNvPr id="15" name="Straight Connector 23">
            <a:extLst>
              <a:ext uri="{FF2B5EF4-FFF2-40B4-BE49-F238E27FC236}">
                <a16:creationId xmlns:a16="http://schemas.microsoft.com/office/drawing/2014/main" id="{274384AB-A75A-4A50-8817-0D2BD31938DF}"/>
              </a:ext>
            </a:extLst>
          </p:cNvPr>
          <p:cNvCxnSpPr>
            <a:cxnSpLocks/>
          </p:cNvCxnSpPr>
          <p:nvPr/>
        </p:nvCxnSpPr>
        <p:spPr>
          <a:xfrm>
            <a:off x="7937839" y="4693437"/>
            <a:ext cx="1149009"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3">
            <a:extLst>
              <a:ext uri="{FF2B5EF4-FFF2-40B4-BE49-F238E27FC236}">
                <a16:creationId xmlns:a16="http://schemas.microsoft.com/office/drawing/2014/main" id="{971B3271-60AE-4FA1-8ADA-9EFD056F600A}"/>
              </a:ext>
            </a:extLst>
          </p:cNvPr>
          <p:cNvCxnSpPr>
            <a:cxnSpLocks/>
          </p:cNvCxnSpPr>
          <p:nvPr/>
        </p:nvCxnSpPr>
        <p:spPr>
          <a:xfrm flipV="1">
            <a:off x="7937839" y="4452335"/>
            <a:ext cx="0" cy="54297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ectangle 9">
            <a:extLst>
              <a:ext uri="{FF2B5EF4-FFF2-40B4-BE49-F238E27FC236}">
                <a16:creationId xmlns:a16="http://schemas.microsoft.com/office/drawing/2014/main" id="{5BD5C296-B07C-4CDE-A3E3-7B40B0486460}"/>
              </a:ext>
            </a:extLst>
          </p:cNvPr>
          <p:cNvSpPr/>
          <p:nvPr/>
        </p:nvSpPr>
        <p:spPr>
          <a:xfrm>
            <a:off x="4620090" y="3924132"/>
            <a:ext cx="3697416" cy="1390041"/>
          </a:xfrm>
          <a:prstGeom prst="rect">
            <a:avLst/>
          </a:prstGeom>
          <a:no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Bef>
                <a:spcPts val="600"/>
              </a:spcBef>
              <a:buFont typeface="Arial" panose="020B0604020202020204" pitchFamily="34" charset="0"/>
              <a:buChar char="•"/>
              <a:defRPr/>
            </a:pPr>
            <a:r>
              <a:rPr lang="es-EC" sz="1400" b="1" dirty="0">
                <a:solidFill>
                  <a:schemeClr val="bg1"/>
                </a:solidFill>
              </a:rPr>
              <a:t>Preparación</a:t>
            </a:r>
            <a:r>
              <a:rPr lang="en-US" sz="1400" b="1" dirty="0">
                <a:solidFill>
                  <a:schemeClr val="bg1"/>
                </a:solidFill>
              </a:rPr>
              <a:t> /Packing/Staging</a:t>
            </a:r>
            <a:endParaRPr lang="en-US" sz="1400" b="1" dirty="0">
              <a:solidFill>
                <a:schemeClr val="bg1"/>
              </a:solidFill>
              <a:cs typeface="Arial"/>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dirty="0">
                <a:solidFill>
                  <a:schemeClr val="bg1"/>
                </a:solidFill>
                <a:latin typeface="Arial" panose="020B0604020202020204"/>
              </a:rPr>
              <a:t>Carga-Despacho / </a:t>
            </a: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Load</a:t>
            </a:r>
            <a:r>
              <a:rPr lang="en-US" sz="1400" b="1" dirty="0">
                <a:solidFill>
                  <a:schemeClr val="bg1"/>
                </a:solidFill>
                <a:latin typeface="Arial" panose="020B0604020202020204"/>
              </a:rPr>
              <a:t>-</a:t>
            </a: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Shipping</a:t>
            </a:r>
            <a:endParaRPr lang="en-US" sz="1400" b="1" i="0" u="none" strike="noStrike" kern="1200" cap="none" spc="0" normalizeH="0" baseline="0" noProof="0" dirty="0">
              <a:ln>
                <a:noFill/>
              </a:ln>
              <a:solidFill>
                <a:schemeClr val="bg1"/>
              </a:solidFill>
              <a:effectLst/>
              <a:uLnTx/>
              <a:uFillTx/>
              <a:latin typeface="Arial" panose="020B0604020202020204"/>
              <a:cs typeface="Arial"/>
            </a:endParaRPr>
          </a:p>
        </p:txBody>
      </p:sp>
    </p:spTree>
    <p:extLst>
      <p:ext uri="{BB962C8B-B14F-4D97-AF65-F5344CB8AC3E}">
        <p14:creationId xmlns:p14="http://schemas.microsoft.com/office/powerpoint/2010/main" val="12952377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CC90EA-D2A5-4EB5-B9E0-77F6320593D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4" name="Object 3" hidden="1">
                        <a:extLst>
                          <a:ext uri="{FF2B5EF4-FFF2-40B4-BE49-F238E27FC236}">
                            <a16:creationId xmlns:a16="http://schemas.microsoft.com/office/drawing/2014/main" id="{44CC90EA-D2A5-4EB5-B9E0-77F6320593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0099F3-BB01-4181-8284-EEDCFC208D2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pic>
        <p:nvPicPr>
          <p:cNvPr id="12" name="Imagen 11">
            <a:extLst>
              <a:ext uri="{FF2B5EF4-FFF2-40B4-BE49-F238E27FC236}">
                <a16:creationId xmlns:a16="http://schemas.microsoft.com/office/drawing/2014/main" id="{95D23B41-3AAA-4F2A-90FA-DF7311731613}"/>
              </a:ext>
            </a:extLst>
          </p:cNvPr>
          <p:cNvPicPr>
            <a:picLocks noChangeAspect="1"/>
          </p:cNvPicPr>
          <p:nvPr/>
        </p:nvPicPr>
        <p:blipFill>
          <a:blip r:embed="rId7"/>
          <a:stretch>
            <a:fillRect/>
          </a:stretch>
        </p:blipFill>
        <p:spPr>
          <a:xfrm>
            <a:off x="34846" y="6328873"/>
            <a:ext cx="2271315" cy="529127"/>
          </a:xfrm>
          <a:prstGeom prst="rect">
            <a:avLst/>
          </a:prstGeom>
        </p:spPr>
      </p:pic>
      <p:pic>
        <p:nvPicPr>
          <p:cNvPr id="5" name="Imagen 4">
            <a:extLst>
              <a:ext uri="{FF2B5EF4-FFF2-40B4-BE49-F238E27FC236}">
                <a16:creationId xmlns:a16="http://schemas.microsoft.com/office/drawing/2014/main" id="{D88D6E81-CAE8-4FE1-8AB3-3B71A6D83E76}"/>
              </a:ext>
            </a:extLst>
          </p:cNvPr>
          <p:cNvPicPr>
            <a:picLocks noChangeAspect="1"/>
          </p:cNvPicPr>
          <p:nvPr/>
        </p:nvPicPr>
        <p:blipFill>
          <a:blip r:embed="rId8"/>
          <a:stretch>
            <a:fillRect/>
          </a:stretch>
        </p:blipFill>
        <p:spPr>
          <a:xfrm>
            <a:off x="61052" y="6316910"/>
            <a:ext cx="2164356" cy="541089"/>
          </a:xfrm>
          <a:prstGeom prst="rect">
            <a:avLst/>
          </a:prstGeom>
        </p:spPr>
      </p:pic>
      <p:sp>
        <p:nvSpPr>
          <p:cNvPr id="6" name="Title 1">
            <a:extLst>
              <a:ext uri="{FF2B5EF4-FFF2-40B4-BE49-F238E27FC236}">
                <a16:creationId xmlns:a16="http://schemas.microsoft.com/office/drawing/2014/main" id="{17367D89-1C80-491A-8E75-2D70431A3ED7}"/>
              </a:ext>
            </a:extLst>
          </p:cNvPr>
          <p:cNvSpPr>
            <a:spLocks noGrp="1"/>
          </p:cNvSpPr>
          <p:nvPr>
            <p:ph type="title"/>
          </p:nvPr>
        </p:nvSpPr>
        <p:spPr>
          <a:xfrm>
            <a:off x="180975" y="127001"/>
            <a:ext cx="11839576" cy="1054100"/>
          </a:xfrm>
        </p:spPr>
        <p:txBody>
          <a:bodyPr>
            <a:normAutofit/>
          </a:bodyPr>
          <a:lstStyle/>
          <a:p>
            <a:r>
              <a:rPr lang="en-US" sz="4000" dirty="0"/>
              <a:t>LAO Logistics OPEX </a:t>
            </a:r>
            <a:endParaRPr lang="en-US" dirty="0"/>
          </a:p>
        </p:txBody>
      </p:sp>
      <p:sp>
        <p:nvSpPr>
          <p:cNvPr id="7" name="Rectangle 9">
            <a:extLst>
              <a:ext uri="{FF2B5EF4-FFF2-40B4-BE49-F238E27FC236}">
                <a16:creationId xmlns:a16="http://schemas.microsoft.com/office/drawing/2014/main" id="{E8C85CFF-451E-497A-8064-AFD5F8322CAD}"/>
              </a:ext>
            </a:extLst>
          </p:cNvPr>
          <p:cNvSpPr/>
          <p:nvPr/>
        </p:nvSpPr>
        <p:spPr>
          <a:xfrm>
            <a:off x="939724" y="1137584"/>
            <a:ext cx="10414074" cy="507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Tabla de contenido del Manual/</a:t>
            </a:r>
            <a:r>
              <a:rPr kumimoji="0" lang="es-AR" sz="1800" b="0" i="0" u="none" strike="noStrike" kern="1200" cap="none" spc="0" normalizeH="0" baseline="0" noProof="0" dirty="0" err="1">
                <a:ln>
                  <a:noFill/>
                </a:ln>
                <a:solidFill>
                  <a:prstClr val="white"/>
                </a:solidFill>
                <a:effectLst/>
                <a:uLnTx/>
                <a:uFillTx/>
                <a:latin typeface="Arial" panose="020B0604020202020204"/>
                <a:ea typeface="+mn-ea"/>
                <a:cs typeface="+mn-cs"/>
              </a:rPr>
              <a:t>Playbook</a:t>
            </a:r>
            <a:r>
              <a:rPr kumimoji="0" lang="es-AR" sz="1800" b="0" i="0" u="none" strike="noStrike" kern="1200" cap="none" spc="0" normalizeH="0" baseline="0" noProof="0" dirty="0">
                <a:ln>
                  <a:noFill/>
                </a:ln>
                <a:solidFill>
                  <a:prstClr val="white"/>
                </a:solidFill>
                <a:effectLst/>
                <a:uLnTx/>
                <a:uFillTx/>
                <a:latin typeface="Arial" panose="020B0604020202020204"/>
                <a:ea typeface="+mn-ea"/>
                <a:cs typeface="+mn-cs"/>
              </a:rPr>
              <a:t> de Procesos Operacionales de Almacenes LAO </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TextBox 113">
            <a:extLst>
              <a:ext uri="{FF2B5EF4-FFF2-40B4-BE49-F238E27FC236}">
                <a16:creationId xmlns:a16="http://schemas.microsoft.com/office/drawing/2014/main" id="{D36D5EA4-1FA2-45BC-86E0-4AD62BEAB240}"/>
              </a:ext>
            </a:extLst>
          </p:cNvPr>
          <p:cNvSpPr txBox="1"/>
          <p:nvPr/>
        </p:nvSpPr>
        <p:spPr>
          <a:xfrm>
            <a:off x="939724" y="2252130"/>
            <a:ext cx="10414074" cy="3388648"/>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wrap="square" lIns="182880" tIns="121920" rIns="0" bIns="121920" rtlCol="0" anchor="ctr">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1400" b="1"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TextBox 2">
            <a:extLst>
              <a:ext uri="{FF2B5EF4-FFF2-40B4-BE49-F238E27FC236}">
                <a16:creationId xmlns:a16="http://schemas.microsoft.com/office/drawing/2014/main" id="{792A497C-D877-4A67-AFC1-246B63FCC6C9}"/>
              </a:ext>
            </a:extLst>
          </p:cNvPr>
          <p:cNvSpPr txBox="1"/>
          <p:nvPr/>
        </p:nvSpPr>
        <p:spPr>
          <a:xfrm>
            <a:off x="1387537" y="3048626"/>
            <a:ext cx="9518448" cy="1728102"/>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lang="es-AR" sz="2000" kern="0" dirty="0">
                <a:solidFill>
                  <a:prstClr val="white"/>
                </a:solidFill>
                <a:latin typeface="Arial" panose="020B0604020202020204"/>
                <a:ea typeface="Gulim" pitchFamily="34" charset="-127"/>
                <a:cs typeface="Arial"/>
              </a:rPr>
              <a:t>5</a:t>
            </a:r>
            <a:r>
              <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Proceso de </a:t>
            </a:r>
            <a:r>
              <a:rPr kumimoji="0" lang="es-AR" sz="2000" b="0" i="0" u="none" strike="noStrike" kern="0" cap="none" spc="0" normalizeH="0" baseline="0" noProof="0" dirty="0" err="1">
                <a:ln>
                  <a:noFill/>
                </a:ln>
                <a:solidFill>
                  <a:prstClr val="white"/>
                </a:solidFill>
                <a:effectLst/>
                <a:uLnTx/>
                <a:uFillTx/>
                <a:latin typeface="Arial" panose="020B0604020202020204"/>
                <a:ea typeface="Gulim" pitchFamily="34" charset="-127"/>
                <a:cs typeface="Arial"/>
              </a:rPr>
              <a:t>Outbound</a:t>
            </a:r>
            <a:endPar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endParaRPr>
          </a:p>
          <a:p>
            <a:pPr lvl="0">
              <a:lnSpc>
                <a:spcPct val="110000"/>
              </a:lnSpc>
              <a:spcAft>
                <a:spcPts val="800"/>
              </a:spcAft>
              <a:defRPr/>
            </a:pPr>
            <a:r>
              <a:rPr kumimoji="0" lang="es-AR"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5.1. </a:t>
            </a:r>
            <a:r>
              <a:rPr lang="en-US" sz="2000" kern="0" dirty="0" err="1">
                <a:solidFill>
                  <a:prstClr val="white"/>
                </a:solidFill>
                <a:ea typeface="Gulim" pitchFamily="34" charset="-127"/>
                <a:cs typeface="Arial"/>
              </a:rPr>
              <a:t>Preparación</a:t>
            </a:r>
            <a:r>
              <a:rPr lang="en-US" sz="2000" kern="0" dirty="0">
                <a:solidFill>
                  <a:prstClr val="white"/>
                </a:solidFill>
                <a:ea typeface="Gulim" pitchFamily="34" charset="-127"/>
                <a:cs typeface="Arial"/>
              </a:rPr>
              <a:t> /Packing/Staging</a:t>
            </a:r>
          </a:p>
          <a:p>
            <a:pPr lvl="0">
              <a:lnSpc>
                <a:spcPct val="110000"/>
              </a:lnSpc>
              <a:spcAft>
                <a:spcPts val="800"/>
              </a:spcAft>
              <a:defRPr/>
            </a:pPr>
            <a:r>
              <a:rPr lang="en-US" sz="2000" kern="0" dirty="0">
                <a:solidFill>
                  <a:prstClr val="white"/>
                </a:solidFill>
                <a:ea typeface="Gulim" pitchFamily="34" charset="-127"/>
                <a:cs typeface="Arial"/>
              </a:rPr>
              <a:t>	5.2. Carga-</a:t>
            </a:r>
            <a:r>
              <a:rPr lang="en-US" sz="2000" kern="0" dirty="0" err="1">
                <a:solidFill>
                  <a:prstClr val="white"/>
                </a:solidFill>
                <a:ea typeface="Gulim" pitchFamily="34" charset="-127"/>
                <a:cs typeface="Arial"/>
              </a:rPr>
              <a:t>Despacho</a:t>
            </a:r>
            <a:r>
              <a:rPr lang="en-US" sz="2000" kern="0" dirty="0">
                <a:solidFill>
                  <a:prstClr val="white"/>
                </a:solidFill>
                <a:ea typeface="Gulim" pitchFamily="34" charset="-127"/>
                <a:cs typeface="Arial"/>
              </a:rPr>
              <a:t> / Load-Shipping</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rial" panose="020B0604020202020204"/>
                <a:ea typeface="Gulim" pitchFamily="34" charset="-127"/>
                <a:cs typeface="Arial"/>
              </a:rPr>
              <a:t>	</a:t>
            </a:r>
            <a:endParaRPr kumimoji="0" lang="en-US" sz="1100" b="0" i="0" u="none" strike="noStrike" kern="1200" cap="none" spc="0" normalizeH="0" baseline="0" noProof="0" dirty="0">
              <a:ln>
                <a:noFill/>
              </a:ln>
              <a:solidFill>
                <a:srgbClr val="292929"/>
              </a:solidFill>
              <a:effectLst/>
              <a:uLnTx/>
              <a:uFillTx/>
              <a:latin typeface="Arial" panose="020B0604020202020204"/>
              <a:ea typeface="+mn-ea"/>
              <a:cs typeface="Arial"/>
            </a:endParaRPr>
          </a:p>
        </p:txBody>
      </p:sp>
      <p:sp>
        <p:nvSpPr>
          <p:cNvPr id="16" name="Rectangle 9">
            <a:extLst>
              <a:ext uri="{FF2B5EF4-FFF2-40B4-BE49-F238E27FC236}">
                <a16:creationId xmlns:a16="http://schemas.microsoft.com/office/drawing/2014/main" id="{8723CD7D-5139-412A-90DC-7F2283ED2478}"/>
              </a:ext>
            </a:extLst>
          </p:cNvPr>
          <p:cNvSpPr/>
          <p:nvPr/>
        </p:nvSpPr>
        <p:spPr>
          <a:xfrm>
            <a:off x="939724" y="1658863"/>
            <a:ext cx="10414074" cy="5481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Guia</a:t>
            </a:r>
            <a:r>
              <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rPr>
              <a:t>  </a:t>
            </a:r>
            <a:r>
              <a:rPr lang="en-US" sz="2400" b="1" dirty="0">
                <a:solidFill>
                  <a:srgbClr val="10069F"/>
                </a:solidFill>
                <a:latin typeface="Arial" panose="020B0604020202020204"/>
              </a:rPr>
              <a:t>5</a:t>
            </a:r>
            <a:r>
              <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rPr>
              <a:t> –Outbound</a:t>
            </a:r>
          </a:p>
        </p:txBody>
      </p:sp>
    </p:spTree>
    <p:extLst>
      <p:ext uri="{BB962C8B-B14F-4D97-AF65-F5344CB8AC3E}">
        <p14:creationId xmlns:p14="http://schemas.microsoft.com/office/powerpoint/2010/main" val="1267232099"/>
      </p:ext>
    </p:extLst>
  </p:cSld>
  <p:clrMapOvr>
    <a:masterClrMapping/>
  </p:clrMapOvr>
  <mc:AlternateContent xmlns:mc="http://schemas.openxmlformats.org/markup-compatibility/2006" xmlns:p14="http://schemas.microsoft.com/office/powerpoint/2010/main">
    <mc:Choice Requires="p14">
      <p:transition spd="slow" p14:dur="2000" advTm="234869"/>
    </mc:Choice>
    <mc:Fallback xmlns="">
      <p:transition spd="slow" advTm="23486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CpIZs7PKrCzY_q4pepotuQ"/>
</p:tagLst>
</file>

<file path=ppt/tags/tag100.xml><?xml version="1.0" encoding="utf-8"?>
<p:tagLst xmlns:a="http://schemas.openxmlformats.org/drawingml/2006/main" xmlns:r="http://schemas.openxmlformats.org/officeDocument/2006/relationships" xmlns:p="http://schemas.openxmlformats.org/presentationml/2006/main">
  <p:tag name="ORIGINALFONTSIZE" val="14"/>
</p:tagLst>
</file>

<file path=ppt/tags/tag101.xml><?xml version="1.0" encoding="utf-8"?>
<p:tagLst xmlns:a="http://schemas.openxmlformats.org/drawingml/2006/main" xmlns:r="http://schemas.openxmlformats.org/officeDocument/2006/relationships" xmlns:p="http://schemas.openxmlformats.org/presentationml/2006/main">
  <p:tag name="ORIGINALFONTSIZE" val="14"/>
</p:tagLst>
</file>

<file path=ppt/tags/tag102.xml><?xml version="1.0" encoding="utf-8"?>
<p:tagLst xmlns:a="http://schemas.openxmlformats.org/drawingml/2006/main" xmlns:r="http://schemas.openxmlformats.org/officeDocument/2006/relationships" xmlns:p="http://schemas.openxmlformats.org/presentationml/2006/main">
  <p:tag name="ORIGINALFONTSIZE" val="12"/>
</p:tagLst>
</file>

<file path=ppt/tags/tag103.xml><?xml version="1.0" encoding="utf-8"?>
<p:tagLst xmlns:a="http://schemas.openxmlformats.org/drawingml/2006/main" xmlns:r="http://schemas.openxmlformats.org/officeDocument/2006/relationships" xmlns:p="http://schemas.openxmlformats.org/presentationml/2006/main">
  <p:tag name="ORIGINALFONTSIZE" val="14"/>
</p:tagLst>
</file>

<file path=ppt/tags/tag104.xml><?xml version="1.0" encoding="utf-8"?>
<p:tagLst xmlns:a="http://schemas.openxmlformats.org/drawingml/2006/main" xmlns:r="http://schemas.openxmlformats.org/officeDocument/2006/relationships" xmlns:p="http://schemas.openxmlformats.org/presentationml/2006/main">
  <p:tag name="ORIGINALFONTSIZE" val="14"/>
</p:tagLst>
</file>

<file path=ppt/tags/tag105.xml><?xml version="1.0" encoding="utf-8"?>
<p:tagLst xmlns:a="http://schemas.openxmlformats.org/drawingml/2006/main" xmlns:r="http://schemas.openxmlformats.org/officeDocument/2006/relationships" xmlns:p="http://schemas.openxmlformats.org/presentationml/2006/main">
  <p:tag name="ORIGINALFONTSIZE" val="14"/>
</p:tagLst>
</file>

<file path=ppt/tags/tag106.xml><?xml version="1.0" encoding="utf-8"?>
<p:tagLst xmlns:a="http://schemas.openxmlformats.org/drawingml/2006/main" xmlns:r="http://schemas.openxmlformats.org/officeDocument/2006/relationships" xmlns:p="http://schemas.openxmlformats.org/presentationml/2006/main">
  <p:tag name="ORIGINALFONTSIZE" val="14"/>
</p:tagLst>
</file>

<file path=ppt/tags/tag107.xml><?xml version="1.0" encoding="utf-8"?>
<p:tagLst xmlns:a="http://schemas.openxmlformats.org/drawingml/2006/main" xmlns:r="http://schemas.openxmlformats.org/officeDocument/2006/relationships" xmlns:p="http://schemas.openxmlformats.org/presentationml/2006/main">
  <p:tag name="ORIGINALFONTSIZE" val="18"/>
</p:tagLst>
</file>

<file path=ppt/tags/tag108.xml><?xml version="1.0" encoding="utf-8"?>
<p:tagLst xmlns:a="http://schemas.openxmlformats.org/drawingml/2006/main" xmlns:r="http://schemas.openxmlformats.org/officeDocument/2006/relationships" xmlns:p="http://schemas.openxmlformats.org/presentationml/2006/main">
  <p:tag name="ORIGINALFONTSIZE" val="14"/>
</p:tagLst>
</file>

<file path=ppt/tags/tag109.xml><?xml version="1.0" encoding="utf-8"?>
<p:tagLst xmlns:a="http://schemas.openxmlformats.org/drawingml/2006/main" xmlns:r="http://schemas.openxmlformats.org/officeDocument/2006/relationships" xmlns:p="http://schemas.openxmlformats.org/presentationml/2006/main">
  <p:tag name="ORIGINALFONTSIZE" val="18"/>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ORIGINALFONTSIZE" val="14"/>
</p:tagLst>
</file>

<file path=ppt/tags/tag111.xml><?xml version="1.0" encoding="utf-8"?>
<p:tagLst xmlns:a="http://schemas.openxmlformats.org/drawingml/2006/main" xmlns:r="http://schemas.openxmlformats.org/officeDocument/2006/relationships" xmlns:p="http://schemas.openxmlformats.org/presentationml/2006/main">
  <p:tag name="SLIDETYPE" val="99"/>
</p:tagLst>
</file>

<file path=ppt/tags/tag112.xml><?xml version="1.0" encoding="utf-8"?>
<p:tagLst xmlns:a="http://schemas.openxmlformats.org/drawingml/2006/main" xmlns:r="http://schemas.openxmlformats.org/officeDocument/2006/relationships" xmlns:p="http://schemas.openxmlformats.org/presentationml/2006/main">
  <p:tag name="ORIGINALFONTSIZE" val="14"/>
</p:tagLst>
</file>

<file path=ppt/tags/tag113.xml><?xml version="1.0" encoding="utf-8"?>
<p:tagLst xmlns:a="http://schemas.openxmlformats.org/drawingml/2006/main" xmlns:r="http://schemas.openxmlformats.org/officeDocument/2006/relationships" xmlns:p="http://schemas.openxmlformats.org/presentationml/2006/main">
  <p:tag name="ORIGINALFONTSIZE" val="14"/>
</p:tagLst>
</file>

<file path=ppt/tags/tag114.xml><?xml version="1.0" encoding="utf-8"?>
<p:tagLst xmlns:a="http://schemas.openxmlformats.org/drawingml/2006/main" xmlns:r="http://schemas.openxmlformats.org/officeDocument/2006/relationships" xmlns:p="http://schemas.openxmlformats.org/presentationml/2006/main">
  <p:tag name="ORIGINALFONTSIZE" val="14"/>
</p:tagLst>
</file>

<file path=ppt/tags/tag115.xml><?xml version="1.0" encoding="utf-8"?>
<p:tagLst xmlns:a="http://schemas.openxmlformats.org/drawingml/2006/main" xmlns:r="http://schemas.openxmlformats.org/officeDocument/2006/relationships" xmlns:p="http://schemas.openxmlformats.org/presentationml/2006/main">
  <p:tag name="ORIGINALFONTSIZE" val="14"/>
</p:tagLst>
</file>

<file path=ppt/tags/tag116.xml><?xml version="1.0" encoding="utf-8"?>
<p:tagLst xmlns:a="http://schemas.openxmlformats.org/drawingml/2006/main" xmlns:r="http://schemas.openxmlformats.org/officeDocument/2006/relationships" xmlns:p="http://schemas.openxmlformats.org/presentationml/2006/main">
  <p:tag name="ORIGINALFONTSIZE" val="12"/>
</p:tagLst>
</file>

<file path=ppt/tags/tag117.xml><?xml version="1.0" encoding="utf-8"?>
<p:tagLst xmlns:a="http://schemas.openxmlformats.org/drawingml/2006/main" xmlns:r="http://schemas.openxmlformats.org/officeDocument/2006/relationships" xmlns:p="http://schemas.openxmlformats.org/presentationml/2006/main">
  <p:tag name="ORIGINALFONTSIZE" val="14"/>
</p:tagLst>
</file>

<file path=ppt/tags/tag118.xml><?xml version="1.0" encoding="utf-8"?>
<p:tagLst xmlns:a="http://schemas.openxmlformats.org/drawingml/2006/main" xmlns:r="http://schemas.openxmlformats.org/officeDocument/2006/relationships" xmlns:p="http://schemas.openxmlformats.org/presentationml/2006/main">
  <p:tag name="ORIGINALFONTSIZE" val="14"/>
</p:tagLst>
</file>

<file path=ppt/tags/tag119.xml><?xml version="1.0" encoding="utf-8"?>
<p:tagLst xmlns:a="http://schemas.openxmlformats.org/drawingml/2006/main" xmlns:r="http://schemas.openxmlformats.org/officeDocument/2006/relationships" xmlns:p="http://schemas.openxmlformats.org/presentationml/2006/main">
  <p:tag name="ORIGINALFONTSIZE" val="14"/>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KmfdewlEBby_bz.S5LHsAQ"/>
</p:tagLst>
</file>

<file path=ppt/tags/tag120.xml><?xml version="1.0" encoding="utf-8"?>
<p:tagLst xmlns:a="http://schemas.openxmlformats.org/drawingml/2006/main" xmlns:r="http://schemas.openxmlformats.org/officeDocument/2006/relationships" xmlns:p="http://schemas.openxmlformats.org/presentationml/2006/main">
  <p:tag name="ORIGINALFONTSIZE" val="14"/>
</p:tagLst>
</file>

<file path=ppt/tags/tag121.xml><?xml version="1.0" encoding="utf-8"?>
<p:tagLst xmlns:a="http://schemas.openxmlformats.org/drawingml/2006/main" xmlns:r="http://schemas.openxmlformats.org/officeDocument/2006/relationships" xmlns:p="http://schemas.openxmlformats.org/presentationml/2006/main">
  <p:tag name="ORIGINALFONTSIZE" val="14"/>
</p:tagLst>
</file>

<file path=ppt/tags/tag122.xml><?xml version="1.0" encoding="utf-8"?>
<p:tagLst xmlns:a="http://schemas.openxmlformats.org/drawingml/2006/main" xmlns:r="http://schemas.openxmlformats.org/officeDocument/2006/relationships" xmlns:p="http://schemas.openxmlformats.org/presentationml/2006/main">
  <p:tag name="ORIGINALFONTSIZE" val="14"/>
</p:tagLst>
</file>

<file path=ppt/tags/tag123.xml><?xml version="1.0" encoding="utf-8"?>
<p:tagLst xmlns:a="http://schemas.openxmlformats.org/drawingml/2006/main" xmlns:r="http://schemas.openxmlformats.org/officeDocument/2006/relationships" xmlns:p="http://schemas.openxmlformats.org/presentationml/2006/main">
  <p:tag name="ORIGINALFONTSIZE" val="14"/>
</p:tagLst>
</file>

<file path=ppt/tags/tag124.xml><?xml version="1.0" encoding="utf-8"?>
<p:tagLst xmlns:a="http://schemas.openxmlformats.org/drawingml/2006/main" xmlns:r="http://schemas.openxmlformats.org/officeDocument/2006/relationships" xmlns:p="http://schemas.openxmlformats.org/presentationml/2006/main">
  <p:tag name="ORIGINALFONTSIZE" val="14"/>
</p:tagLst>
</file>

<file path=ppt/tags/tag125.xml><?xml version="1.0" encoding="utf-8"?>
<p:tagLst xmlns:a="http://schemas.openxmlformats.org/drawingml/2006/main" xmlns:r="http://schemas.openxmlformats.org/officeDocument/2006/relationships" xmlns:p="http://schemas.openxmlformats.org/presentationml/2006/main">
  <p:tag name="ORIGINALFONTSIZE" val="18"/>
</p:tagLst>
</file>

<file path=ppt/tags/tag126.xml><?xml version="1.0" encoding="utf-8"?>
<p:tagLst xmlns:a="http://schemas.openxmlformats.org/drawingml/2006/main" xmlns:r="http://schemas.openxmlformats.org/officeDocument/2006/relationships" xmlns:p="http://schemas.openxmlformats.org/presentationml/2006/main">
  <p:tag name="ORIGINALFONTSIZE" val="14"/>
</p:tagLst>
</file>

<file path=ppt/tags/tag127.xml><?xml version="1.0" encoding="utf-8"?>
<p:tagLst xmlns:a="http://schemas.openxmlformats.org/drawingml/2006/main" xmlns:r="http://schemas.openxmlformats.org/officeDocument/2006/relationships" xmlns:p="http://schemas.openxmlformats.org/presentationml/2006/main">
  <p:tag name="ORIGINALFONTSIZE" val="14"/>
</p:tagLst>
</file>

<file path=ppt/tags/tag128.xml><?xml version="1.0" encoding="utf-8"?>
<p:tagLst xmlns:a="http://schemas.openxmlformats.org/drawingml/2006/main" xmlns:r="http://schemas.openxmlformats.org/officeDocument/2006/relationships" xmlns:p="http://schemas.openxmlformats.org/presentationml/2006/main">
  <p:tag name="ORIGINALFONTSIZE" val="14"/>
</p:tagLst>
</file>

<file path=ppt/tags/tag129.xml><?xml version="1.0" encoding="utf-8"?>
<p:tagLst xmlns:a="http://schemas.openxmlformats.org/drawingml/2006/main" xmlns:r="http://schemas.openxmlformats.org/officeDocument/2006/relationships" xmlns:p="http://schemas.openxmlformats.org/presentationml/2006/main">
  <p:tag name="ORIGINALFONTSIZE" val="14"/>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ORIGINALFONTSIZE" val="14"/>
</p:tagLst>
</file>

<file path=ppt/tags/tag131.xml><?xml version="1.0" encoding="utf-8"?>
<p:tagLst xmlns:a="http://schemas.openxmlformats.org/drawingml/2006/main" xmlns:r="http://schemas.openxmlformats.org/officeDocument/2006/relationships" xmlns:p="http://schemas.openxmlformats.org/presentationml/2006/main">
  <p:tag name="ORIGINALFONTSIZE" val="14"/>
</p:tagLst>
</file>

<file path=ppt/tags/tag132.xml><?xml version="1.0" encoding="utf-8"?>
<p:tagLst xmlns:a="http://schemas.openxmlformats.org/drawingml/2006/main" xmlns:r="http://schemas.openxmlformats.org/officeDocument/2006/relationships" xmlns:p="http://schemas.openxmlformats.org/presentationml/2006/main">
  <p:tag name="ORIGINALFONTSIZE" val="14"/>
</p:tagLst>
</file>

<file path=ppt/tags/tag133.xml><?xml version="1.0" encoding="utf-8"?>
<p:tagLst xmlns:a="http://schemas.openxmlformats.org/drawingml/2006/main" xmlns:r="http://schemas.openxmlformats.org/officeDocument/2006/relationships" xmlns:p="http://schemas.openxmlformats.org/presentationml/2006/main">
  <p:tag name="ORIGINALFONTSIZE" val="14"/>
</p:tagLst>
</file>

<file path=ppt/tags/tag134.xml><?xml version="1.0" encoding="utf-8"?>
<p:tagLst xmlns:a="http://schemas.openxmlformats.org/drawingml/2006/main" xmlns:r="http://schemas.openxmlformats.org/officeDocument/2006/relationships" xmlns:p="http://schemas.openxmlformats.org/presentationml/2006/main">
  <p:tag name="ORIGINALFONTSIZE" val="14"/>
</p:tagLst>
</file>

<file path=ppt/tags/tag135.xml><?xml version="1.0" encoding="utf-8"?>
<p:tagLst xmlns:a="http://schemas.openxmlformats.org/drawingml/2006/main" xmlns:r="http://schemas.openxmlformats.org/officeDocument/2006/relationships" xmlns:p="http://schemas.openxmlformats.org/presentationml/2006/main">
  <p:tag name="SLIDETYPE" val="99"/>
</p:tagLst>
</file>

<file path=ppt/tags/tag136.xml><?xml version="1.0" encoding="utf-8"?>
<p:tagLst xmlns:a="http://schemas.openxmlformats.org/drawingml/2006/main" xmlns:r="http://schemas.openxmlformats.org/officeDocument/2006/relationships" xmlns:p="http://schemas.openxmlformats.org/presentationml/2006/main">
  <p:tag name="ORIGINALFONTSIZE" val="24"/>
</p:tagLst>
</file>

<file path=ppt/tags/tag137.xml><?xml version="1.0" encoding="utf-8"?>
<p:tagLst xmlns:a="http://schemas.openxmlformats.org/drawingml/2006/main" xmlns:r="http://schemas.openxmlformats.org/officeDocument/2006/relationships" xmlns:p="http://schemas.openxmlformats.org/presentationml/2006/main">
  <p:tag name="SLIDETYPE" val="99"/>
</p:tagLst>
</file>

<file path=ppt/tags/tag138.xml><?xml version="1.0" encoding="utf-8"?>
<p:tagLst xmlns:a="http://schemas.openxmlformats.org/drawingml/2006/main" xmlns:r="http://schemas.openxmlformats.org/officeDocument/2006/relationships" xmlns:p="http://schemas.openxmlformats.org/presentationml/2006/main">
  <p:tag name="ORIGINALFONTSIZE" val="24"/>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DNPUns9bQeqnLvJuNjwL6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QcE_aRsmRZKyN0bJcKOeO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XrBIFO.LCqmtdI889n6X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rBIFO.LCqmtdI889n6X6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cfVH_ySycUKF_33YrTWK.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YOxhYm4vrjRankYrFnyX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0xLq9FP3TRSBhR6NESzO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e7CSkt3YEuuJbr4W.zlO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WrkhJpKlN0m72O7T56T0g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UXRg10RMyUiZfoBDMAC5i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JctGNq93kWoL_K2g69or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4aW1n8xRBkmWMf5uy6hyn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1b_IVwmydU.8quOgc44wS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RYiqjGtv90agJYndkjWUE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1b_IVwmydU.8quOgc44wS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iJctGNq93kWoL_K2g69or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UXRg10RMyUiZfoBDMAC5i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4aW1n8xRBkmWMf5uy6hyn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1b_IVwmydU.8quOgc44wS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RYiqjGtv90agJYndkjWUE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uOgqhOiPQGaGVZJCdINLj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Je7CSkt3YEuuJbr4W.zlO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WrkhJpKlN0m72O7T56T0g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UXRg10RMyUiZfoBDMAC5i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JctGNq93kWoL_K2g69or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4aW1n8xRBkmWMf5uy6hyn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1b_IVwmydU.8quOgc44wS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YiqjGtv90agJYndkjWUE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1b_IVwmydU.8quOgc44wS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iJctGNq93kWoL_K2g69or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QcE_aRsmRZKyN0bJcKOeO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aux.7PTAid4UquddeDdGs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Mis.KEYjXCCMpFQj0X_FTw"/>
</p:tagLst>
</file>

<file path=ppt/tags/tag92.xml><?xml version="1.0" encoding="utf-8"?>
<p:tagLst xmlns:a="http://schemas.openxmlformats.org/drawingml/2006/main" xmlns:r="http://schemas.openxmlformats.org/officeDocument/2006/relationships" xmlns:p="http://schemas.openxmlformats.org/presentationml/2006/main">
  <p:tag name="ORIGINALFONTSIZE" val="16"/>
</p:tagLst>
</file>

<file path=ppt/tags/tag93.xml><?xml version="1.0" encoding="utf-8"?>
<p:tagLst xmlns:a="http://schemas.openxmlformats.org/drawingml/2006/main" xmlns:r="http://schemas.openxmlformats.org/officeDocument/2006/relationships" xmlns:p="http://schemas.openxmlformats.org/presentationml/2006/main">
  <p:tag name="ORIGINALFONTSIZE" val="16"/>
</p:tagLst>
</file>

<file path=ppt/tags/tag94.xml><?xml version="1.0" encoding="utf-8"?>
<p:tagLst xmlns:a="http://schemas.openxmlformats.org/drawingml/2006/main" xmlns:r="http://schemas.openxmlformats.org/officeDocument/2006/relationships" xmlns:p="http://schemas.openxmlformats.org/presentationml/2006/main">
  <p:tag name="SLIDETYPE" val="99"/>
</p:tagLst>
</file>

<file path=ppt/tags/tag95.xml><?xml version="1.0" encoding="utf-8"?>
<p:tagLst xmlns:a="http://schemas.openxmlformats.org/drawingml/2006/main" xmlns:r="http://schemas.openxmlformats.org/officeDocument/2006/relationships" xmlns:p="http://schemas.openxmlformats.org/presentationml/2006/main">
  <p:tag name="ORIGINALFONTSIZE" val="24"/>
</p:tagLst>
</file>

<file path=ppt/tags/tag96.xml><?xml version="1.0" encoding="utf-8"?>
<p:tagLst xmlns:a="http://schemas.openxmlformats.org/drawingml/2006/main" xmlns:r="http://schemas.openxmlformats.org/officeDocument/2006/relationships" xmlns:p="http://schemas.openxmlformats.org/presentationml/2006/main">
  <p:tag name="ORIGINALFONTSIZE" val="18"/>
</p:tagLst>
</file>

<file path=ppt/tags/tag97.xml><?xml version="1.0" encoding="utf-8"?>
<p:tagLst xmlns:a="http://schemas.openxmlformats.org/drawingml/2006/main" xmlns:r="http://schemas.openxmlformats.org/officeDocument/2006/relationships" xmlns:p="http://schemas.openxmlformats.org/presentationml/2006/main">
  <p:tag name="ORIGINALFONTSIZE" val="14"/>
</p:tagLst>
</file>

<file path=ppt/tags/tag98.xml><?xml version="1.0" encoding="utf-8"?>
<p:tagLst xmlns:a="http://schemas.openxmlformats.org/drawingml/2006/main" xmlns:r="http://schemas.openxmlformats.org/officeDocument/2006/relationships" xmlns:p="http://schemas.openxmlformats.org/presentationml/2006/main">
  <p:tag name="ORIGINALFONTSIZE" val="12"/>
</p:tagLst>
</file>

<file path=ppt/tags/tag99.xml><?xml version="1.0" encoding="utf-8"?>
<p:tagLst xmlns:a="http://schemas.openxmlformats.org/drawingml/2006/main" xmlns:r="http://schemas.openxmlformats.org/officeDocument/2006/relationships" xmlns:p="http://schemas.openxmlformats.org/presentationml/2006/main">
  <p:tag name="ORIGINALFONTSIZE" val="14"/>
</p:tagLst>
</file>

<file path=ppt/theme/theme1.xml><?xml version="1.0" encoding="utf-8"?>
<a:theme xmlns:a="http://schemas.openxmlformats.org/drawingml/2006/main" name="Personalizar Design">
  <a:themeElements>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Personalizar Design">
  <a:themeElements>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3_Personalizar design">
  <a:themeElements>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3_Personalizar Design">
  <a:themeElements>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Personalizar Design">
  <a:themeElements>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Personalizar Design">
  <a:themeElements>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4_Personalizar design">
  <a:themeElements>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MC_PPT_Template_ger_2009-08-28">
  <a:themeElements>
    <a:clrScheme name="Miebach">
      <a:dk1>
        <a:srgbClr val="000000"/>
      </a:dk1>
      <a:lt1>
        <a:srgbClr val="FFFFFF"/>
      </a:lt1>
      <a:dk2>
        <a:srgbClr val="004696"/>
      </a:dk2>
      <a:lt2>
        <a:srgbClr val="5A5A5A"/>
      </a:lt2>
      <a:accent1>
        <a:srgbClr val="82A0CD"/>
      </a:accent1>
      <a:accent2>
        <a:srgbClr val="A0A0A0"/>
      </a:accent2>
      <a:accent3>
        <a:srgbClr val="C8A096"/>
      </a:accent3>
      <a:accent4>
        <a:srgbClr val="AAA050"/>
      </a:accent4>
      <a:accent5>
        <a:srgbClr val="B91487"/>
      </a:accent5>
      <a:accent6>
        <a:srgbClr val="F5961E"/>
      </a:accent6>
      <a:hlink>
        <a:srgbClr val="B91487"/>
      </a:hlink>
      <a:folHlink>
        <a:srgbClr val="F5961E"/>
      </a:folHlink>
    </a:clrScheme>
    <a:fontScheme name="MC_PPT_Template_ger_2009-08-28">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5A5A5A"/>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1012825" rtl="0" eaLnBrk="1" fontAlgn="base" latinLnBrk="0" hangingPunct="1">
          <a:lnSpc>
            <a:spcPct val="100000"/>
          </a:lnSpc>
          <a:spcBef>
            <a:spcPct val="0"/>
          </a:spcBef>
          <a:spcAft>
            <a:spcPct val="0"/>
          </a:spcAft>
          <a:buClrTx/>
          <a:buSzTx/>
          <a:buFontTx/>
          <a:buNone/>
          <a:tabLst/>
          <a:defRPr kumimoji="0" lang="de-DE"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12700" cap="flat" cmpd="sng" algn="ctr">
          <a:solidFill>
            <a:srgbClr val="5A5A5A"/>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1012825" rtl="0" eaLnBrk="1" fontAlgn="base" latinLnBrk="0" hangingPunct="1">
          <a:lnSpc>
            <a:spcPct val="100000"/>
          </a:lnSpc>
          <a:spcBef>
            <a:spcPct val="0"/>
          </a:spcBef>
          <a:spcAft>
            <a:spcPct val="0"/>
          </a:spcAft>
          <a:buClrTx/>
          <a:buSzTx/>
          <a:buFontTx/>
          <a:buNone/>
          <a:tabLst/>
          <a:defRPr kumimoji="0" lang="de-DE" sz="1400" b="0" i="0" u="none" strike="noStrike" cap="none" normalizeH="0" baseline="0" smtClean="0">
            <a:ln>
              <a:noFill/>
            </a:ln>
            <a:solidFill>
              <a:schemeClr val="tx1"/>
            </a:solidFill>
            <a:effectLst/>
            <a:latin typeface="Arial" pitchFamily="34" charset="0"/>
          </a:defRPr>
        </a:defPPr>
      </a:lstStyle>
    </a:lnDef>
    <a:txDef>
      <a:spPr>
        <a:noFill/>
      </a:spPr>
      <a:bodyPr wrap="square" rtlCol="0">
        <a:spAutoFit/>
      </a:bodyPr>
      <a:lstStyle>
        <a:defPPr>
          <a:defRPr b="1" smtClean="0"/>
        </a:defPPr>
      </a:lstStyle>
    </a:txDef>
  </a:objectDefaults>
  <a:extraClrSchemeLst>
    <a:extraClrScheme>
      <a:clrScheme name="MC_PPT_Template_ger_2009-08-28 1">
        <a:dk1>
          <a:srgbClr val="000000"/>
        </a:dk1>
        <a:lt1>
          <a:srgbClr val="FFFFFF"/>
        </a:lt1>
        <a:dk2>
          <a:srgbClr val="004696"/>
        </a:dk2>
        <a:lt2>
          <a:srgbClr val="E6E6E6"/>
        </a:lt2>
        <a:accent1>
          <a:srgbClr val="82A0CD"/>
        </a:accent1>
        <a:accent2>
          <a:srgbClr val="004696"/>
        </a:accent2>
        <a:accent3>
          <a:srgbClr val="FFFFFF"/>
        </a:accent3>
        <a:accent4>
          <a:srgbClr val="000000"/>
        </a:accent4>
        <a:accent5>
          <a:srgbClr val="C1CDE3"/>
        </a:accent5>
        <a:accent6>
          <a:srgbClr val="003F87"/>
        </a:accent6>
        <a:hlink>
          <a:srgbClr val="5A5A5A"/>
        </a:hlink>
        <a:folHlink>
          <a:srgbClr val="AAA05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CDA1BA36C978448CBAF5272A4B9CB9" ma:contentTypeVersion="14" ma:contentTypeDescription="Create a new document." ma:contentTypeScope="" ma:versionID="3a390e6bcf25b5a115b7ce673983e43c">
  <xsd:schema xmlns:xsd="http://www.w3.org/2001/XMLSchema" xmlns:xs="http://www.w3.org/2001/XMLSchema" xmlns:p="http://schemas.microsoft.com/office/2006/metadata/properties" xmlns:ns3="680ad4f8-c4db-4cdc-a402-8b447bb6bdb9" xmlns:ns4="7b291b19-ab28-4952-9396-cba68d605430" targetNamespace="http://schemas.microsoft.com/office/2006/metadata/properties" ma:root="true" ma:fieldsID="efd6bc115017be9b7ffb3449d16da965" ns3:_="" ns4:_="">
    <xsd:import namespace="680ad4f8-c4db-4cdc-a402-8b447bb6bdb9"/>
    <xsd:import namespace="7b291b19-ab28-4952-9396-cba68d60543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0ad4f8-c4db-4cdc-a402-8b447bb6bd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291b19-ab28-4952-9396-cba68d6054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5B297B-46EC-4FC8-9294-23BFC8866C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0ad4f8-c4db-4cdc-a402-8b447bb6bdb9"/>
    <ds:schemaRef ds:uri="7b291b19-ab28-4952-9396-cba68d6054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9B3B02-F1E9-45B0-8676-FF7AF89AD756}">
  <ds:schemaRefs>
    <ds:schemaRef ds:uri="http://schemas.microsoft.com/sharepoint/v3/contenttype/forms"/>
  </ds:schemaRefs>
</ds:datastoreItem>
</file>

<file path=customXml/itemProps3.xml><?xml version="1.0" encoding="utf-8"?>
<ds:datastoreItem xmlns:ds="http://schemas.openxmlformats.org/officeDocument/2006/customXml" ds:itemID="{FD3AB864-90AD-4D76-A413-E4295A5E6504}">
  <ds:schemaRefs>
    <ds:schemaRef ds:uri="7b291b19-ab28-4952-9396-cba68d605430"/>
    <ds:schemaRef ds:uri="http://purl.org/dc/terms/"/>
    <ds:schemaRef ds:uri="680ad4f8-c4db-4cdc-a402-8b447bb6bdb9"/>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47109</TotalTime>
  <Words>10272</Words>
  <Application>Microsoft Office PowerPoint</Application>
  <PresentationFormat>Panorámica</PresentationFormat>
  <Paragraphs>1621</Paragraphs>
  <Slides>127</Slides>
  <Notes>50</Notes>
  <HiddenSlides>16</HiddenSlides>
  <MMClips>0</MMClips>
  <ScaleCrop>false</ScaleCrop>
  <HeadingPairs>
    <vt:vector size="8" baseType="variant">
      <vt:variant>
        <vt:lpstr>Fuentes usadas</vt:lpstr>
      </vt:variant>
      <vt:variant>
        <vt:i4>13</vt:i4>
      </vt:variant>
      <vt:variant>
        <vt:lpstr>Tema</vt:lpstr>
      </vt:variant>
      <vt:variant>
        <vt:i4>9</vt:i4>
      </vt:variant>
      <vt:variant>
        <vt:lpstr>Servidores OLE incrustados</vt:lpstr>
      </vt:variant>
      <vt:variant>
        <vt:i4>1</vt:i4>
      </vt:variant>
      <vt:variant>
        <vt:lpstr>Títulos de diapositiva</vt:lpstr>
      </vt:variant>
      <vt:variant>
        <vt:i4>127</vt:i4>
      </vt:variant>
    </vt:vector>
  </HeadingPairs>
  <TitlesOfParts>
    <vt:vector size="150" baseType="lpstr">
      <vt:lpstr>Gulim</vt:lpstr>
      <vt:lpstr>Arial</vt:lpstr>
      <vt:lpstr>Calibri</vt:lpstr>
      <vt:lpstr>Calibri Light</vt:lpstr>
      <vt:lpstr>Fungo</vt:lpstr>
      <vt:lpstr>GillSans</vt:lpstr>
      <vt:lpstr>Manus</vt:lpstr>
      <vt:lpstr>Open Sans Light</vt:lpstr>
      <vt:lpstr>Roboto</vt:lpstr>
      <vt:lpstr>Segoe UI</vt:lpstr>
      <vt:lpstr>SuomiHand Sc</vt:lpstr>
      <vt:lpstr>Wingdings</vt:lpstr>
      <vt:lpstr>ヒラギノ角ゴ ProN W3</vt:lpstr>
      <vt:lpstr>Personalizar Design</vt:lpstr>
      <vt:lpstr>9_Personalizar Design</vt:lpstr>
      <vt:lpstr>23_Personalizar design</vt:lpstr>
      <vt:lpstr>Tema de Office</vt:lpstr>
      <vt:lpstr>13_Personalizar Design</vt:lpstr>
      <vt:lpstr>5_Personalizar Design</vt:lpstr>
      <vt:lpstr>1_Personalizar Design</vt:lpstr>
      <vt:lpstr>24_Personalizar design</vt:lpstr>
      <vt:lpstr>MC_PPT_Template_ger_2009-08-28</vt:lpstr>
      <vt:lpstr>think-cell Slide</vt:lpstr>
      <vt:lpstr>LAO Logistics  Operational Processes Playbook</vt:lpstr>
      <vt:lpstr>Presentación de PowerPoint</vt:lpstr>
      <vt:lpstr>Distribution Center Processes</vt:lpstr>
      <vt:lpstr>LAO Logistics OPEX </vt:lpstr>
      <vt:lpstr>1. Introduccion</vt:lpstr>
      <vt:lpstr>Presentación de PowerPoint</vt:lpstr>
      <vt:lpstr>Porque buscar la Excelencia Operacional  en Nuestros almacenes LAO</vt:lpstr>
      <vt:lpstr>Presentación de PowerPoint</vt:lpstr>
      <vt:lpstr>Presentación de PowerPoint</vt:lpstr>
      <vt:lpstr>Presentación de PowerPoint</vt:lpstr>
      <vt:lpstr>LAO Warehouses Process Warehouses   </vt:lpstr>
      <vt:lpstr>Presentación de PowerPoint</vt:lpstr>
      <vt:lpstr>Inbound Processes</vt:lpstr>
      <vt:lpstr>Recepción - Descargas</vt:lpstr>
      <vt:lpstr>LAO Logistics OPEX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Devoluciones/ Returns</vt:lpstr>
      <vt:lpstr>LAO Logistics OPEX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Storage and Other Processes</vt:lpstr>
      <vt:lpstr>Storage</vt:lpstr>
      <vt:lpstr>LAO Logistics OPEX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Manual Storage Solutions Block storage</vt:lpstr>
      <vt:lpstr>Manual Storage Solutions Floor storage</vt:lpstr>
      <vt:lpstr>Manual Storage Solutions Selective racks</vt:lpstr>
      <vt:lpstr>Manual Storage Solutions Wide Aisle 2-deep racks</vt:lpstr>
      <vt:lpstr>Manual Storage Solutions Very narrow aisle racks</vt:lpstr>
      <vt:lpstr>Manual Storage Solutions Push-back racks</vt:lpstr>
      <vt:lpstr>Manual Storage Solutions Drive-in / drive-through racks</vt:lpstr>
      <vt:lpstr>Manual Storage Solutions Flow racks</vt:lpstr>
      <vt:lpstr>Manual Storage Solutions Multi level picking store</vt:lpstr>
      <vt:lpstr>Automated Storage Solutions Shuttle (Satellite)</vt:lpstr>
      <vt:lpstr>Automated Storage Solutions Mobile racks</vt:lpstr>
      <vt:lpstr>Automated Storage Solutions High Bay (ASRS)  </vt:lpstr>
      <vt:lpstr>Automated Storage Solutions High Bay (ASRS) multi-deep shuttle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Diseño de Picking Selección de la zona de estrategia</vt:lpstr>
      <vt:lpstr>Presentación de PowerPoint</vt:lpstr>
      <vt:lpstr>Estrategias del Sistema de Picking 1 Etapa: Single Order Picking (SOP)</vt:lpstr>
      <vt:lpstr>Estrategias del Sistema de Picking 1 Etapa: Forwarding System (FWS)</vt:lpstr>
      <vt:lpstr>Estrategias del Sistema de Picking 2 Etapas: Multi-Stage picking manual</vt:lpstr>
      <vt:lpstr>Presentación de PowerPoint</vt:lpstr>
      <vt:lpstr>Presentación de PowerPoint</vt:lpstr>
      <vt:lpstr>Estrategias del Sistema de Picking Principio de Picking: Man to Goods</vt:lpstr>
      <vt:lpstr>Estrategias del Sistema de Picking Principio de Picking: Goods to Man</vt:lpstr>
      <vt:lpstr>Presentación de PowerPoint</vt:lpstr>
      <vt:lpstr>Presentación de PowerPoint</vt:lpstr>
      <vt:lpstr>Presentación de PowerPoint</vt:lpstr>
      <vt:lpstr>Presentación de PowerPoint</vt:lpstr>
      <vt:lpstr>Presentación de PowerPoint</vt:lpstr>
      <vt:lpstr>Outbound Processes</vt:lpstr>
      <vt:lpstr>Outbound Processes</vt:lpstr>
      <vt:lpstr>LAO Logistics OPEX </vt:lpstr>
      <vt:lpstr>Presentación de PowerPoint</vt:lpstr>
      <vt:lpstr>Presentación de PowerPoint</vt:lpstr>
      <vt:lpstr>Management Processes</vt:lpstr>
      <vt:lpstr>Management Processes</vt:lpstr>
      <vt:lpstr>LAO Logistics OPEX </vt:lpstr>
      <vt:lpstr>LAO Logistics OPEX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Clark, Connie</dc:creator>
  <cp:lastModifiedBy>Clark, Connie</cp:lastModifiedBy>
  <cp:revision>434</cp:revision>
  <cp:lastPrinted>2021-03-02T19:05:46Z</cp:lastPrinted>
  <dcterms:created xsi:type="dcterms:W3CDTF">2021-02-24T16:07:53Z</dcterms:created>
  <dcterms:modified xsi:type="dcterms:W3CDTF">2024-09-29T15:35:11Z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0x010100DFCDA1BA36C978448CBAF5272A4B9CB9</vt:lpwstr>
  </property>
  <property fmtid="{D5CDD505-2E9C-101B-9397-08002B2CF9AE}" pid="3" name="MSIP_Label_3c6d4f70-f7df-4256-b691-fd1ca9f63897_Enabled">
    <vt:lpwstr>true</vt:lpwstr>
  </property>
  <property fmtid="{D5CDD505-2E9C-101B-9397-08002B2CF9AE}" pid="4" name="MSIP_Label_3c6d4f70-f7df-4256-b691-fd1ca9f63897_SetDate">
    <vt:lpwstr>2022-11-15T19:43:33Z</vt:lpwstr>
  </property>
  <property fmtid="{D5CDD505-2E9C-101B-9397-08002B2CF9AE}" pid="5" name="MSIP_Label_3c6d4f70-f7df-4256-b691-fd1ca9f63897_Method">
    <vt:lpwstr>Privileged</vt:lpwstr>
  </property>
  <property fmtid="{D5CDD505-2E9C-101B-9397-08002B2CF9AE}" pid="6" name="MSIP_Label_3c6d4f70-f7df-4256-b691-fd1ca9f63897_Name">
    <vt:lpwstr>3c6d4f70-f7df-4256-b691-fd1ca9f63897</vt:lpwstr>
  </property>
  <property fmtid="{D5CDD505-2E9C-101B-9397-08002B2CF9AE}" pid="7" name="MSIP_Label_3c6d4f70-f7df-4256-b691-fd1ca9f63897_SiteId">
    <vt:lpwstr>fee2180b-69b6-4afe-9f14-ccd70bd4c737</vt:lpwstr>
  </property>
  <property fmtid="{D5CDD505-2E9C-101B-9397-08002B2CF9AE}" pid="8" name="MSIP_Label_3c6d4f70-f7df-4256-b691-fd1ca9f63897_ActionId">
    <vt:lpwstr>8631c6db-e085-4c24-8143-2bd129d10308</vt:lpwstr>
  </property>
  <property fmtid="{D5CDD505-2E9C-101B-9397-08002B2CF9AE}" pid="9" name="MSIP_Label_3c6d4f70-f7df-4256-b691-fd1ca9f63897_ContentBits">
    <vt:lpwstr>2</vt:lpwstr>
  </property>
</Properties>
</file>